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80" r:id="rId6"/>
    <p:sldId id="260" r:id="rId7"/>
    <p:sldId id="370" r:id="rId8"/>
    <p:sldId id="398" r:id="rId9"/>
    <p:sldId id="403" r:id="rId10"/>
    <p:sldId id="399" r:id="rId11"/>
    <p:sldId id="402" r:id="rId12"/>
    <p:sldId id="401" r:id="rId13"/>
    <p:sldId id="372" r:id="rId14"/>
    <p:sldId id="373" r:id="rId15"/>
    <p:sldId id="279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7" r:id="rId24"/>
    <p:sldId id="374" r:id="rId25"/>
    <p:sldId id="384" r:id="rId26"/>
    <p:sldId id="378" r:id="rId27"/>
    <p:sldId id="379" r:id="rId28"/>
    <p:sldId id="367" r:id="rId29"/>
    <p:sldId id="380" r:id="rId30"/>
    <p:sldId id="381" r:id="rId31"/>
    <p:sldId id="369" r:id="rId32"/>
    <p:sldId id="278" r:id="rId33"/>
    <p:sldId id="396" r:id="rId34"/>
    <p:sldId id="283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ras Panagiotis" initials="SP" lastIdx="8" clrIdx="0"/>
  <p:cmAuthor id="1" name="Barbara" initials="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1" autoAdjust="0"/>
    <p:restoredTop sz="94125" autoAdjust="0"/>
  </p:normalViewPr>
  <p:slideViewPr>
    <p:cSldViewPr snapToGrid="0">
      <p:cViewPr varScale="1">
        <p:scale>
          <a:sx n="89" d="100"/>
          <a:sy n="89" d="100"/>
        </p:scale>
        <p:origin x="1869" y="33"/>
      </p:cViewPr>
      <p:guideLst>
        <p:guide orient="horz" pos="1253"/>
        <p:guide pos="2880"/>
      </p:guideLst>
    </p:cSldViewPr>
  </p:slideViewPr>
  <p:outlineViewPr>
    <p:cViewPr>
      <p:scale>
        <a:sx n="33" d="100"/>
        <a:sy n="33" d="100"/>
      </p:scale>
      <p:origin x="0" y="9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32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11T13:55:41.712" idx="1">
    <p:pos x="2749" y="2356"/>
    <p:text>precisely </p:text>
  </p:cm>
  <p:cm authorId="1" dt="2014-04-11T13:56:40.992" idx="2">
    <p:pos x="2775" y="2363"/>
    <p:text>precisley according to the study protocoll...very improtant regarding special timepoints...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C2ED64-B861-4039-8CB0-9DADF941F574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7E90582-22EB-4E1F-9232-BAE6D9F9B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8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FB7DD42-E67B-4694-AAF3-03A691D3297E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59F839-E3E9-4A26-BAF3-3B0157985E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43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6642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5918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679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8327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8327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832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à coins arrondis 14"/>
          <p:cNvSpPr/>
          <p:nvPr userDrawn="1"/>
        </p:nvSpPr>
        <p:spPr>
          <a:xfrm>
            <a:off x="4106863" y="3954463"/>
            <a:ext cx="5037137" cy="400050"/>
          </a:xfrm>
          <a:prstGeom prst="roundRect">
            <a:avLst>
              <a:gd name="adj" fmla="val 50000"/>
            </a:avLst>
          </a:prstGeom>
          <a:solidFill>
            <a:srgbClr val="0060AD"/>
          </a:solidFill>
          <a:ln w="38100">
            <a:noFill/>
          </a:ln>
        </p:spPr>
        <p:txBody>
          <a:bodyPr>
            <a:normAutofit fontScale="92500" lnSpcReduction="20000"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8475663" y="3954463"/>
            <a:ext cx="665162" cy="400050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8475663" y="2052638"/>
            <a:ext cx="668337" cy="17954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à coins arrondis 9"/>
          <p:cNvSpPr>
            <a:spLocks noChangeArrowheads="1"/>
          </p:cNvSpPr>
          <p:nvPr userDrawn="1"/>
        </p:nvSpPr>
        <p:spPr bwMode="auto">
          <a:xfrm>
            <a:off x="4106863" y="2052638"/>
            <a:ext cx="5037137" cy="1795462"/>
          </a:xfrm>
          <a:prstGeom prst="roundRect">
            <a:avLst>
              <a:gd name="adj" fmla="val 10824"/>
            </a:avLst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de-DE" altLang="de-DE" sz="1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1203325" y="6519863"/>
            <a:ext cx="794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de-DE" sz="2000" dirty="0">
                <a:solidFill>
                  <a:schemeClr val="bg1"/>
                </a:solidFill>
              </a:rPr>
              <a:t>www.ebmt-swiss-ng.org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07766" y="2053814"/>
            <a:ext cx="5036234" cy="1329466"/>
          </a:xfrm>
          <a:prstGeom prst="rect">
            <a:avLst/>
          </a:prstGeom>
        </p:spPr>
        <p:txBody>
          <a:bodyPr/>
          <a:lstStyle>
            <a:lvl1pPr algn="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72596" y="3947486"/>
            <a:ext cx="3147649" cy="39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000" i="1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615410" y="3407187"/>
            <a:ext cx="3528590" cy="41923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7621175" y="3945506"/>
            <a:ext cx="1522825" cy="39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fr-FR" sz="2000" i="1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3" descr="K:\EBMT Swiss Nurses Working Group (bm)\14-202 Logo und Corporate-Design 2014\Logo\Logo EBM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" y="2052638"/>
            <a:ext cx="3363401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à coins arrondis 3"/>
          <p:cNvSpPr/>
          <p:nvPr userDrawn="1"/>
        </p:nvSpPr>
        <p:spPr>
          <a:xfrm>
            <a:off x="2054225" y="2389188"/>
            <a:ext cx="5035550" cy="1795462"/>
          </a:xfrm>
          <a:prstGeom prst="roundRect">
            <a:avLst>
              <a:gd name="adj" fmla="val 10822"/>
            </a:avLst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imes New Roman" pitchFamily="18" charset="0"/>
              <a:cs typeface="+mn-cs"/>
            </a:endParaRPr>
          </a:p>
        </p:txBody>
      </p:sp>
      <p:sp>
        <p:nvSpPr>
          <p:cNvPr id="7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ADC4191-FD46-4EE1-AB66-595318D7F33D}" type="slidenum">
              <a:rPr lang="en-GB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54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4984" y="2390671"/>
            <a:ext cx="5029201" cy="177336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0" y="6498001"/>
            <a:ext cx="6534150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68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59024D-33BF-462E-A527-5EE336F9A9B9}" type="slidenum">
              <a:rPr lang="en-GB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2411413" y="1149350"/>
            <a:ext cx="6732587" cy="73025"/>
          </a:xfrm>
          <a:prstGeom prst="roundRect">
            <a:avLst/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imes New Roman" pitchFamily="18" charset="0"/>
              <a:cs typeface="+mn-cs"/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5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0" y="6498001"/>
            <a:ext cx="6534150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2623625" y="0"/>
            <a:ext cx="6520374" cy="1146518"/>
          </a:xfrm>
          <a:prstGeom prst="rect">
            <a:avLst/>
          </a:prstGeom>
        </p:spPr>
        <p:txBody>
          <a:bodyPr/>
          <a:lstStyle>
            <a:lvl1pPr marL="0" indent="0" algn="l">
              <a:defRPr sz="3400">
                <a:solidFill>
                  <a:srgbClr val="0060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61182" y="1491175"/>
            <a:ext cx="8300257" cy="493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684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Haga clic para modificar el estilo de texto del patrón</a:t>
            </a:r>
          </a:p>
          <a:p>
            <a:pPr lvl="1"/>
            <a:r>
              <a:rPr lang="en-US" altLang="de-DE"/>
              <a:t>Segundo nivel</a:t>
            </a:r>
          </a:p>
          <a:p>
            <a:pPr lvl="2"/>
            <a:r>
              <a:rPr lang="en-US" altLang="de-DE"/>
              <a:t>Tercer nivel</a:t>
            </a:r>
          </a:p>
          <a:p>
            <a:pPr lvl="3"/>
            <a:r>
              <a:rPr lang="en-US" altLang="de-DE"/>
              <a:t>Cuarto nivel</a:t>
            </a:r>
          </a:p>
          <a:p>
            <a:pPr lvl="4"/>
            <a:r>
              <a:rPr lang="en-US" altLang="de-DE"/>
              <a:t>Quinto nivel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2363" y="157163"/>
            <a:ext cx="67516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060A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7583488" y="4002088"/>
            <a:ext cx="143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8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281488" y="2068513"/>
            <a:ext cx="4733925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Lymphoma Learning Programme</a:t>
            </a:r>
          </a:p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for Nurses and </a:t>
            </a:r>
          </a:p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Allied Healthcare Professionals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s-ES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70376" y="3946525"/>
            <a:ext cx="4745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de-DE" sz="2000" i="1" dirty="0">
                <a:solidFill>
                  <a:schemeClr val="bg1"/>
                </a:solidFill>
                <a:latin typeface="Calibri" pitchFamily="34" charset="0"/>
              </a:rPr>
              <a:t>September/2014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/>
              <a:t>Types of Clinical Trials</a:t>
            </a:r>
          </a:p>
          <a:p>
            <a:pPr lvl="1"/>
            <a:r>
              <a:rPr lang="en-CA" altLang="en-US" sz="2400" dirty="0"/>
              <a:t>Treatment trials</a:t>
            </a:r>
          </a:p>
          <a:p>
            <a:pPr lvl="1"/>
            <a:r>
              <a:rPr lang="en-CA" altLang="en-US" sz="2400" dirty="0"/>
              <a:t>Screening trials</a:t>
            </a:r>
          </a:p>
          <a:p>
            <a:pPr lvl="1"/>
            <a:r>
              <a:rPr lang="en-CA" altLang="en-US" sz="2400" dirty="0"/>
              <a:t>Prevention trials</a:t>
            </a:r>
          </a:p>
          <a:p>
            <a:pPr lvl="1"/>
            <a:r>
              <a:rPr lang="en-CA" altLang="en-US" sz="2400" dirty="0"/>
              <a:t>Diagnostic trials</a:t>
            </a:r>
          </a:p>
          <a:p>
            <a:pPr lvl="1"/>
            <a:r>
              <a:rPr lang="en-CA" altLang="en-US" sz="2400" dirty="0"/>
              <a:t>Health economic evaluations</a:t>
            </a:r>
          </a:p>
          <a:p>
            <a:pPr lvl="1"/>
            <a:r>
              <a:rPr lang="en-CA" altLang="en-US" sz="2400" dirty="0"/>
              <a:t>Quality-of-life, supportive or palliative care trials</a:t>
            </a:r>
          </a:p>
          <a:p>
            <a:pPr lvl="1"/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237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3903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Types of Clinical Trials</a:t>
            </a:r>
          </a:p>
        </p:txBody>
      </p:sp>
      <p:pic>
        <p:nvPicPr>
          <p:cNvPr id="12290" name="Picture 2" descr="http://www.wellards.co.uk/courses/newdiploma/marketaccess/images/circles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21" y="2166116"/>
            <a:ext cx="6023388" cy="41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http://www.wellards.co.uk/</a:t>
            </a:r>
            <a:endParaRPr lang="en-US" altLang="de-DE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3065"/>
          </a:xfrm>
        </p:spPr>
        <p:txBody>
          <a:bodyPr/>
          <a:lstStyle/>
          <a:p>
            <a:r>
              <a:rPr lang="en-CA" altLang="en-US" dirty="0"/>
              <a:t>Risks and benefits of patient participation</a:t>
            </a:r>
          </a:p>
        </p:txBody>
      </p:sp>
      <p:sp>
        <p:nvSpPr>
          <p:cNvPr id="2" name="AutoShape 2" descr="data:image/jpeg;base64,/9j/4AAQSkZJRgABAQAAAQABAAD/2wCEAAkGBhAQEBIPDxANDw8PDw8PDw0PDw8NDQ0NFRAVFBQQFBIXGyYeFxkjGRQUHy8gIycpLCwsFR4xNTAqNSYrLCkBCQoKDgwOGg8PGiwcHB0sKSkpKS4tLCwpLCkpLCksKSwpLCwsLCksLCouLCksKSksLCwsLCksLCksKSwsLCwpKf/AABEIAKEBOQMBIgACEQEDEQH/xAAcAAACAgMBAQAAAAAAAAAAAAADBAIFAAEGBwj/xABCEAACAgEBBQQFCAcIAwEAAAABAgADEQQFBhIhMRNBUXEiMmGBkQcUQlKSocHRM0NTYnKCsRUXIyREVIOiY5OUFv/EABsBAAMBAQEBAQAAAAAAAAAAAAIDBAEFAAYH/8QAOREAAgECAwQHBgQGAwAAAAAAAAECAxEEEiEFMUFxE1FhgZGx0RUiUsHh8CMyQ6EUQlNygvEGMzT/2gAMAwEAAhEDEQA/AJ23wXazXDmYtc+10Pzokph6kg0WM1QZMwe0fIy+0rSh07YlnRfOdWjcsoSsW4MHasXTUzbXyTK0ytzTQpqklNqlltqbpUah5fRuc+ra5W2pBcEZeQAl6EpgCkjiOFICxJlxput41XZK/OJptYq+swEyVrXYcKUqjtBXYLe/UldM2O8ETy+3WvyrJ9EcwPbO53g22llZRRxe3unDtRlxynzGNxidX8KWiVnY+52fgJ08MlVjZ3uWG7+pKXFn6HvnSW7arHTJ8pQaWgseFRk+Al9pN2HPNzwjwA5zcLjsbOGSjG9uL+o7FYDAU5dJiJW7L/JCz7aY+qoHnMVr7PrY9nIS9o2PWnRQT4nmYx2UvWBxNb/0VXyj9/I5ktr4KhphqSfa/u5zq7Ic82OPvMxtkp35PnLyxIpYssobMw1LVRu+t6kVbbOKraZsq6loJV6UD0VGBGxQnDwrhcdc95kF6jHWI6vUEPz9Ukcx3Q8ZXhRcM19d1vn2D9nUp1oTtbtv1a7u0ZxJAzBzE1idE5D0NtAOkPiaKTxqdhJ6YB6ZZGuBeqCyiMytauDZI/ZVFrEipIpjITZYJljLiBYSeSHJgGWCZYwwg2WIlEamAKSPBDlZrhiXAZmPYRTNGuNWJB9nL1K58VYXxJoZspNqkK4NhipodbcRdZImJauGtBpNUYT51EA032kBwDUmHuuzE7ZIvNGMirC3qJWQJuA6mNXryzPP9XtO23VmpCeEHGM4E9Xr9FFNRcm9EkX7PwCxUnnlkit7O4XUjGcjEQ1m3K15ZyfAc5X6fY9p5O5C+AP4x6jZFSc+HJ8Tzk3SYqr/ANcMnbJ6+COqsLs3Cv8AGq9I+qJWW7Sus9RSB49TBf2Vc/NvvOZ0aoB0AHlNgRT2Z0rviKjn2bl4Dvb8KKy4Wkorre8ol3cJBy3P7pXNu1ZxgY/m9k7FVk1EJ7Iwulla3bv5k6/5Hi0nms79m4o9jbpmm8W8WRjmPbOoauDrMmWlyioLLFWSOJVrzryz1HdgWpgmpjWZnDDuLSKy2qJW1S6tpidtEZGQ1OxTuuAT4D74OzSAgZ55HOPamrmqd7Zb3DpJpWpyvCwsUjJz6JTHKc+tJTrxvuvbwi2z6fDvocJK2/Lm8ZJIqdIpGUPVf6RsUQeuq7G1LTnhc8DHuHhLtNLLKU8scr4aehysVaUukjulr38SrGmmzppbfN5FqYfSEupUNRF3rlxZTE7qYalcOMirsSKWpLK1IpakKxXCRW2LAssdsrgGSLlEqjIUZZArGSkgUiJQGpixWZiGKSPDEOIeY9uZBAukOTBNPI+SYE1yPDDGDaMTMsRmGYDN4hHgTGDa2EtWJWmHFXMegXtZNbIiXMktkNxPWG7WyJz+m2RUtxsAw5POW/ayu0+rDWsvL0e+C8qavv4F+FjUdOo47ktSxMjiYTNiMOcYK5IVwiCGCQW7GoV4ZIQ7VQRrg3uHYms2TMRYUVwWzVG4ECGRYRaIevTQHNBxgwHZZg30stK9NIa9Ozqez6qk+/ES6tiqnRc5KPWc1oaO1utb6KegvmOsNoNPxW2458JC9D1lvu3szh04Y+tZmw+ZmbB0wZrzgfpcZHPOBJJztUguq7+/E7V81KvJbvciuSenkV21Nii6pqz3jkfBu4xLd24vUa3/AElJ7Nx38uhnYW6acltGj5trFu6Vaj/DcDkFs7jKYzzM58Y3i496HbFxANGrlirx6JwLxS5Y28Wtj4gFdckUsSPXRWwShD4MSsSLWJH3WLuswqixFkmuGMMkgVgSQ5SAFJDgjBWR4Yloameul5Bng3aBNsUonyzGQ0i5glskuLM21j1yBMIjQbCbWEDxJWGJukZcwIhR0MkwPYSJojyLNmubnCRT6s8Ckym2XUQXJ9bJPuzLy9O0t4B0TmYDSUDt7F7sQfzSv1HdpSWHwzXF2k+T0sM1HIzJhZDTJglfeIz2cbdHFrU+jm4/diKGM1GCFUYprgSaFpMMleZnzWNaeqOpRJJVLFEYXKxNJ7IzXo5ZV6WM16WIlXKIUSrTRw6aSWq6SEXSxDrlKolammlVvNUXFWmUgNfYAc8hwDmZ1S6eUdNAu2iT1XS148rGi1UuWUKeV5ur/Q8NIErwOipj4CU251JOnZzzLXWHPvnS7T9Gi1vq1WH/AKmVO5lX+RqP1uNvHqxk7neafY/NFMYZcNLtlHykGuplDvBsoX1NX34yp71ccwZ1F6yu1KyynI58vddzkdmXGyocfKxPQsHgw5TLkg9cfm+sBxirVDhJ7hcOnxEPqROjB3J6tk9NzELDFLWjVsTtlUUIF3gGEO8CwjSiCAOIu4jLxd5o+IBhBkQzCDImMcgRE1wwvDNcMCwdz0u0xRmhNRZFS8XBHzMw6tDq0VQw6GekZFBZkjxzReAMsacyIEwtJLCESC1iT1DBULHlgTdKRbaZ43She8gv7BFSepXhaWeaT3ceXEhsyg8PGwGXOc9+O6K0Vf5px+7Okr0mAAO6VlOl/wA23L6IgwmiyVR1ull1peCaFtXUVZWA5ZwY0lOZZX7O4lI9n3yOzKOJcEekp4TMdVWFuDqUovjHR8uAqtEPVRLIaL2QiaT2RLrIFUWBooj9NELRpo7VRIqlUsp0QNWnjSUQyVQy1ySVQtjSArTJdlDhZsrFZh6pid5CKznoqlj5AZlNuhRmp7zzOotZwevoZwOca3puIpFajLXsKx5Hr3+EsNHphVWlY6IoX4CMTtDmG42jzKve3UCvRXtz51lAP3m9Ef1gt2aSmioVsZ7ME45jmSesFv7fw6JwDhnsqVeeDnizy5+AjGxRjS0Zz+hQ+3mMwI/mDnphl2yfkEvMrtTHrmlfqDOhTRx6jOd3k0HbUso9dfTrPg68xK7Qa3tqVf6WOFx3hxyInQ6ictbX831JwMU6k59i3fhmdKm9NRCTnFxW9a+vqTuWJWiWVyxOxZZEkUhFhBssbNcgaowpjMQsWKvLKyqJ21TUUwkKmQMIywZExlCMm5GZmCHY7jU2RdXkbbINGnktD5tofqMODFKTGli5GxMLSBebeBYzAyYeMUmJLG6Jr3CnHUfrcKCx7hmQ3f05dn1Dc+I4T+GI7TtJC0r61hAPiF751Gg04RFUdFAEiqysjpwh0dHtn5L1fkHSiVy0Y1mPGsS9qSV1qY1qe2s/1kkZ6vkNpU9HyHxpoqmn7O/920f9pdLVBa7ScSEj1l9JfMSdVeA6lTt3mvm0kunh9K4dAw7x9/fC8ES5tOw5U0BSqMIs2FhFEW5DYxsSUSYEiJOKKEjJhmQOpvCIznoqlj7hPGlBqLhdtFaeq6evtG9jH2EdenMGXzGVW7w4la5h6djEkkYPl18vhLFzGvXTqBq6O3Ucl8ol7CqlFUsXu+qGGAvQ+eR0l2mVrQHqEQHu58IzOV+UfUHtNIgJHE7nI5HOVUc+74+6dNqXxy8OU9SV5vuMru1GC/uYvdZEbrIS+6I22zp04nHqMHc0qdraQW1sneeaH6rjmD8Y9bbFbHlijdWJ41HTmpreir0Wp7SsE8nHouveHHWRsEHqf8K8P+rv9Fh3LaOjY7sw9glFGeZa71ozcVRUJ3h+WWq5Ph3bgPDJCuYIRDHMlTaF7KIldp5c8EBdRMUiqEjn7aoqyy41FEQtqjLlkJiRE1iHZJHgmWKEzpnEiixpqptaZmY4K1MpjSwK14hFim7nspJxAMIxjM12cG4SQBUjtC45nuGT5SNdMDtewhFqT9JcwQY6he8wZTH0aDq1FHr8uIbd+ntrX1B9UEpX4YHeJ11CSv2VohUioPogDzPjLelJzq07lc2qk7rctFyW4NWsr9WMayn2qwltWkq9prjVaY+1h90mg/e7mPpx3nQKkKqTFWEAkTZTGJVaVxVe1B5CwGyvw9olnwyo3npYVrqEGX07izl1NfRh8P6S00uoFiLYpyHUMPhDnqlLxC42J4mwJk3FBpGxJiQE3mYESzKTefUYrWodbnC8seoOZ7j7B75cZnO2t2+v4eq6dcH+Lkx7/EryI7oUUNpWzXfDUt9JVwVqngoz3DM1Y8NYYnqLQoLMVVVGWZiFVQOpJPQQ0STd9Tgd9XNm1NDSMYJryc44c2Mxzy71QgYnU6q78Zww2vTrdu02UcT16fTWt2pThVsKyZBPMjLcifxnVau+UYaN232gYuVlGPUvMX1F0RtumX3xC66daEDmPUnbfANdAWWwRslKiKcSesr7RGTOM9DjOGHMH4xbZ+r7RPS5OhKWDwYQvaRHUsa7haPUtwlvsbueLl+HJS4PR/J/LvK6UOmpOlxjrH5r59w8ZtWkSZAmVEDgOJZNsYotkmLYDiFFA9RXK+6qWNj5ilgjIjo6Fa9chwRuxIPghFSlodZ2cItU0OsOslbOVFAWrkOCN8Mzs4OYdYAlcOlUmlcZqqgSmYoAlqxzPIDmT7IhsHTHUXPq29QZroB+r0LfdGNvFuBdPWf8bUsK18Vr+m/uEvtBoFqRa0GFRQB7u+SzqHSpx6Ok3xlp3cfF6dzD01x+hIGuuN1LI5yuZGIatJU7eGLdK3/lx8RLlBKfejl2DeF6RdN++UxR0SyQkV6CSElY1GnQEEHoRgyh2Dd2Ntmjb6J7SnPfW3PA8jL+UW8VPZtXrFUs1JwwBxmpuR/OMpu94vj5hqOZ2L2ZmDqtDKGHRgD4yWYuxlyeZUbR3u0GnOL9Xpq2H0DYrP8AZGTOJ+XHa2po02nFFz1V3WWJcKyUezCgqOMcwOvLvnh9RGcnqep7yfOLnLKW4fDKrq3ZH0Xd8rGzByrstuPcK6m4SfNsSn3b31rrNrvVc9tzZPOvhAyTji5Hqe/pPH9Nrq16y/2bvXp6+qkzmV8ViIr8OP7H0VDZ2DytSd79p7TRvGbRlacD22D8BE9tX9tWaraEsqfkyGw4ODkZGOfOcNpvlZ09Qx2BPlgRHanyyMwxTQF9rYacVYnbE52SsuSFPAYSEr2Vv7n8mZvBvNbs6+oHSU9qiCo6hbSG1el7IKgdccgMJz8UMrdR8qdx6aakebuZy+1t47NS3HZgnoM88DwEq3vz4T6fDV8RCCUn73G3Wc+vhcI3uv4+p1lnyj3n9VR8X/OAbf8Au/ZU/F/znKm2RNksWLr/ABETwuH+FHUHfy39jV8XkTv5Z+xq+005gvIkw1jcR8XkLeEofCdam/31qPs2fmIyN9NNYpS2u1QwweQcec4gzQEZ/H1mrSd1yBWEpxalFWa6j0bd7biXIELr2ikrwk4ZkHRsS2JnlenrfiUrniyOHh9bPdiel6RXFaCw5cKAx8TOxgcS60XdbjmYzDKm8y48A/FNccGWmuKdEhUQhaDYzReQJnrBKJFpHE2TNZhDEdQrRisxNDGazIpEypjKmEUQKQ9Yimw8oVEh3cVrxMGOSAqqOJnY9FA8ZlCTxLeTbGpbVXJZdey13WBU42UKAcDAHskdesqau9SzC4bppWvY9f2Kotvs1luauEnT01XFUatFPpMRnkSf6S/TX0ftqP8A21/nPmoXE8yxPmSf6x7TatB1nKq418I3Po6GyadeXv1MvDd9T6QXaFH7ajA6nta+X3zY2/oxyOq0o/5q/wA54jot5tJXUyNUzOy4Vg4AB8SMc5Q6vaFbE8OfKRQx1ScmnTaRfLYOFim+m8vU+kk3h0f+70n/ANFX5ys3p2vpmqQrqNM3DdWfRurJ9bryM+a7WBgj5AyyFezUrHIlgowdlK59eUbQqKjFtJ5DpYh/GMLap6Mp8mBnx32hxyGPfibXWWL6tli/wuw/GZmTFvD23M+xcQeooDqUYZVgQR7DPkeneHWJ6mq1S+V9n5yy0/ygbUrxwa7VeTPxj4GanEB0ZcLH0Ju/r1pezQ2vh6iTXxHHFUenM9Z0PFPnDZ/yqbSS3jsNGoZwEJtqXPD7COk992JaW01TN6zIGI7gTHyUZLMhFVSjL3lYqvlB3T/tLSioEC2p+1qJ6E4IKnzB+6eG6rcPVVuUYKhBwQ2QR+c+kTZF9TRXYMWIjj95QceR7pNUoylrB2ZVhsZCkstSOZdjsz5+p3DP07/ciZ+8xhdzKF9Z7W/mC/0E9i1G62lbojp/A5x8DKzUbnVfRtsHsKq0glhsY9zT5aHapbR2dxTXNN+VzzL/APLaXuSw/wDI0iu7mmXrST5szTv7d0gOl3xUiJ27uY/Wj4GLWExvwt969Sn2hs34kv8AF+hx/wDYumH6iv35khsqj/b0fZzOlbY+Ppqf5ZBtAB3j7ML+Bxz/AJH4r1C9obO+OPh9Dn/7Io/YUj+QTBsfTd9NP2Je/N1HcD5iawo+gnwjo7Kx0t6t3r1Fy2ps9bmn3P0KI7G0h/VVfAiCfd7SnpUvuz+c6AvjoqD+UQT2exfcAJTHYuLf89u/0J5bXwPw3/x9Tn33Y0h/Vuv8LNF7dy6j6llq+wgNOiJm1Muo7Eqp3qVe5fX0OfX2vQkrU6Pjp5FNsfdZaX7Rm4yPVGMAHx85dOZvMg0+go0o0o5YnAqzlVlmkDYyBabaDLShCspLimiZDimcU8FlNmamiZqeueynToYxWYkjxqlpJI3o7DlYjVQgKY3WsnkwcozQJR7d+TPS62w3cT02vguyc1c+JHcZ0NCyxpSQV4qaysqw85UZZo+pwdXyM6QDm2pc+IsABkv7pdEv6nUN52NPQ1EKpnFqYBvdUku87UNqW/NTizzf+7XQj/Rs3m9n5yLfJ9oR/oh72f8AOeoLYfEwnF5SV7Nn/VkUx2vT40keTtuDoO/SKPJn/OAs3F2d/tiPJn/OevhAeqr8BNGhPqJ9kQfZs1+tLxGe16H9LyPEtTuTs8dKrB/O0rLtztHnktg/nae/nSVfs6/siaGjq/Z1/ZWUQwc4/qNgy2rQf6K/b0PnwbiUN6vzgeR4vwmx8mLP+jN/vrJ/CfQfAg6Ko8lAkS8pjRlxkSTx9J7qS8foeN7s/I3Z2q2ak4rUg8J9ZufTE9eGEUKvIKAAPZMe2K3WyunBpWOZXrdK72S5BGtkDdE7NRB/OZQoEdx17YpddINqIpddGwpgNkL7pXX3wl1kRteWQjYXa4OyyAdpt2gmaUpBqJBjBmbJkYZuU0RAuIxiCcTUzbC5mgZtpAmMNyhA000hmbzPGWBvBNDsIJxPBIFmaBmGRngkieZkgDJZnjcpfpG6ZkyTSCZY0R+qZMksxY9p5Y1TJkimHEYWEEyZEMMIsIJkyLPIms3MmQWEYZqZMnjSDQDTJkJAsC8TvmTI+AEtwjbBTJkpiINGLWzJkbEBil0StmpkpieiLPBtMmRyGgjMEyZCPG4K2ZMnkaKtIGbmRppqbEyZPGGGCeZMnjEAaaMyZPDERm5kye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8" name="Picture 4" descr="http://ccnmtl.columbia.edu/projects/neuroethics/module4/foundationtext/im0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46" y="2571227"/>
            <a:ext cx="2777235" cy="14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2153265"/>
            <a:ext cx="2730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60AD"/>
                </a:solidFill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Receiving new treatments that are not yet on the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knowledge gained from the trial can help further medical research and cancer care for the patient and other cancer patients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66503" y="2153265"/>
            <a:ext cx="28611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All cancer drugs have side effects; some may be severe or fatal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There may be unknown / unforeseen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IP may prove less effective than standard therapies or offer little or no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Must be explained in the information and consent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3974" y="4483510"/>
            <a:ext cx="252689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The key is a positive benefit : risk ratio!</a:t>
            </a:r>
          </a:p>
        </p:txBody>
      </p:sp>
    </p:spTree>
    <p:extLst>
      <p:ext uri="{BB962C8B-B14F-4D97-AF65-F5344CB8AC3E}">
        <p14:creationId xmlns:p14="http://schemas.microsoft.com/office/powerpoint/2010/main" val="225021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/>
              <a:t>Safety Monitoring in Clinical Trials</a:t>
            </a:r>
          </a:p>
          <a:p>
            <a:pPr lvl="1"/>
            <a:r>
              <a:rPr lang="en-CA" altLang="en-US" sz="2000" dirty="0"/>
              <a:t>The Principal Investigator (PI) has primary responsibility for safety monitoring of patients at his/her site</a:t>
            </a:r>
          </a:p>
          <a:p>
            <a:pPr lvl="2"/>
            <a:r>
              <a:rPr lang="en-CA" altLang="en-US" sz="1800" dirty="0"/>
              <a:t>Certain responsibilities may be delegated</a:t>
            </a:r>
          </a:p>
          <a:p>
            <a:pPr lvl="1"/>
            <a:r>
              <a:rPr lang="en-CA" altLang="en-US" sz="2000" dirty="0"/>
              <a:t>Study Sponsor has overall responsibility</a:t>
            </a:r>
          </a:p>
          <a:p>
            <a:pPr lvl="1"/>
            <a:r>
              <a:rPr lang="en-CA" altLang="en-US" sz="2000" dirty="0"/>
              <a:t>Study Safety Committee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419408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/>
              <a:t>The role of nurses in conducting clinical trials</a:t>
            </a:r>
          </a:p>
          <a:p>
            <a:pPr lvl="1"/>
            <a:r>
              <a:rPr lang="en-CA" altLang="en-US" sz="2400" dirty="0"/>
              <a:t>Patient recruitment</a:t>
            </a:r>
          </a:p>
          <a:p>
            <a:pPr lvl="1"/>
            <a:r>
              <a:rPr lang="en-CA" altLang="en-US" sz="2400" dirty="0"/>
              <a:t>Providing information about the study, assessments, risks involved, patient rights, etc.</a:t>
            </a:r>
          </a:p>
          <a:p>
            <a:pPr lvl="1"/>
            <a:r>
              <a:rPr lang="en-CA" altLang="en-US" sz="2400" dirty="0"/>
              <a:t>Study treatment administration, premedication, </a:t>
            </a:r>
            <a:r>
              <a:rPr lang="en-CA" altLang="en-US" sz="2400"/>
              <a:t>post-treatment observation </a:t>
            </a:r>
            <a:endParaRPr lang="en-CA" altLang="en-US" sz="2400" dirty="0"/>
          </a:p>
          <a:p>
            <a:pPr lvl="1"/>
            <a:r>
              <a:rPr lang="en-CA" altLang="en-US" sz="2400" dirty="0"/>
              <a:t>Assessments and follow-up</a:t>
            </a:r>
          </a:p>
          <a:p>
            <a:pPr lvl="1"/>
            <a:r>
              <a:rPr lang="en-CA" altLang="en-US" sz="2400" dirty="0"/>
              <a:t>Data entry and quality</a:t>
            </a:r>
          </a:p>
          <a:p>
            <a:pPr lvl="1"/>
            <a:r>
              <a:rPr lang="en-CA" altLang="en-US" sz="2400" dirty="0"/>
              <a:t>Administrative roles</a:t>
            </a:r>
          </a:p>
        </p:txBody>
      </p:sp>
    </p:spTree>
    <p:extLst>
      <p:ext uri="{BB962C8B-B14F-4D97-AF65-F5344CB8AC3E}">
        <p14:creationId xmlns:p14="http://schemas.microsoft.com/office/powerpoint/2010/main" val="282104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538823"/>
            <a:ext cx="5153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5B: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Key Completed Lymphoma Trials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7" y="1305233"/>
            <a:ext cx="8431161" cy="877529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GELA LNH 98-5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R-CHOP-21 in elderly patients with DLBCL – Study design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Coiffier et al. 2002</a:t>
            </a:r>
            <a:endParaRPr lang="en-US" altLang="de-DE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5071" y="3449046"/>
            <a:ext cx="1755568" cy="830997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Untreated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DLBCL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</a:rPr>
              <a:t>Age 60-80 </a:t>
            </a:r>
            <a:r>
              <a:rPr lang="en-GB" sz="1600" b="1" dirty="0" err="1">
                <a:solidFill>
                  <a:srgbClr val="00003E"/>
                </a:solidFill>
              </a:rPr>
              <a:t>yrs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227872" y="4196991"/>
            <a:ext cx="3991896" cy="427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 Q3W</a:t>
            </a:r>
            <a:r>
              <a:rPr lang="en-GB" sz="1600" b="1" dirty="0">
                <a:solidFill>
                  <a:srgbClr val="00003E"/>
                </a:solidFill>
              </a:rPr>
              <a:t>, 8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08206" y="2827281"/>
            <a:ext cx="3991896" cy="422787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Rituximab 375 mg/m</a:t>
            </a:r>
            <a:r>
              <a:rPr lang="en-GB" sz="1600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 IV </a:t>
            </a:r>
            <a:r>
              <a:rPr lang="en-GB" sz="1600" b="1" dirty="0">
                <a:solidFill>
                  <a:srgbClr val="FFFFFF"/>
                </a:solidFill>
              </a:rPr>
              <a:t>Q3W, 8 cycles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789" y="4661459"/>
            <a:ext cx="159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399 patients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628103" y="3247484"/>
            <a:ext cx="580103" cy="617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3224981" y="2222634"/>
            <a:ext cx="403122" cy="3284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</p:txBody>
      </p:sp>
      <p:cxnSp>
        <p:nvCxnSpPr>
          <p:cNvPr id="12" name="Straight Connector 11"/>
          <p:cNvCxnSpPr>
            <a:stCxn id="6" idx="3"/>
            <a:endCxn id="65" idx="1"/>
          </p:cNvCxnSpPr>
          <p:nvPr/>
        </p:nvCxnSpPr>
        <p:spPr>
          <a:xfrm>
            <a:off x="2630639" y="3864545"/>
            <a:ext cx="594342" cy="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4208206" y="3247484"/>
            <a:ext cx="3991896" cy="403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 Q3W, 8</a:t>
            </a:r>
            <a:r>
              <a:rPr lang="en-GB" sz="1600" b="1" dirty="0">
                <a:solidFill>
                  <a:srgbClr val="00003E"/>
                </a:solidFill>
              </a:rPr>
              <a:t>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762" y="5905697"/>
            <a:ext cx="80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Notes: </a:t>
            </a:r>
          </a:p>
          <a:p>
            <a:r>
              <a:rPr lang="en-CA" sz="1200" dirty="0"/>
              <a:t>Patients with severe neutropenia or febrile neutropenia received recombinant human</a:t>
            </a:r>
          </a:p>
        </p:txBody>
      </p:sp>
      <p:cxnSp>
        <p:nvCxnSpPr>
          <p:cNvPr id="21" name="Straight Arrow Connector 20"/>
          <p:cNvCxnSpPr>
            <a:stCxn id="65" idx="3"/>
          </p:cNvCxnSpPr>
          <p:nvPr/>
        </p:nvCxnSpPr>
        <p:spPr>
          <a:xfrm>
            <a:off x="3628103" y="3864779"/>
            <a:ext cx="589936" cy="546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3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032" y="1383891"/>
            <a:ext cx="8229600" cy="828368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GELA LNH 98-5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R-CHOP-21 in elderly patients with DLBCL – 3-year results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Coiffier et al., 2002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2891795"/>
            <a:ext cx="4100052" cy="32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26" y="2905065"/>
            <a:ext cx="4123702" cy="32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7360" y="2469323"/>
            <a:ext cx="2684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Event-free Survival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8350" y="2469323"/>
            <a:ext cx="2684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156575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032" y="1383891"/>
            <a:ext cx="8229600" cy="828368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GELA LNH 98-5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R-CHOP-21 in elderly with DLBCL – Long-term survival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>
                <a:solidFill>
                  <a:schemeClr val="bg1"/>
                </a:solidFill>
                <a:latin typeface="Calibri" pitchFamily="34" charset="0"/>
              </a:rPr>
              <a:t>Coiffier et al., 2010</a:t>
            </a:r>
            <a:r>
              <a:rPr lang="en-CA" altLang="de-DE" sz="1200" i="1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55" y="2452993"/>
            <a:ext cx="5869965" cy="33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658" y="6123773"/>
            <a:ext cx="792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Median OS: 3.5 years in the CHOP arm and 8.4 years  in the R-CHOP arm (P &lt; 0.0001).</a:t>
            </a:r>
          </a:p>
        </p:txBody>
      </p:sp>
    </p:spTree>
    <p:extLst>
      <p:ext uri="{BB962C8B-B14F-4D97-AF65-F5344CB8AC3E}">
        <p14:creationId xmlns:p14="http://schemas.microsoft.com/office/powerpoint/2010/main" val="212395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7" y="1305233"/>
            <a:ext cx="8431161" cy="877529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 err="1">
                <a:solidFill>
                  <a:srgbClr val="C00000"/>
                </a:solidFill>
              </a:rPr>
              <a:t>MiNT</a:t>
            </a:r>
            <a:r>
              <a:rPr lang="en-CA" altLang="en-US" sz="2400" b="1" dirty="0">
                <a:solidFill>
                  <a:srgbClr val="C00000"/>
                </a:solidFill>
              </a:rPr>
              <a:t> Study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R-CHOP-21 in younger patients with DLBCL – Study design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Pfreundschuh et al. 2006</a:t>
            </a:r>
            <a:endParaRPr lang="en-US" altLang="de-DE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36789" y="3449046"/>
            <a:ext cx="1593850" cy="830997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Untreated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DLBCL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</a:rPr>
              <a:t>Age 18-60 </a:t>
            </a:r>
            <a:r>
              <a:rPr lang="en-GB" sz="1600" b="1" dirty="0" err="1">
                <a:solidFill>
                  <a:srgbClr val="00003E"/>
                </a:solidFill>
              </a:rPr>
              <a:t>yrs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788310" y="4704504"/>
            <a:ext cx="2871020" cy="607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CHOP-like Chemotherapy*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</a:rPr>
              <a:t>Q3W, 6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88308" y="2536723"/>
            <a:ext cx="2871019" cy="678426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Rituximab 375 mg/m</a:t>
            </a:r>
            <a:r>
              <a:rPr lang="en-GB" sz="1600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 IV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</a:rPr>
              <a:t>Q3W, 6 cycles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789" y="4661459"/>
            <a:ext cx="159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823 patients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628103" y="3215149"/>
            <a:ext cx="1160207" cy="64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28103" y="3864545"/>
            <a:ext cx="1160206" cy="1181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3224981" y="2222634"/>
            <a:ext cx="403122" cy="3284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</p:txBody>
      </p:sp>
      <p:cxnSp>
        <p:nvCxnSpPr>
          <p:cNvPr id="12" name="Straight Connector 11"/>
          <p:cNvCxnSpPr>
            <a:stCxn id="6" idx="3"/>
            <a:endCxn id="65" idx="1"/>
          </p:cNvCxnSpPr>
          <p:nvPr/>
        </p:nvCxnSpPr>
        <p:spPr>
          <a:xfrm>
            <a:off x="2630639" y="3864545"/>
            <a:ext cx="594342" cy="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4788308" y="3215148"/>
            <a:ext cx="2871021" cy="607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CHOP-like Chemotherapy* </a:t>
            </a:r>
            <a:r>
              <a:rPr lang="en-GB" sz="1600" b="1" dirty="0">
                <a:solidFill>
                  <a:srgbClr val="00003E"/>
                </a:solidFill>
              </a:rPr>
              <a:t>Q3W, 6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594" y="6171168"/>
            <a:ext cx="456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 CHOP-21, CHOEP-21, MACOP-B or </a:t>
            </a:r>
            <a:r>
              <a:rPr lang="en-CA" sz="1200" dirty="0" err="1"/>
              <a:t>PMitCEBO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9261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5: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Clinical Trials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7870" y="1452718"/>
            <a:ext cx="8490156" cy="808702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 err="1">
                <a:solidFill>
                  <a:srgbClr val="C00000"/>
                </a:solidFill>
              </a:rPr>
              <a:t>MiNT</a:t>
            </a:r>
            <a:r>
              <a:rPr lang="en-CA" altLang="en-US" sz="2400" b="1" dirty="0">
                <a:solidFill>
                  <a:srgbClr val="C00000"/>
                </a:solidFill>
              </a:rPr>
              <a:t> Study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R-CHOP-21 in younger patients with DLBCL – Study Results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Pfreundschuh et al., 2011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1" y="2886535"/>
            <a:ext cx="3480900" cy="33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64" y="3021726"/>
            <a:ext cx="3336949" cy="34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7360" y="2469323"/>
            <a:ext cx="2684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Progression-free Survival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8350" y="2469323"/>
            <a:ext cx="2684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206304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7" y="1305233"/>
            <a:ext cx="8431161" cy="877529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RICOVER-60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R-CHOP-14 in elderly patients with DLBCL – Study design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Pfreundschuh et al. 2008</a:t>
            </a:r>
            <a:endParaRPr lang="en-US" altLang="de-DE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5071" y="3449046"/>
            <a:ext cx="1755568" cy="830997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Untreated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Aggressive NHL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</a:rPr>
              <a:t>Age 61-80 </a:t>
            </a:r>
            <a:r>
              <a:rPr lang="en-GB" sz="1600" b="1" dirty="0" err="1">
                <a:solidFill>
                  <a:srgbClr val="00003E"/>
                </a:solidFill>
              </a:rPr>
              <a:t>yrs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227872" y="4938135"/>
            <a:ext cx="3991896" cy="427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CHOP-21</a:t>
            </a:r>
            <a:r>
              <a:rPr lang="en-GB" sz="1600" b="1" dirty="0">
                <a:solidFill>
                  <a:srgbClr val="00003E"/>
                </a:solidFill>
              </a:rPr>
              <a:t>, 6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27872" y="2212802"/>
            <a:ext cx="3991896" cy="422787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Rituximab 375 mg/m</a:t>
            </a:r>
            <a:r>
              <a:rPr lang="en-GB" sz="1600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 IV </a:t>
            </a:r>
            <a:r>
              <a:rPr lang="en-GB" sz="1600" b="1" dirty="0">
                <a:solidFill>
                  <a:srgbClr val="FFFFFF"/>
                </a:solidFill>
              </a:rPr>
              <a:t>Q2W, 8 cycles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789" y="4661459"/>
            <a:ext cx="159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1,242 patients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628103" y="2635589"/>
            <a:ext cx="580103" cy="1228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7" idx="1"/>
          </p:cNvCxnSpPr>
          <p:nvPr/>
        </p:nvCxnSpPr>
        <p:spPr>
          <a:xfrm flipV="1">
            <a:off x="3628103" y="3407734"/>
            <a:ext cx="599769" cy="456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3224981" y="2222634"/>
            <a:ext cx="403122" cy="3284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</p:txBody>
      </p:sp>
      <p:cxnSp>
        <p:nvCxnSpPr>
          <p:cNvPr id="12" name="Straight Connector 11"/>
          <p:cNvCxnSpPr>
            <a:stCxn id="6" idx="3"/>
            <a:endCxn id="65" idx="1"/>
          </p:cNvCxnSpPr>
          <p:nvPr/>
        </p:nvCxnSpPr>
        <p:spPr>
          <a:xfrm>
            <a:off x="2630639" y="3864545"/>
            <a:ext cx="594342" cy="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4227872" y="2635589"/>
            <a:ext cx="3991896" cy="403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CHOP-14, </a:t>
            </a:r>
            <a:r>
              <a:rPr lang="en-GB" sz="1600" b="1" dirty="0">
                <a:solidFill>
                  <a:srgbClr val="00003E"/>
                </a:solidFill>
              </a:rPr>
              <a:t>8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594" y="5758213"/>
            <a:ext cx="80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Notes: </a:t>
            </a:r>
          </a:p>
          <a:p>
            <a:r>
              <a:rPr lang="en-CA" sz="1200" dirty="0"/>
              <a:t>All patients received recombinant human G-CSF(</a:t>
            </a:r>
            <a:r>
              <a:rPr lang="en-CA" sz="1200" dirty="0" err="1"/>
              <a:t>filgrastim</a:t>
            </a:r>
            <a:r>
              <a:rPr lang="en-CA" sz="1200" dirty="0"/>
              <a:t> or </a:t>
            </a:r>
            <a:r>
              <a:rPr lang="en-CA" sz="1200" dirty="0" err="1"/>
              <a:t>lenograstim</a:t>
            </a:r>
            <a:r>
              <a:rPr lang="en-CA" sz="1200" dirty="0"/>
              <a:t>) starting on day 6 until WBC recovery;</a:t>
            </a:r>
          </a:p>
          <a:p>
            <a:r>
              <a:rPr lang="en-CA" sz="1200" dirty="0"/>
              <a:t>Patients with initial bulky disease (diameter ≥7.5 cm) or </a:t>
            </a:r>
            <a:r>
              <a:rPr lang="en-CA" sz="1200" dirty="0" err="1"/>
              <a:t>extranodal</a:t>
            </a:r>
            <a:r>
              <a:rPr lang="en-CA" sz="1200" dirty="0"/>
              <a:t> involvement also received radiotherapy (36 </a:t>
            </a:r>
            <a:r>
              <a:rPr lang="en-CA" sz="1200" dirty="0" err="1"/>
              <a:t>Gy</a:t>
            </a:r>
            <a:r>
              <a:rPr lang="en-CA" sz="1200" dirty="0"/>
              <a:t>)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227872" y="3959377"/>
            <a:ext cx="3991896" cy="422787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Rituximab 375 mg/m</a:t>
            </a:r>
            <a:r>
              <a:rPr lang="en-GB" sz="1600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 IV </a:t>
            </a:r>
            <a:r>
              <a:rPr lang="en-GB" sz="1600" b="1" dirty="0">
                <a:solidFill>
                  <a:srgbClr val="FFFFFF"/>
                </a:solidFill>
              </a:rPr>
              <a:t>Q2W, 8 cycles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65" idx="3"/>
          </p:cNvCxnSpPr>
          <p:nvPr/>
        </p:nvCxnSpPr>
        <p:spPr>
          <a:xfrm>
            <a:off x="3628103" y="3864779"/>
            <a:ext cx="589936" cy="546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5" idx="3"/>
          </p:cNvCxnSpPr>
          <p:nvPr/>
        </p:nvCxnSpPr>
        <p:spPr>
          <a:xfrm>
            <a:off x="3628103" y="3864779"/>
            <a:ext cx="599769" cy="1287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227872" y="3206172"/>
            <a:ext cx="3991896" cy="403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CHOP-14, </a:t>
            </a:r>
            <a:r>
              <a:rPr lang="en-GB" sz="1600" b="1" dirty="0">
                <a:solidFill>
                  <a:srgbClr val="00003E"/>
                </a:solidFill>
              </a:rPr>
              <a:t>8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227872" y="4382164"/>
            <a:ext cx="3991896" cy="403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CHOP-14, </a:t>
            </a:r>
            <a:r>
              <a:rPr lang="en-GB" sz="1600" b="1" dirty="0">
                <a:solidFill>
                  <a:srgbClr val="00003E"/>
                </a:solidFill>
              </a:rPr>
              <a:t>6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0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033" y="1383890"/>
            <a:ext cx="8229600" cy="808703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RICOVER-60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R-CHOP-14 in elderly patients with DLBCL – Study results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Pfreundschuh et al., 2008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" y="2507687"/>
            <a:ext cx="41719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56" y="2507686"/>
            <a:ext cx="4162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9702" y="6253316"/>
            <a:ext cx="77871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1" dirty="0">
                <a:solidFill>
                  <a:srgbClr val="00B0F0"/>
                </a:solidFill>
              </a:rPr>
              <a:t>1</a:t>
            </a:r>
            <a:r>
              <a:rPr lang="en-CA" sz="1050" dirty="0"/>
              <a:t> = 6 × CHOP-14;   </a:t>
            </a:r>
            <a:r>
              <a:rPr lang="en-CA" sz="1050" b="1" dirty="0">
                <a:solidFill>
                  <a:srgbClr val="C00000"/>
                </a:solidFill>
              </a:rPr>
              <a:t>2 </a:t>
            </a:r>
            <a:r>
              <a:rPr lang="en-CA" sz="1050" dirty="0"/>
              <a:t>= 8 × CHOP-14;   </a:t>
            </a:r>
            <a:r>
              <a:rPr lang="en-CA" sz="1050" b="1" dirty="0">
                <a:solidFill>
                  <a:srgbClr val="00CC00"/>
                </a:solidFill>
              </a:rPr>
              <a:t>3</a:t>
            </a:r>
            <a:r>
              <a:rPr lang="en-CA" sz="1050" b="1" dirty="0">
                <a:solidFill>
                  <a:srgbClr val="00B050"/>
                </a:solidFill>
              </a:rPr>
              <a:t> </a:t>
            </a:r>
            <a:r>
              <a:rPr lang="en-CA" sz="1050" dirty="0"/>
              <a:t>= 6 × R-CHOP-14;   </a:t>
            </a:r>
            <a:r>
              <a:rPr lang="en-CA" sz="1050" b="1" dirty="0">
                <a:solidFill>
                  <a:schemeClr val="accent4">
                    <a:lumMod val="75000"/>
                  </a:schemeClr>
                </a:solidFill>
              </a:rPr>
              <a:t>4 </a:t>
            </a:r>
            <a:r>
              <a:rPr lang="en-CA" sz="1050" dirty="0"/>
              <a:t>= 8 × R-CHOP-14</a:t>
            </a:r>
          </a:p>
        </p:txBody>
      </p:sp>
    </p:spTree>
    <p:extLst>
      <p:ext uri="{BB962C8B-B14F-4D97-AF65-F5344CB8AC3E}">
        <p14:creationId xmlns:p14="http://schemas.microsoft.com/office/powerpoint/2010/main" val="1182834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8" y="1305233"/>
            <a:ext cx="8229600" cy="877529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SAKK 35/98 Study</a:t>
            </a:r>
            <a:endParaRPr lang="en-CA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Standard vs. prolonged rituximab in FL - Study design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Ghielmini et al. ASCO 2009. Abstract 8512.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1947" y="3071599"/>
            <a:ext cx="1519595" cy="1098550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CA" sz="1600" b="1" dirty="0">
                <a:solidFill>
                  <a:srgbClr val="00003E"/>
                </a:solidFill>
              </a:rPr>
              <a:t>Newly diagnosed or refractory/ relapsed FL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60304" y="3081124"/>
            <a:ext cx="1863879" cy="1079500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Rituximab IV 375 mg/m</a:t>
            </a:r>
            <a:r>
              <a:rPr lang="en-GB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GB" b="1" dirty="0">
                <a:solidFill>
                  <a:srgbClr val="FFFFFF"/>
                </a:solidFill>
                <a:cs typeface="Arial" charset="0"/>
              </a:rPr>
              <a:t> x 4 weekly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333872" y="2920744"/>
            <a:ext cx="619125" cy="1400260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CR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CRu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PR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</a:rPr>
              <a:t>SD</a:t>
            </a:r>
            <a:endParaRPr lang="en-GB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96285" y="2920744"/>
            <a:ext cx="2795431" cy="648929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Rituximab IV 375 mg/m</a:t>
            </a:r>
            <a:r>
              <a:rPr lang="en-GB" b="1" baseline="30000" dirty="0">
                <a:solidFill>
                  <a:srgbClr val="FFFFFF"/>
                </a:solidFill>
              </a:rPr>
              <a:t>2</a:t>
            </a:r>
            <a:r>
              <a:rPr lang="en-GB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x 4 weekly 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Q2mo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96285" y="3956983"/>
            <a:ext cx="2795431" cy="479543"/>
          </a:xfrm>
          <a:prstGeom prst="rect">
            <a:avLst/>
          </a:prstGeom>
          <a:solidFill>
            <a:srgbClr val="CECEC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3E"/>
                </a:solidFill>
                <a:cs typeface="Arial" charset="0"/>
              </a:rPr>
              <a:t>Observation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174397" y="5280140"/>
            <a:ext cx="93807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PD</a:t>
            </a:r>
            <a:br>
              <a:rPr lang="en-GB" sz="1400" dirty="0">
                <a:solidFill>
                  <a:schemeClr val="tx1"/>
                </a:solidFill>
                <a:cs typeface="Arial" charset="0"/>
              </a:rPr>
            </a:br>
            <a:r>
              <a:rPr lang="en-GB" sz="1400" dirty="0">
                <a:solidFill>
                  <a:schemeClr val="tx1"/>
                </a:solidFill>
                <a:cs typeface="Arial" charset="0"/>
              </a:rPr>
              <a:t>off 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7420" y="3572863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151 patients</a:t>
            </a:r>
          </a:p>
        </p:txBody>
      </p:sp>
      <p:cxnSp>
        <p:nvCxnSpPr>
          <p:cNvPr id="4" name="Straight Arrow Connector 3"/>
          <p:cNvCxnSpPr>
            <a:stCxn id="9" idx="3"/>
            <a:endCxn id="10" idx="1"/>
          </p:cNvCxnSpPr>
          <p:nvPr/>
        </p:nvCxnSpPr>
        <p:spPr>
          <a:xfrm flipV="1">
            <a:off x="4952997" y="3245209"/>
            <a:ext cx="943288" cy="37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1" idx="1"/>
          </p:cNvCxnSpPr>
          <p:nvPr/>
        </p:nvCxnSpPr>
        <p:spPr>
          <a:xfrm>
            <a:off x="4952997" y="3620874"/>
            <a:ext cx="943288" cy="575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44" y="4436526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202 patients</a:t>
            </a:r>
          </a:p>
        </p:txBody>
      </p:sp>
      <p:cxnSp>
        <p:nvCxnSpPr>
          <p:cNvPr id="17" name="Straight Arrow Connector 16"/>
          <p:cNvCxnSpPr>
            <a:stCxn id="7" idx="3"/>
            <a:endCxn id="9" idx="1"/>
          </p:cNvCxnSpPr>
          <p:nvPr/>
        </p:nvCxnSpPr>
        <p:spPr>
          <a:xfrm>
            <a:off x="4024183" y="3620874"/>
            <a:ext cx="3096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4643436" y="4605803"/>
            <a:ext cx="0" cy="67433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163096" y="2292599"/>
            <a:ext cx="1861087" cy="379003"/>
          </a:xfrm>
          <a:prstGeom prst="rect">
            <a:avLst/>
          </a:prstGeom>
          <a:noFill/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Induction</a:t>
            </a:r>
          </a:p>
        </p:txBody>
      </p:sp>
      <p:cxnSp>
        <p:nvCxnSpPr>
          <p:cNvPr id="21508" name="Straight Connector 21507"/>
          <p:cNvCxnSpPr>
            <a:stCxn id="6" idx="3"/>
            <a:endCxn id="7" idx="1"/>
          </p:cNvCxnSpPr>
          <p:nvPr/>
        </p:nvCxnSpPr>
        <p:spPr>
          <a:xfrm>
            <a:off x="1991542" y="3620874"/>
            <a:ext cx="1687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5896285" y="2301591"/>
            <a:ext cx="2795431" cy="379003"/>
          </a:xfrm>
          <a:prstGeom prst="rect">
            <a:avLst/>
          </a:prstGeom>
          <a:noFill/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Maintenance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4365523" y="2302433"/>
            <a:ext cx="1428134" cy="3790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Randomization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55214" y="4304071"/>
            <a:ext cx="1081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Week 12</a:t>
            </a:r>
          </a:p>
        </p:txBody>
      </p:sp>
    </p:spTree>
    <p:extLst>
      <p:ext uri="{BB962C8B-B14F-4D97-AF65-F5344CB8AC3E}">
        <p14:creationId xmlns:p14="http://schemas.microsoft.com/office/powerpoint/2010/main" val="9304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290" y="1334728"/>
            <a:ext cx="8229600" cy="848033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SAKK 35/98 Study</a:t>
            </a:r>
            <a:r>
              <a:rPr lang="en-CA" altLang="en-US" sz="2400" dirty="0"/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Standard vs. prolonged rituximab in FL - Study results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Ghielmini et al. ASCO 2009. Abstract 8512.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26266"/>
              </p:ext>
            </p:extLst>
          </p:nvPr>
        </p:nvGraphicFramePr>
        <p:xfrm>
          <a:off x="1809135" y="2179979"/>
          <a:ext cx="5492085" cy="424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Graph Sheet" r:id="rId3" imgW="10058400" imgH="7772400" progId="SPLUSGraphSheetFileType">
                  <p:embed/>
                </p:oleObj>
              </mc:Choice>
              <mc:Fallback>
                <p:oleObj name="Graph Sheet" r:id="rId3" imgW="10058400" imgH="777240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135" y="2179979"/>
                        <a:ext cx="5492085" cy="42441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533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290" y="1334728"/>
            <a:ext cx="8229600" cy="848033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SAKK 35/98 Study</a:t>
            </a:r>
            <a:r>
              <a:rPr lang="en-CA" altLang="en-US" sz="2400" dirty="0"/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CA" altLang="en-US" sz="2400" dirty="0"/>
              <a:t>Standard vs. prolonged rituximab in FL - Study results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Martinelli et al. 2010.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8" y="3036278"/>
            <a:ext cx="4074266" cy="327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606" y="2599973"/>
            <a:ext cx="396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EFS in Responders to Induction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213" y="2599973"/>
            <a:ext cx="396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Overall Survival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" y="3036277"/>
            <a:ext cx="4100052" cy="32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64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8" y="1305233"/>
            <a:ext cx="8229600" cy="877529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C00000"/>
                </a:solidFill>
              </a:rPr>
              <a:t>PRIMA Study</a:t>
            </a:r>
            <a:r>
              <a:rPr lang="en-CA" altLang="en-US" sz="2400" dirty="0"/>
              <a:t>: Rituximab maintenance vs observation after first-line R-chemo - Study design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Salles et al., 2011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7693" y="2887459"/>
            <a:ext cx="1593850" cy="1098550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Untreated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follicular NHL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High tumour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burden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281083" y="2380994"/>
            <a:ext cx="1863879" cy="1079500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  <a:tabLst>
                <a:tab pos="355600" algn="l"/>
                <a:tab pos="538163" algn="l"/>
              </a:tabLst>
            </a:pPr>
            <a:r>
              <a:rPr lang="en-GB" b="1" u="sng" dirty="0">
                <a:solidFill>
                  <a:srgbClr val="FFFFFF"/>
                </a:solidFill>
                <a:cs typeface="Arial" charset="0"/>
              </a:rPr>
              <a:t>Induction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8 x Rituximab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81083" y="3460494"/>
            <a:ext cx="1863879" cy="1138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Chemotherapy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(8 x CVP or 6 x CHOP</a:t>
            </a:r>
            <a:br>
              <a:rPr lang="en-GB" sz="1600" b="1" dirty="0">
                <a:solidFill>
                  <a:srgbClr val="00003E"/>
                </a:solidFill>
                <a:cs typeface="Arial" charset="0"/>
              </a:rPr>
            </a:b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or 6 x FCM)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333875" y="3024777"/>
            <a:ext cx="619125" cy="823913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CR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CRu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PR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92725" y="2342383"/>
            <a:ext cx="3600450" cy="1079500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GB" b="1" u="sng" dirty="0">
                <a:solidFill>
                  <a:srgbClr val="FFFFFF"/>
                </a:solidFill>
                <a:cs typeface="Arial" charset="0"/>
              </a:rPr>
              <a:t>Maintenance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12 x Rituximab</a:t>
            </a:r>
            <a:br>
              <a:rPr lang="en-GB" b="1" dirty="0">
                <a:solidFill>
                  <a:srgbClr val="FFFFFF"/>
                </a:solidFill>
                <a:cs typeface="Arial" charset="0"/>
              </a:rPr>
            </a:b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(Q2mo for 24 mo)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92725" y="3801065"/>
            <a:ext cx="3600450" cy="971550"/>
          </a:xfrm>
          <a:prstGeom prst="rect">
            <a:avLst/>
          </a:prstGeom>
          <a:solidFill>
            <a:srgbClr val="CECEC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3E"/>
                </a:solidFill>
                <a:cs typeface="Arial" charset="0"/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99" y="5828397"/>
            <a:ext cx="814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GB" sz="1400" b="1" dirty="0"/>
              <a:t>All initial pretreatment characteristics were well balanced between arms and response status at the time of randomization was CR = 39%; CRu = 32% and PR = 28% (others 1%)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174398" y="4772615"/>
            <a:ext cx="938077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PD</a:t>
            </a:r>
            <a:br>
              <a:rPr lang="en-GB" sz="1400" dirty="0">
                <a:solidFill>
                  <a:schemeClr val="tx1"/>
                </a:solidFill>
                <a:cs typeface="Arial" charset="0"/>
              </a:rPr>
            </a:br>
            <a:r>
              <a:rPr lang="en-GB" sz="1400" dirty="0">
                <a:solidFill>
                  <a:schemeClr val="tx1"/>
                </a:solidFill>
                <a:cs typeface="Arial" charset="0"/>
              </a:rPr>
              <a:t>SD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off 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2981" y="3460494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1,018 patients</a:t>
            </a:r>
          </a:p>
        </p:txBody>
      </p:sp>
      <p:cxnSp>
        <p:nvCxnSpPr>
          <p:cNvPr id="4" name="Straight Arrow Connector 3"/>
          <p:cNvCxnSpPr>
            <a:stCxn id="9" idx="3"/>
            <a:endCxn id="10" idx="1"/>
          </p:cNvCxnSpPr>
          <p:nvPr/>
        </p:nvCxnSpPr>
        <p:spPr>
          <a:xfrm flipV="1">
            <a:off x="4953000" y="2882133"/>
            <a:ext cx="339725" cy="554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1" idx="1"/>
          </p:cNvCxnSpPr>
          <p:nvPr/>
        </p:nvCxnSpPr>
        <p:spPr>
          <a:xfrm>
            <a:off x="4953000" y="3436734"/>
            <a:ext cx="339725" cy="850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44" y="4123795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1,217 patients</a:t>
            </a:r>
          </a:p>
        </p:txBody>
      </p:sp>
      <p:cxnSp>
        <p:nvCxnSpPr>
          <p:cNvPr id="17" name="Straight Arrow Connector 16"/>
          <p:cNvCxnSpPr>
            <a:stCxn id="6" idx="3"/>
            <a:endCxn id="9" idx="1"/>
          </p:cNvCxnSpPr>
          <p:nvPr/>
        </p:nvCxnSpPr>
        <p:spPr>
          <a:xfrm>
            <a:off x="1991543" y="3436734"/>
            <a:ext cx="23423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3" idx="0"/>
          </p:cNvCxnSpPr>
          <p:nvPr/>
        </p:nvCxnSpPr>
        <p:spPr>
          <a:xfrm flipH="1">
            <a:off x="4643437" y="3848690"/>
            <a:ext cx="1" cy="92392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Completed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8" y="1305233"/>
            <a:ext cx="8229600" cy="877529"/>
          </a:xfrm>
        </p:spPr>
        <p:txBody>
          <a:bodyPr/>
          <a:lstStyle/>
          <a:p>
            <a:r>
              <a:rPr lang="en-CA" altLang="en-US" sz="2400" dirty="0"/>
              <a:t>Rituximab maintenance vs observation after first-line R-chemo (PRIMA): Progression-free survival (PFS)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Salles et al., 2011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8" y="2257325"/>
            <a:ext cx="6843661" cy="4036600"/>
          </a:xfrm>
          <a:prstGeom prst="rect">
            <a:avLst/>
          </a:prstGeom>
          <a:solidFill>
            <a:srgbClr val="0060AD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21687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715803"/>
            <a:ext cx="5153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5C: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Key Ongoing Lymphoma Trials</a:t>
            </a:r>
          </a:p>
        </p:txBody>
      </p:sp>
    </p:spTree>
    <p:extLst>
      <p:ext uri="{BB962C8B-B14F-4D97-AF65-F5344CB8AC3E}">
        <p14:creationId xmlns:p14="http://schemas.microsoft.com/office/powerpoint/2010/main" val="109688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Ongoing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8" y="1305233"/>
            <a:ext cx="8229600" cy="877529"/>
          </a:xfrm>
        </p:spPr>
        <p:txBody>
          <a:bodyPr/>
          <a:lstStyle/>
          <a:p>
            <a:r>
              <a:rPr lang="en-CA" altLang="en-US" sz="2400" dirty="0"/>
              <a:t>Rituximab maintenance after first-line R-</a:t>
            </a:r>
            <a:r>
              <a:rPr lang="en-CA" altLang="en-US" sz="2400" dirty="0" err="1"/>
              <a:t>bendamustine</a:t>
            </a:r>
            <a:r>
              <a:rPr lang="en-CA" altLang="en-US" sz="2400" dirty="0"/>
              <a:t> (</a:t>
            </a:r>
            <a:r>
              <a:rPr lang="en-CA" altLang="en-US" sz="2400" dirty="0">
                <a:solidFill>
                  <a:srgbClr val="C00000"/>
                </a:solidFill>
              </a:rPr>
              <a:t>MAINTAIN</a:t>
            </a:r>
            <a:r>
              <a:rPr lang="en-CA" altLang="en-US" sz="2400" dirty="0"/>
              <a:t>): Study design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clinicaltrials.gov (NCT00877214)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7189" y="3826958"/>
            <a:ext cx="1593850" cy="1098550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Untreated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NHL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High tumour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burden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63096" y="3826958"/>
            <a:ext cx="1514169" cy="578361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Rituximab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63096" y="4405319"/>
            <a:ext cx="1514168" cy="525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 err="1">
                <a:solidFill>
                  <a:srgbClr val="00003E"/>
                </a:solidFill>
                <a:cs typeface="Arial" charset="0"/>
              </a:rPr>
              <a:t>Bendamustine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911697" y="3993363"/>
            <a:ext cx="619125" cy="823913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CR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PR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9858" y="2855075"/>
            <a:ext cx="2939846" cy="447651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Rituximab 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(Q2mo for 4 </a:t>
            </a:r>
            <a:r>
              <a:rPr lang="en-GB" sz="1600" b="1" dirty="0" err="1">
                <a:solidFill>
                  <a:srgbClr val="FFFFFF"/>
                </a:solidFill>
                <a:cs typeface="Arial" charset="0"/>
              </a:rPr>
              <a:t>yrs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96285" y="5262089"/>
            <a:ext cx="2913419" cy="470347"/>
          </a:xfrm>
          <a:prstGeom prst="rect">
            <a:avLst/>
          </a:prstGeom>
          <a:solidFill>
            <a:srgbClr val="CECEC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3E"/>
                </a:solidFill>
                <a:cs typeface="Arial" charset="0"/>
              </a:rPr>
              <a:t>Observation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752521" y="5505417"/>
            <a:ext cx="938077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PD</a:t>
            </a:r>
            <a:br>
              <a:rPr lang="en-GB" sz="1400" dirty="0">
                <a:solidFill>
                  <a:schemeClr val="tx1"/>
                </a:solidFill>
                <a:cs typeface="Arial" charset="0"/>
              </a:rPr>
            </a:br>
            <a:r>
              <a:rPr lang="en-GB" sz="1400" dirty="0">
                <a:solidFill>
                  <a:schemeClr val="tx1"/>
                </a:solidFill>
                <a:cs typeface="Arial" charset="0"/>
              </a:rPr>
              <a:t>SD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off study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189" y="5105688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1,134 patients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21039" y="4405319"/>
            <a:ext cx="193152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3" idx="0"/>
          </p:cNvCxnSpPr>
          <p:nvPr/>
        </p:nvCxnSpPr>
        <p:spPr>
          <a:xfrm>
            <a:off x="4221260" y="4817276"/>
            <a:ext cx="300" cy="68814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163097" y="2301590"/>
            <a:ext cx="1514168" cy="379003"/>
          </a:xfrm>
          <a:prstGeom prst="rect">
            <a:avLst/>
          </a:prstGeom>
          <a:noFill/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Induction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896285" y="2301591"/>
            <a:ext cx="2913419" cy="379003"/>
          </a:xfrm>
          <a:prstGeom prst="rect">
            <a:avLst/>
          </a:prstGeom>
          <a:noFill/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Maintenance</a:t>
            </a:r>
          </a:p>
        </p:txBody>
      </p:sp>
      <p:cxnSp>
        <p:nvCxnSpPr>
          <p:cNvPr id="26" name="Straight Connector 25"/>
          <p:cNvCxnSpPr>
            <a:stCxn id="9" idx="3"/>
          </p:cNvCxnSpPr>
          <p:nvPr/>
        </p:nvCxnSpPr>
        <p:spPr>
          <a:xfrm flipV="1">
            <a:off x="4530822" y="4405319"/>
            <a:ext cx="15977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90598" y="3470787"/>
            <a:ext cx="1" cy="1804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13" name="Straight Connector 21512"/>
          <p:cNvCxnSpPr/>
          <p:nvPr/>
        </p:nvCxnSpPr>
        <p:spPr>
          <a:xfrm>
            <a:off x="4690598" y="3470787"/>
            <a:ext cx="1960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17" name="Straight Connector 21516"/>
          <p:cNvCxnSpPr/>
          <p:nvPr/>
        </p:nvCxnSpPr>
        <p:spPr>
          <a:xfrm>
            <a:off x="4690598" y="5274965"/>
            <a:ext cx="1960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4886632" y="3058830"/>
            <a:ext cx="619125" cy="823913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FL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886631" y="4405320"/>
            <a:ext cx="619125" cy="1327116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MZL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</a:rPr>
              <a:t>MCL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  <a:cs typeface="Arial" charset="0"/>
              </a:rPr>
              <a:t>SLL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</a:rPr>
              <a:t>WM</a:t>
            </a:r>
            <a:endParaRPr lang="en-GB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505757" y="3470787"/>
            <a:ext cx="15977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505757" y="5074262"/>
            <a:ext cx="15977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683656" y="3073351"/>
            <a:ext cx="1" cy="791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83656" y="4679868"/>
            <a:ext cx="0" cy="819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20" name="Straight Arrow Connector 21519"/>
          <p:cNvCxnSpPr/>
          <p:nvPr/>
        </p:nvCxnSpPr>
        <p:spPr>
          <a:xfrm>
            <a:off x="5683658" y="3073351"/>
            <a:ext cx="2126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671060" y="3864545"/>
            <a:ext cx="245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665533" y="4679868"/>
            <a:ext cx="245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71060" y="5499011"/>
            <a:ext cx="245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5916254" y="3640719"/>
            <a:ext cx="2893450" cy="4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cs typeface="Arial" charset="0"/>
              </a:rPr>
              <a:t>Rituximab </a:t>
            </a:r>
            <a:r>
              <a:rPr lang="en-GB" sz="1600" b="1" dirty="0">
                <a:cs typeface="Arial" charset="0"/>
              </a:rPr>
              <a:t>(Q2mo for 2 </a:t>
            </a:r>
            <a:r>
              <a:rPr lang="en-GB" sz="1600" b="1" dirty="0" err="1">
                <a:cs typeface="Arial" charset="0"/>
              </a:rPr>
              <a:t>yrs</a:t>
            </a:r>
            <a:r>
              <a:rPr lang="en-GB" sz="1600" b="1" dirty="0">
                <a:cs typeface="Arial" charset="0"/>
              </a:rPr>
              <a:t>)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5910727" y="4456042"/>
            <a:ext cx="2893450" cy="4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cs typeface="Arial" charset="0"/>
              </a:rPr>
              <a:t>Rituximab </a:t>
            </a:r>
            <a:r>
              <a:rPr lang="en-GB" sz="1600" b="1" dirty="0">
                <a:cs typeface="Arial" charset="0"/>
              </a:rPr>
              <a:t>(Q2mo for 2 </a:t>
            </a:r>
            <a:r>
              <a:rPr lang="en-GB" sz="1600" b="1" dirty="0" err="1">
                <a:cs typeface="Arial" charset="0"/>
              </a:rPr>
              <a:t>yrs</a:t>
            </a:r>
            <a:r>
              <a:rPr lang="en-GB" sz="1600" b="1" dirty="0">
                <a:cs typeface="Arial" charset="0"/>
              </a:rPr>
              <a:t>)</a:t>
            </a: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4365523" y="2302433"/>
            <a:ext cx="1428134" cy="3790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Randomization</a:t>
            </a:r>
          </a:p>
        </p:txBody>
      </p:sp>
    </p:spTree>
    <p:extLst>
      <p:ext uri="{BB962C8B-B14F-4D97-AF65-F5344CB8AC3E}">
        <p14:creationId xmlns:p14="http://schemas.microsoft.com/office/powerpoint/2010/main" val="280926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marL="342900" indent="-342900" eaLnBrk="1" hangingPunct="1"/>
            <a:r>
              <a:rPr lang="en-GB" altLang="en-US" sz="3600" b="1" dirty="0"/>
              <a:t>Module 5 Objectives</a:t>
            </a:r>
            <a:endParaRPr lang="en-US" altLang="de-DE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03342" cy="4279489"/>
          </a:xfrm>
        </p:spPr>
        <p:txBody>
          <a:bodyPr/>
          <a:lstStyle/>
          <a:p>
            <a:r>
              <a:rPr lang="en-GB" altLang="en-US" dirty="0"/>
              <a:t>After completing this module, participants should be able to:</a:t>
            </a:r>
            <a:endParaRPr lang="en-CA" altLang="en-US" dirty="0"/>
          </a:p>
          <a:p>
            <a:pPr lvl="1"/>
            <a:r>
              <a:rPr lang="en-CA" altLang="en-US" sz="2400" dirty="0"/>
              <a:t>Explain to patients the advantages and disadvantages of participating in a clinical trial</a:t>
            </a:r>
          </a:p>
          <a:p>
            <a:pPr lvl="1"/>
            <a:r>
              <a:rPr lang="en-CA" altLang="en-US" sz="2400" dirty="0"/>
              <a:t>Describe the key findings from major completed randomized controlled trials in patients with lymphoma and the therapeutic implications of these findings</a:t>
            </a:r>
          </a:p>
          <a:p>
            <a:pPr lvl="1"/>
            <a:r>
              <a:rPr lang="en-CA" altLang="en-US" sz="2400" dirty="0"/>
              <a:t>Describe the main ongoing clinical trials and their potential relevance for future management of patients with lymphoma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M4-B</a:t>
            </a:r>
            <a:br>
              <a:rPr lang="en-GB" altLang="en-US" sz="3200" b="1" dirty="0"/>
            </a:br>
            <a:r>
              <a:rPr lang="en-CA" altLang="en-US" sz="2600" b="1" dirty="0"/>
              <a:t>Key Ongoing Lymphoma Trials</a:t>
            </a:r>
            <a:endParaRPr lang="en-US" altLang="de-DE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68" y="1305233"/>
            <a:ext cx="8229600" cy="877529"/>
          </a:xfrm>
        </p:spPr>
        <p:txBody>
          <a:bodyPr/>
          <a:lstStyle/>
          <a:p>
            <a:r>
              <a:rPr lang="en-CA" altLang="en-US" sz="2400" dirty="0" err="1"/>
              <a:t>Obinutuzumab+CHOP</a:t>
            </a:r>
            <a:r>
              <a:rPr lang="en-CA" altLang="en-US" sz="2400" dirty="0"/>
              <a:t> vs </a:t>
            </a:r>
            <a:r>
              <a:rPr lang="en-CA" altLang="en-US" sz="2400" dirty="0" err="1"/>
              <a:t>Rituximab+CHOP</a:t>
            </a:r>
            <a:r>
              <a:rPr lang="en-CA" altLang="en-US" sz="2400" dirty="0"/>
              <a:t> (</a:t>
            </a:r>
            <a:r>
              <a:rPr lang="en-CA" altLang="en-US" sz="2400" dirty="0">
                <a:solidFill>
                  <a:srgbClr val="C00000"/>
                </a:solidFill>
              </a:rPr>
              <a:t>GOYA</a:t>
            </a:r>
            <a:r>
              <a:rPr lang="en-CA" altLang="en-US" sz="2400" dirty="0"/>
              <a:t>): Study design </a:t>
            </a:r>
            <a:endParaRPr lang="en-GB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it-IT" altLang="de-DE" sz="1200" i="1" dirty="0">
                <a:solidFill>
                  <a:schemeClr val="bg1"/>
                </a:solidFill>
                <a:latin typeface="Calibri" pitchFamily="34" charset="0"/>
              </a:rPr>
              <a:t>clinicaltrials.gov (NCT00877214)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36789" y="3572157"/>
            <a:ext cx="1593850" cy="584775"/>
          </a:xfrm>
          <a:prstGeom prst="rect">
            <a:avLst/>
          </a:prstGeom>
          <a:solidFill>
            <a:srgbClr val="BACDFE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Untreated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DLBCL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788309" y="5045822"/>
            <a:ext cx="2871020" cy="607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 IV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</a:rPr>
              <a:t>Q3W, 6 or 8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88310" y="4367396"/>
            <a:ext cx="2871019" cy="678426"/>
          </a:xfrm>
          <a:prstGeom prst="rect">
            <a:avLst/>
          </a:prstGeom>
          <a:solidFill>
            <a:srgbClr val="EF741D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Rituximab 375 mg/m</a:t>
            </a:r>
            <a:r>
              <a:rPr lang="en-GB" sz="1600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 IV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</a:rPr>
              <a:t>Q3W, 8 cycles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789" y="4322905"/>
            <a:ext cx="159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1,400 patients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628103" y="3215149"/>
            <a:ext cx="1160207" cy="64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28103" y="3864545"/>
            <a:ext cx="1160206" cy="1181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3224981" y="2222634"/>
            <a:ext cx="403122" cy="3284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60AD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latin typeface="Arial Narrow" panose="020B0606020202030204" pitchFamily="34" charset="0"/>
              </a:rPr>
              <a:t>N</a:t>
            </a:r>
          </a:p>
        </p:txBody>
      </p:sp>
      <p:cxnSp>
        <p:nvCxnSpPr>
          <p:cNvPr id="12" name="Straight Connector 11"/>
          <p:cNvCxnSpPr>
            <a:stCxn id="6" idx="3"/>
            <a:endCxn id="65" idx="1"/>
          </p:cNvCxnSpPr>
          <p:nvPr/>
        </p:nvCxnSpPr>
        <p:spPr>
          <a:xfrm>
            <a:off x="2630639" y="3864545"/>
            <a:ext cx="594342" cy="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788310" y="2533679"/>
            <a:ext cx="2871019" cy="67842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>
                <a:solidFill>
                  <a:srgbClr val="FFFFFF"/>
                </a:solidFill>
                <a:cs typeface="Arial" charset="0"/>
              </a:rPr>
              <a:t>Obinutuzumab</a:t>
            </a: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 1,000 mg IV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</a:rPr>
              <a:t>Q3W, 8 cycles*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4788308" y="3215148"/>
            <a:ext cx="2871021" cy="607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57600" tIns="46038" rIns="57600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  <a:cs typeface="Arial" charset="0"/>
              </a:rPr>
              <a:t>CHOP IV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38163" algn="l"/>
              </a:tabLst>
            </a:pPr>
            <a:r>
              <a:rPr lang="en-GB" sz="1600" b="1" dirty="0">
                <a:solidFill>
                  <a:srgbClr val="00003E"/>
                </a:solidFill>
              </a:rPr>
              <a:t>Q3W, 6 or 8 cycles</a:t>
            </a:r>
            <a:endParaRPr lang="en-GB" sz="1600" b="1" dirty="0">
              <a:solidFill>
                <a:srgbClr val="00003E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594" y="6171168"/>
            <a:ext cx="456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 Additional dose on Day 1 and Day 8 of Cycle 1</a:t>
            </a:r>
          </a:p>
        </p:txBody>
      </p:sp>
    </p:spTree>
    <p:extLst>
      <p:ext uri="{BB962C8B-B14F-4D97-AF65-F5344CB8AC3E}">
        <p14:creationId xmlns:p14="http://schemas.microsoft.com/office/powerpoint/2010/main" val="325176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578152"/>
            <a:ext cx="51530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5D: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European Lymphoma Study Groups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92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M4-D</a:t>
            </a:r>
            <a:br>
              <a:rPr lang="en-GB" altLang="en-US" sz="3200" b="1" dirty="0"/>
            </a:br>
            <a:r>
              <a:rPr lang="en-GB" altLang="en-US" sz="2600" b="1" dirty="0"/>
              <a:t>European Lymphoma Study Groups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282" y="1573161"/>
            <a:ext cx="8501583" cy="4886633"/>
          </a:xfrm>
        </p:spPr>
        <p:txBody>
          <a:bodyPr/>
          <a:lstStyle/>
          <a:p>
            <a:pPr marL="57150" indent="0">
              <a:buNone/>
            </a:pPr>
            <a:r>
              <a:rPr lang="en-CA" sz="2400" dirty="0">
                <a:solidFill>
                  <a:srgbClr val="C00000"/>
                </a:solidFill>
              </a:rPr>
              <a:t>International</a:t>
            </a:r>
          </a:p>
          <a:p>
            <a:r>
              <a:rPr lang="en-CA" sz="2000" dirty="0">
                <a:solidFill>
                  <a:prstClr val="black"/>
                </a:solidFill>
              </a:rPr>
              <a:t>International Lymphoma Study Group </a:t>
            </a:r>
          </a:p>
          <a:p>
            <a:r>
              <a:rPr lang="en-CA" sz="2000" dirty="0">
                <a:solidFill>
                  <a:prstClr val="black"/>
                </a:solidFill>
              </a:rPr>
              <a:t>International </a:t>
            </a:r>
            <a:r>
              <a:rPr lang="en-CA" sz="2000" dirty="0" err="1">
                <a:solidFill>
                  <a:prstClr val="black"/>
                </a:solidFill>
              </a:rPr>
              <a:t>Extranodal</a:t>
            </a:r>
            <a:r>
              <a:rPr lang="en-CA" sz="2000" dirty="0">
                <a:solidFill>
                  <a:prstClr val="black"/>
                </a:solidFill>
              </a:rPr>
              <a:t> Lymphoma Study Group (IELSG) </a:t>
            </a:r>
          </a:p>
          <a:p>
            <a:r>
              <a:rPr lang="en-CA" sz="2000" dirty="0">
                <a:solidFill>
                  <a:prstClr val="black"/>
                </a:solidFill>
              </a:rPr>
              <a:t>International Berlin-Frankfurt-</a:t>
            </a:r>
            <a:r>
              <a:rPr lang="en-CA" sz="2000" dirty="0" err="1">
                <a:solidFill>
                  <a:prstClr val="black"/>
                </a:solidFill>
              </a:rPr>
              <a:t>Münster</a:t>
            </a:r>
            <a:r>
              <a:rPr lang="en-CA" sz="2000" dirty="0">
                <a:solidFill>
                  <a:prstClr val="black"/>
                </a:solidFill>
              </a:rPr>
              <a:t> (</a:t>
            </a:r>
            <a:r>
              <a:rPr lang="en-CA" sz="2000" dirty="0" err="1">
                <a:solidFill>
                  <a:prstClr val="black"/>
                </a:solidFill>
              </a:rPr>
              <a:t>i</a:t>
            </a:r>
            <a:r>
              <a:rPr lang="en-CA" sz="2000" dirty="0">
                <a:solidFill>
                  <a:prstClr val="black"/>
                </a:solidFill>
              </a:rPr>
              <a:t>-BFM) Study Group</a:t>
            </a:r>
          </a:p>
          <a:p>
            <a:r>
              <a:rPr lang="en-CA" sz="2000" dirty="0">
                <a:solidFill>
                  <a:prstClr val="black"/>
                </a:solidFill>
              </a:rPr>
              <a:t>European T-cell Lymphoma Study Group</a:t>
            </a:r>
          </a:p>
          <a:p>
            <a:r>
              <a:rPr lang="en-CA" sz="2000" dirty="0">
                <a:solidFill>
                  <a:prstClr val="black"/>
                </a:solidFill>
              </a:rPr>
              <a:t>European Intergroup for Childhood Non-Hodgkin Lymphoma (EICNHL) </a:t>
            </a:r>
          </a:p>
          <a:p>
            <a:r>
              <a:rPr lang="en-CA" sz="2000" dirty="0">
                <a:solidFill>
                  <a:prstClr val="black"/>
                </a:solidFill>
              </a:rPr>
              <a:t>European Organization for Research and Treatment of Cancer</a:t>
            </a:r>
          </a:p>
          <a:p>
            <a:r>
              <a:rPr lang="en-CA" sz="2000" dirty="0">
                <a:solidFill>
                  <a:prstClr val="black"/>
                </a:solidFill>
              </a:rPr>
              <a:t>EUROCARE Working Group</a:t>
            </a:r>
          </a:p>
          <a:p>
            <a:r>
              <a:rPr lang="en-CA" sz="2000" dirty="0">
                <a:solidFill>
                  <a:prstClr val="black"/>
                </a:solidFill>
              </a:rPr>
              <a:t>European Study Group on Cytogenetic Biomarkers and Health (ESCH)</a:t>
            </a:r>
          </a:p>
          <a:p>
            <a:r>
              <a:rPr lang="en-CA" sz="2000" dirty="0">
                <a:solidFill>
                  <a:prstClr val="black"/>
                </a:solidFill>
              </a:rPr>
              <a:t>European Study Group of Erythropoietin (</a:t>
            </a:r>
            <a:r>
              <a:rPr lang="en-CA" sz="2000" dirty="0" err="1">
                <a:solidFill>
                  <a:prstClr val="black"/>
                </a:solidFill>
              </a:rPr>
              <a:t>Epoetin</a:t>
            </a:r>
            <a:r>
              <a:rPr lang="en-CA" sz="2000" dirty="0">
                <a:solidFill>
                  <a:prstClr val="black"/>
                </a:solidFill>
              </a:rPr>
              <a:t> Beta) Treatment in Multiple Myeloma and Non-Hodgkin's Lymphoma</a:t>
            </a:r>
          </a:p>
          <a:p>
            <a:r>
              <a:rPr lang="en-CA" sz="2000" dirty="0" err="1">
                <a:solidFill>
                  <a:prstClr val="black"/>
                </a:solidFill>
              </a:rPr>
              <a:t>EuroSIDA</a:t>
            </a:r>
            <a:r>
              <a:rPr lang="en-CA" sz="2000" dirty="0">
                <a:solidFill>
                  <a:prstClr val="black"/>
                </a:solidFill>
              </a:rPr>
              <a:t> Study Group</a:t>
            </a:r>
          </a:p>
          <a:p>
            <a:r>
              <a:rPr lang="en-CA" sz="2000" dirty="0">
                <a:solidFill>
                  <a:prstClr val="black"/>
                </a:solidFill>
              </a:rPr>
              <a:t>The Nordic Lymphoma Group (NLG)</a:t>
            </a:r>
          </a:p>
          <a:p>
            <a:endParaRPr lang="en-CA" sz="2000" dirty="0">
              <a:solidFill>
                <a:prstClr val="black"/>
              </a:solidFill>
            </a:endParaRPr>
          </a:p>
          <a:p>
            <a:endParaRPr lang="en-CA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M4-D</a:t>
            </a:r>
            <a:br>
              <a:rPr lang="en-GB" altLang="en-US" sz="3200" b="1" dirty="0"/>
            </a:br>
            <a:r>
              <a:rPr lang="en-GB" altLang="en-US" sz="2600" b="1" dirty="0"/>
              <a:t>European Lymphoma Study Groups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282" y="1639836"/>
            <a:ext cx="8501583" cy="4601497"/>
          </a:xfrm>
        </p:spPr>
        <p:txBody>
          <a:bodyPr/>
          <a:lstStyle/>
          <a:p>
            <a:pPr marL="57150" indent="0">
              <a:buNone/>
            </a:pPr>
            <a:r>
              <a:rPr lang="en-CA" sz="2400" dirty="0">
                <a:solidFill>
                  <a:srgbClr val="C00000"/>
                </a:solidFill>
              </a:rPr>
              <a:t>National (Examples)</a:t>
            </a:r>
          </a:p>
          <a:p>
            <a:r>
              <a:rPr lang="en-GB" sz="2000" dirty="0">
                <a:latin typeface="Arial"/>
                <a:ea typeface="Calibri"/>
              </a:rPr>
              <a:t>United Kingdom Lymphoma Group</a:t>
            </a:r>
          </a:p>
          <a:p>
            <a:r>
              <a:rPr lang="en-CA" sz="2000" dirty="0">
                <a:latin typeface="Arial"/>
                <a:ea typeface="Calibri"/>
              </a:rPr>
              <a:t>Study group indolent Lymphomas (</a:t>
            </a:r>
            <a:r>
              <a:rPr lang="en-CA" sz="2000" dirty="0" err="1">
                <a:latin typeface="Arial"/>
                <a:ea typeface="Calibri"/>
              </a:rPr>
              <a:t>StiL</a:t>
            </a:r>
            <a:r>
              <a:rPr lang="en-CA" sz="2000" dirty="0">
                <a:latin typeface="Arial"/>
                <a:ea typeface="Calibri"/>
              </a:rPr>
              <a:t>)</a:t>
            </a:r>
          </a:p>
          <a:p>
            <a:r>
              <a:rPr lang="en-CA" sz="2000" dirty="0">
                <a:latin typeface="Arial"/>
                <a:ea typeface="Calibri"/>
              </a:rPr>
              <a:t>German Hodgkin Study Group (GHSG)</a:t>
            </a:r>
          </a:p>
          <a:p>
            <a:r>
              <a:rPr lang="en-GB" sz="2000" dirty="0">
                <a:latin typeface="Arial"/>
                <a:ea typeface="Calibri"/>
              </a:rPr>
              <a:t>Swedish Lymphoma Study Group</a:t>
            </a:r>
          </a:p>
          <a:p>
            <a:r>
              <a:rPr lang="en-GB" sz="2000" dirty="0">
                <a:latin typeface="Arial"/>
                <a:ea typeface="Calibri"/>
              </a:rPr>
              <a:t>Danish Lymphoma Study Group (LYFO)</a:t>
            </a:r>
          </a:p>
          <a:p>
            <a:r>
              <a:rPr lang="en-CA" sz="2000" dirty="0">
                <a:latin typeface="Arial"/>
                <a:ea typeface="Calibri"/>
              </a:rPr>
              <a:t>Spanish Hodgkin Lymphoma Study Group</a:t>
            </a:r>
          </a:p>
          <a:p>
            <a:r>
              <a:rPr lang="it-IT" sz="2000" dirty="0">
                <a:latin typeface="Arial"/>
                <a:ea typeface="Calibri"/>
              </a:rPr>
              <a:t>Gruppo Italiano per lo Studio dei Linfomi (GISL)</a:t>
            </a:r>
          </a:p>
          <a:p>
            <a:r>
              <a:rPr lang="it-IT" sz="2000" dirty="0">
                <a:latin typeface="Arial"/>
                <a:ea typeface="Calibri"/>
              </a:rPr>
              <a:t>The Lymphoma Study Association (LYSA)</a:t>
            </a:r>
          </a:p>
          <a:p>
            <a:r>
              <a:rPr lang="fr-FR" sz="2000" dirty="0">
                <a:latin typeface="Arial"/>
                <a:ea typeface="Calibri"/>
              </a:rPr>
              <a:t>Groupe d'Étude des Lymphomes de l'Adulte (GELA)</a:t>
            </a:r>
            <a:endParaRPr lang="en-GB" sz="2000" dirty="0">
              <a:latin typeface="Arial"/>
              <a:ea typeface="Calibri"/>
            </a:endParaRPr>
          </a:p>
          <a:p>
            <a:endParaRPr lang="en-GB" sz="2000" dirty="0"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054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Module 5</a:t>
            </a:r>
            <a:br>
              <a:rPr lang="en-GB" altLang="en-US" sz="3200" b="1" dirty="0"/>
            </a:br>
            <a:r>
              <a:rPr lang="en-GB" altLang="en-US" sz="2600" b="1" dirty="0"/>
              <a:t>References (1)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28634"/>
            <a:ext cx="8229600" cy="5083329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1800" dirty="0" err="1"/>
              <a:t>Coiffier</a:t>
            </a:r>
            <a:r>
              <a:rPr lang="en-CA" altLang="en-US" sz="1800" dirty="0"/>
              <a:t> B et al. N </a:t>
            </a:r>
            <a:r>
              <a:rPr lang="en-CA" altLang="en-US" sz="1800" dirty="0" err="1"/>
              <a:t>Engl</a:t>
            </a:r>
            <a:r>
              <a:rPr lang="en-CA" altLang="en-US" sz="1800" dirty="0"/>
              <a:t> J Med 2002 Jan 24;346(4):235-42.</a:t>
            </a:r>
          </a:p>
          <a:p>
            <a:pPr marL="0" indent="0">
              <a:buNone/>
            </a:pPr>
            <a:r>
              <a:rPr lang="en-CA" altLang="en-US" sz="1800" dirty="0" err="1"/>
              <a:t>Coiffier</a:t>
            </a:r>
            <a:r>
              <a:rPr lang="en-CA" altLang="en-US" sz="1800" dirty="0"/>
              <a:t> B et al. Blood. 2010 Sep 23;116(12):2040-5. </a:t>
            </a:r>
          </a:p>
          <a:p>
            <a:pPr marL="0" indent="0">
              <a:buNone/>
            </a:pPr>
            <a:r>
              <a:rPr lang="en-CA" altLang="en-US" sz="1800" dirty="0" err="1"/>
              <a:t>Ghielmini</a:t>
            </a:r>
            <a:r>
              <a:rPr lang="en-CA" altLang="en-US" sz="1800" dirty="0"/>
              <a:t> M et al. Blood. 2004; 103(12): 4416-23.</a:t>
            </a:r>
          </a:p>
          <a:p>
            <a:pPr marL="0" indent="0">
              <a:buNone/>
            </a:pPr>
            <a:r>
              <a:rPr lang="da-DK" altLang="en-US" sz="1800" dirty="0"/>
              <a:t>Ghielmini M et al. ASCO 2009; Abstract 8512.</a:t>
            </a:r>
          </a:p>
          <a:p>
            <a:pPr marL="0" indent="0">
              <a:buNone/>
            </a:pPr>
            <a:r>
              <a:rPr lang="da-DK" altLang="en-US" sz="1800" dirty="0"/>
              <a:t>Pfreundschuh M et al. Lancet Oncol 2008 Feb;9(2):105-16.</a:t>
            </a:r>
          </a:p>
          <a:p>
            <a:pPr marL="0" indent="0">
              <a:buNone/>
            </a:pPr>
            <a:r>
              <a:rPr lang="da-DK" altLang="en-US" sz="1800" dirty="0"/>
              <a:t>Pfreundschuh M et al. Lancet Oncol 2006 May;7(5):379-91.</a:t>
            </a:r>
          </a:p>
          <a:p>
            <a:pPr marL="0" indent="0">
              <a:buNone/>
            </a:pPr>
            <a:r>
              <a:rPr lang="da-DK" altLang="en-US" sz="1800" dirty="0"/>
              <a:t>Pfreundschuh M et al. Lancet Oncol. 2011 Oct;12(11):1013-22.</a:t>
            </a:r>
          </a:p>
          <a:p>
            <a:pPr marL="0" indent="0">
              <a:buNone/>
            </a:pPr>
            <a:r>
              <a:rPr lang="da-DK" altLang="en-US" sz="1800" dirty="0"/>
              <a:t>Salles G et al. Lancet. 2011 Jan 1;377(9759):42-51.</a:t>
            </a:r>
          </a:p>
          <a:p>
            <a:pPr marL="0" indent="0">
              <a:buNone/>
            </a:pPr>
            <a:endParaRPr lang="da-DK" altLang="en-US" sz="1800" dirty="0"/>
          </a:p>
          <a:p>
            <a:pPr marL="0" indent="0">
              <a:buNone/>
            </a:pPr>
            <a:endParaRPr lang="en-CA" altLang="en-US" sz="1800" dirty="0"/>
          </a:p>
          <a:p>
            <a:pPr marL="0" indent="0">
              <a:buNone/>
            </a:pP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4313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marL="342900" indent="-342900" eaLnBrk="1" hangingPunct="1"/>
            <a:r>
              <a:rPr lang="en-GB" altLang="en-US" sz="3600" b="1" dirty="0"/>
              <a:t>Module 5 Overview</a:t>
            </a:r>
            <a:endParaRPr lang="en-US" altLang="de-DE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GB" altLang="en-US" sz="2400" b="1" dirty="0">
                <a:solidFill>
                  <a:srgbClr val="C00000"/>
                </a:solidFill>
              </a:rPr>
              <a:t>Introduction to clinical trials</a:t>
            </a:r>
          </a:p>
          <a:p>
            <a:pPr marL="857250" lvl="1" indent="-457200">
              <a:buFontTx/>
              <a:buAutoNum type="arabicPeriod"/>
            </a:pPr>
            <a:r>
              <a:rPr lang="en-CA" altLang="en-US" sz="2400" dirty="0"/>
              <a:t>What is a clinical trial?</a:t>
            </a:r>
          </a:p>
          <a:p>
            <a:pPr marL="857250" lvl="1" indent="-457200">
              <a:buFontTx/>
              <a:buAutoNum type="arabicPeriod"/>
            </a:pPr>
            <a:r>
              <a:rPr lang="en-CA" altLang="en-US" sz="2400" dirty="0"/>
              <a:t>Types of clinical trials</a:t>
            </a:r>
          </a:p>
          <a:p>
            <a:pPr marL="857250" lvl="1" indent="-457200">
              <a:buFontTx/>
              <a:buAutoNum type="arabicPeriod"/>
            </a:pPr>
            <a:r>
              <a:rPr lang="en-CA" altLang="en-US" sz="2400" dirty="0"/>
              <a:t>Risks and benefits of patient participation </a:t>
            </a:r>
          </a:p>
          <a:p>
            <a:pPr marL="857250" lvl="1" indent="-457200">
              <a:buFontTx/>
              <a:buAutoNum type="arabicPeriod"/>
            </a:pPr>
            <a:r>
              <a:rPr lang="en-CA" altLang="en-US" sz="2400" dirty="0"/>
              <a:t>Safety monitoring in clinical trials</a:t>
            </a:r>
          </a:p>
          <a:p>
            <a:pPr marL="857250" lvl="1" indent="-457200">
              <a:buFontTx/>
              <a:buAutoNum type="arabicPeriod"/>
            </a:pPr>
            <a:r>
              <a:rPr lang="en-CA" altLang="en-US" sz="2400" dirty="0"/>
              <a:t>The role of nurses in conducting clinical trials</a:t>
            </a:r>
          </a:p>
          <a:p>
            <a:pPr marL="457200" indent="-457200">
              <a:buFontTx/>
              <a:buAutoNum type="alphaUcPeriod"/>
            </a:pPr>
            <a:r>
              <a:rPr lang="en-CA" altLang="en-US" sz="2400" dirty="0">
                <a:solidFill>
                  <a:srgbClr val="C00000"/>
                </a:solidFill>
              </a:rPr>
              <a:t>Key completed clinical trials in patients with lymphoma</a:t>
            </a:r>
          </a:p>
          <a:p>
            <a:pPr marL="457200" indent="-457200">
              <a:buFontTx/>
              <a:buAutoNum type="alphaUcPeriod"/>
            </a:pPr>
            <a:r>
              <a:rPr lang="en-CA" altLang="en-US" sz="2400" dirty="0">
                <a:solidFill>
                  <a:srgbClr val="C00000"/>
                </a:solidFill>
              </a:rPr>
              <a:t>Key ongoing clinical trials in patients with lymphoma</a:t>
            </a:r>
          </a:p>
          <a:p>
            <a:pPr marL="457200" indent="-457200">
              <a:buFontTx/>
              <a:buAutoNum type="alphaUcPeriod"/>
            </a:pPr>
            <a:r>
              <a:rPr lang="en-CA" altLang="en-US" sz="2400" dirty="0">
                <a:solidFill>
                  <a:srgbClr val="C00000"/>
                </a:solidFill>
              </a:rPr>
              <a:t>European lymphoma study groups</a:t>
            </a:r>
          </a:p>
          <a:p>
            <a:pPr marL="457200" indent="-457200">
              <a:buFontTx/>
              <a:buAutoNum type="alphaUcPeriod"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985963" y="2588445"/>
            <a:ext cx="5153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5A: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Introduction to Clinical Trials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>
                <a:solidFill>
                  <a:srgbClr val="C00000"/>
                </a:solidFill>
              </a:rPr>
              <a:t>Clinical trials</a:t>
            </a:r>
          </a:p>
          <a:p>
            <a:pPr lvl="1"/>
            <a:r>
              <a:rPr lang="en-CA" altLang="en-US" sz="2400" dirty="0"/>
              <a:t>Research studies that evaluate the safety and efficacy of drugs that have not yet been approved for marketing or new uses for already approved drugs in humans</a:t>
            </a:r>
          </a:p>
          <a:p>
            <a:pPr lvl="1"/>
            <a:r>
              <a:rPr lang="en-CA" altLang="en-US" sz="2400" dirty="0"/>
              <a:t>Prior to the first administration of an investigational product (IP) in humans, the product undergoes extensive laboratory and animal testing to learn about its safety and potential efficacy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/>
              <a:t>4 Phases of clinical trials:</a:t>
            </a:r>
          </a:p>
          <a:p>
            <a:pPr lvl="1"/>
            <a:r>
              <a:rPr lang="en-CA" altLang="en-US" sz="2400" dirty="0">
                <a:solidFill>
                  <a:srgbClr val="0070C0"/>
                </a:solidFill>
              </a:rPr>
              <a:t>Phase 1</a:t>
            </a:r>
          </a:p>
          <a:p>
            <a:pPr lvl="2"/>
            <a:r>
              <a:rPr lang="en-CA" altLang="en-US" sz="2000" dirty="0"/>
              <a:t>To determine the safety of the IP, including the maximum tolerated dose (MTD) </a:t>
            </a:r>
          </a:p>
          <a:p>
            <a:pPr lvl="2"/>
            <a:r>
              <a:rPr lang="en-CA" altLang="en-US" sz="2000" dirty="0"/>
              <a:t>Usually include a small number of patients with advanced / relapsed / refractory disease</a:t>
            </a:r>
          </a:p>
          <a:p>
            <a:pPr lvl="2"/>
            <a:r>
              <a:rPr lang="en-CA" altLang="en-US" sz="2000" dirty="0"/>
              <a:t>Increased risk of side effects</a:t>
            </a:r>
          </a:p>
          <a:p>
            <a:pPr lvl="1"/>
            <a:r>
              <a:rPr lang="en-CA" altLang="en-US" sz="2400" dirty="0">
                <a:solidFill>
                  <a:srgbClr val="0070C0"/>
                </a:solidFill>
              </a:rPr>
              <a:t>Phase 2</a:t>
            </a:r>
          </a:p>
          <a:p>
            <a:pPr lvl="2"/>
            <a:r>
              <a:rPr lang="en-CA" altLang="en-US" sz="2000" dirty="0"/>
              <a:t>Evaluate the efficacy and safety of one or more doses of the IP on a larger number of patients compared to phase I </a:t>
            </a:r>
          </a:p>
          <a:p>
            <a:pPr lvl="2"/>
            <a:r>
              <a:rPr lang="en-CA" altLang="en-US" sz="2000" dirty="0"/>
              <a:t>Typically all patients receive the investigational drug (i.e. there is no control group)</a:t>
            </a:r>
          </a:p>
        </p:txBody>
      </p:sp>
    </p:spTree>
    <p:extLst>
      <p:ext uri="{BB962C8B-B14F-4D97-AF65-F5344CB8AC3E}">
        <p14:creationId xmlns:p14="http://schemas.microsoft.com/office/powerpoint/2010/main" val="404037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/>
              <a:t>4 Phases of clinical trials (cont’d):</a:t>
            </a:r>
          </a:p>
          <a:p>
            <a:pPr lvl="1"/>
            <a:r>
              <a:rPr lang="en-CA" altLang="en-US" sz="2400" dirty="0">
                <a:solidFill>
                  <a:srgbClr val="0070C0"/>
                </a:solidFill>
              </a:rPr>
              <a:t>Phase 3</a:t>
            </a:r>
          </a:p>
          <a:p>
            <a:pPr lvl="2"/>
            <a:r>
              <a:rPr lang="en-CA" altLang="en-US" sz="2000" dirty="0"/>
              <a:t>The efficacy and safety of the IP is compared with a standard treatment in a randomized controlled trial</a:t>
            </a:r>
          </a:p>
          <a:p>
            <a:pPr lvl="2"/>
            <a:r>
              <a:rPr lang="en-CA" altLang="en-US" sz="2000" dirty="0"/>
              <a:t>Conducted on a large number of patients</a:t>
            </a:r>
          </a:p>
          <a:p>
            <a:pPr lvl="2"/>
            <a:r>
              <a:rPr lang="en-CA" altLang="en-US" sz="2000" dirty="0"/>
              <a:t>Pivotal Phase 3 trials form the basis of marketing approval for new drugs</a:t>
            </a:r>
          </a:p>
          <a:p>
            <a:pPr lvl="1"/>
            <a:r>
              <a:rPr lang="en-CA" altLang="en-US" sz="2400" dirty="0">
                <a:solidFill>
                  <a:srgbClr val="0070C0"/>
                </a:solidFill>
              </a:rPr>
              <a:t>Phase 4</a:t>
            </a:r>
          </a:p>
          <a:p>
            <a:pPr lvl="2"/>
            <a:r>
              <a:rPr lang="en-CA" altLang="en-US" sz="2000" dirty="0"/>
              <a:t>Conducted after the drug is approved by the relevant regulatory agency (e.g. EMA in the European Union) and becomes part of standard therapy. </a:t>
            </a:r>
          </a:p>
          <a:p>
            <a:pPr lvl="2"/>
            <a:r>
              <a:rPr lang="en-CA" altLang="en-US" sz="2000" dirty="0"/>
              <a:t>Continued evaluation of safety and effectiveness</a:t>
            </a:r>
          </a:p>
          <a:p>
            <a:pPr lvl="2"/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606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M5-A </a:t>
            </a:r>
            <a:br>
              <a:rPr lang="en-GB" altLang="en-US" sz="3200" b="1" dirty="0"/>
            </a:br>
            <a:r>
              <a:rPr lang="en-GB" altLang="en-US" sz="3000" b="1" dirty="0"/>
              <a:t>Introduction to Clinical Trials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8229600" cy="474406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dirty="0">
                <a:solidFill>
                  <a:srgbClr val="C00000"/>
                </a:solidFill>
              </a:rPr>
              <a:t>Randomization Scheme</a:t>
            </a:r>
          </a:p>
          <a:p>
            <a:pPr marL="457200" lvl="1" indent="0">
              <a:buNone/>
            </a:pPr>
            <a:endParaRPr lang="en-CA" alt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57" y="2254353"/>
            <a:ext cx="4261485" cy="398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684513"/>
      </p:ext>
    </p:extLst>
  </p:cSld>
  <p:clrMapOvr>
    <a:masterClrMapping/>
  </p:clrMapOvr>
</p:sld>
</file>

<file path=ppt/theme/theme1.xml><?xml version="1.0" encoding="utf-8"?>
<a:theme xmlns:a="http://schemas.openxmlformats.org/drawingml/2006/main" name="1_EBMT Templa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EBMT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Bildschirmpräsentation (4:3)</PresentationFormat>
  <Paragraphs>337</Paragraphs>
  <Slides>34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Times New Roman</vt:lpstr>
      <vt:lpstr>Wingdings</vt:lpstr>
      <vt:lpstr>1_EBMT Template</vt:lpstr>
      <vt:lpstr>Graph Sheet</vt:lpstr>
      <vt:lpstr>PowerPoint-Präsentation</vt:lpstr>
      <vt:lpstr>PowerPoint-Präsentation</vt:lpstr>
      <vt:lpstr>Module 5 Objectives</vt:lpstr>
      <vt:lpstr>Module 5 Overview</vt:lpstr>
      <vt:lpstr>PowerPoint-Präsentation</vt:lpstr>
      <vt:lpstr>M5-A  Introduction to Clinical Trials</vt:lpstr>
      <vt:lpstr>M5-A  Introduction to Clinical Trials</vt:lpstr>
      <vt:lpstr>M5-A  Introduction to Clinical Trials</vt:lpstr>
      <vt:lpstr>M5-A  Introduction to Clinical Trials</vt:lpstr>
      <vt:lpstr>M5-A  Introduction to Clinical Trials</vt:lpstr>
      <vt:lpstr>M5-A  Introduction to Clinical Trials</vt:lpstr>
      <vt:lpstr>M5-A  Introduction to Clinical Trials</vt:lpstr>
      <vt:lpstr>M5-A  Introduction to Clinical Trials</vt:lpstr>
      <vt:lpstr>M5-A  Introduction to Clinical Trials</vt:lpstr>
      <vt:lpstr>PowerPoint-Präsentation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M4-B Key Completed Lymphoma Trials</vt:lpstr>
      <vt:lpstr>PowerPoint-Präsentation</vt:lpstr>
      <vt:lpstr>M4-B Key Ongoing Lymphoma Trials</vt:lpstr>
      <vt:lpstr>M4-B Key Ongoing Lymphoma Trials</vt:lpstr>
      <vt:lpstr>PowerPoint-Präsentation</vt:lpstr>
      <vt:lpstr>M4-D European Lymphoma Study Groups</vt:lpstr>
      <vt:lpstr>M4-D European Lymphoma Study Groups</vt:lpstr>
      <vt:lpstr>Module 5 References (1)</vt:lpstr>
    </vt:vector>
  </TitlesOfParts>
  <Company>EBMT Swiss Nurses Working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Lymphoma.Learning.Programme.Module 5</dc:title>
  <dc:creator>EBMT Swiss Nurses Working Group</dc:creator>
  <cp:lastModifiedBy>Sibel Chet</cp:lastModifiedBy>
  <cp:revision>1</cp:revision>
  <dcterms:created xsi:type="dcterms:W3CDTF">2012-02-11T15:36:13Z</dcterms:created>
  <dcterms:modified xsi:type="dcterms:W3CDTF">2020-07-21T13:29:03Z</dcterms:modified>
  <cp:version>1</cp:version>
</cp:coreProperties>
</file>