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80" r:id="rId2"/>
  </p:sldMasterIdLst>
  <p:notesMasterIdLst>
    <p:notesMasterId r:id="rId67"/>
  </p:notesMasterIdLst>
  <p:handoutMasterIdLst>
    <p:handoutMasterId r:id="rId68"/>
  </p:handoutMasterIdLst>
  <p:sldIdLst>
    <p:sldId id="256" r:id="rId3"/>
    <p:sldId id="257" r:id="rId4"/>
    <p:sldId id="258" r:id="rId5"/>
    <p:sldId id="259" r:id="rId6"/>
    <p:sldId id="359" r:id="rId7"/>
    <p:sldId id="280" r:id="rId8"/>
    <p:sldId id="260" r:id="rId9"/>
    <p:sldId id="378" r:id="rId10"/>
    <p:sldId id="393" r:id="rId11"/>
    <p:sldId id="379" r:id="rId12"/>
    <p:sldId id="380" r:id="rId13"/>
    <p:sldId id="394" r:id="rId14"/>
    <p:sldId id="381" r:id="rId15"/>
    <p:sldId id="382" r:id="rId16"/>
    <p:sldId id="395" r:id="rId17"/>
    <p:sldId id="391" r:id="rId18"/>
    <p:sldId id="383" r:id="rId19"/>
    <p:sldId id="375" r:id="rId20"/>
    <p:sldId id="384" r:id="rId21"/>
    <p:sldId id="388" r:id="rId22"/>
    <p:sldId id="385" r:id="rId23"/>
    <p:sldId id="396" r:id="rId24"/>
    <p:sldId id="386" r:id="rId25"/>
    <p:sldId id="390" r:id="rId26"/>
    <p:sldId id="397" r:id="rId27"/>
    <p:sldId id="387" r:id="rId28"/>
    <p:sldId id="389" r:id="rId29"/>
    <p:sldId id="376" r:id="rId30"/>
    <p:sldId id="371" r:id="rId31"/>
    <p:sldId id="392" r:id="rId32"/>
    <p:sldId id="372" r:id="rId33"/>
    <p:sldId id="373" r:id="rId34"/>
    <p:sldId id="398" r:id="rId35"/>
    <p:sldId id="362" r:id="rId36"/>
    <p:sldId id="399" r:id="rId37"/>
    <p:sldId id="400" r:id="rId38"/>
    <p:sldId id="401" r:id="rId39"/>
    <p:sldId id="402" r:id="rId40"/>
    <p:sldId id="403" r:id="rId41"/>
    <p:sldId id="404" r:id="rId42"/>
    <p:sldId id="405" r:id="rId43"/>
    <p:sldId id="363" r:id="rId44"/>
    <p:sldId id="407" r:id="rId45"/>
    <p:sldId id="406" r:id="rId46"/>
    <p:sldId id="408" r:id="rId47"/>
    <p:sldId id="409" r:id="rId48"/>
    <p:sldId id="364" r:id="rId49"/>
    <p:sldId id="279" r:id="rId50"/>
    <p:sldId id="271" r:id="rId51"/>
    <p:sldId id="323" r:id="rId52"/>
    <p:sldId id="365" r:id="rId53"/>
    <p:sldId id="410" r:id="rId54"/>
    <p:sldId id="367" r:id="rId55"/>
    <p:sldId id="348" r:id="rId56"/>
    <p:sldId id="412" r:id="rId57"/>
    <p:sldId id="413" r:id="rId58"/>
    <p:sldId id="414" r:id="rId59"/>
    <p:sldId id="369" r:id="rId60"/>
    <p:sldId id="278" r:id="rId61"/>
    <p:sldId id="415" r:id="rId62"/>
    <p:sldId id="416" r:id="rId63"/>
    <p:sldId id="283" r:id="rId64"/>
    <p:sldId id="417" r:id="rId65"/>
    <p:sldId id="418" r:id="rId6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ras Panagiotis" initials="S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99"/>
    <a:srgbClr val="930D63"/>
    <a:srgbClr val="006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793" autoAdjust="0"/>
  </p:normalViewPr>
  <p:slideViewPr>
    <p:cSldViewPr snapToGrid="0">
      <p:cViewPr varScale="1">
        <p:scale>
          <a:sx n="83" d="100"/>
          <a:sy n="83" d="100"/>
        </p:scale>
        <p:origin x="2034" y="30"/>
      </p:cViewPr>
      <p:guideLst>
        <p:guide orient="horz" pos="1253"/>
        <p:guide pos="2880"/>
      </p:guideLst>
    </p:cSldViewPr>
  </p:slideViewPr>
  <p:outlineViewPr>
    <p:cViewPr>
      <p:scale>
        <a:sx n="33" d="100"/>
        <a:sy n="33" d="100"/>
      </p:scale>
      <p:origin x="0" y="95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32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34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0C2ED64-B861-4039-8CB0-9DADF941F574}" type="datetimeFigureOut">
              <a:rPr lang="en-US"/>
              <a:pPr>
                <a:defRPr/>
              </a:pPr>
              <a:t>7/21/2020</a:t>
            </a:fld>
            <a:endParaRPr lang="en-US"/>
          </a:p>
        </p:txBody>
      </p:sp>
      <p:sp>
        <p:nvSpPr>
          <p:cNvPr id="134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34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7E90582-22EB-4E1F-9232-BAE6D9F9B729}" type="slidenum">
              <a:rPr lang="en-US"/>
              <a:pPr>
                <a:defRPr/>
              </a:pPr>
              <a:t>‹Nr.›</a:t>
            </a:fld>
            <a:endParaRPr lang="en-US"/>
          </a:p>
        </p:txBody>
      </p:sp>
    </p:spTree>
    <p:extLst>
      <p:ext uri="{BB962C8B-B14F-4D97-AF65-F5344CB8AC3E}">
        <p14:creationId xmlns:p14="http://schemas.microsoft.com/office/powerpoint/2010/main" val="987568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35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FB7DD42-E67B-4694-AAF3-03A691D3297E}" type="datetimeFigureOut">
              <a:rPr lang="en-US"/>
              <a:pPr>
                <a:defRPr/>
              </a:pPr>
              <a:t>7/21/2020</a:t>
            </a:fld>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135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35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359F839-E3E9-4A26-BAF3-3B0157985EC0}" type="slidenum">
              <a:rPr lang="en-US"/>
              <a:pPr>
                <a:defRPr/>
              </a:pPr>
              <a:t>‹Nr.›</a:t>
            </a:fld>
            <a:endParaRPr lang="en-US"/>
          </a:p>
        </p:txBody>
      </p:sp>
    </p:spTree>
    <p:extLst>
      <p:ext uri="{BB962C8B-B14F-4D97-AF65-F5344CB8AC3E}">
        <p14:creationId xmlns:p14="http://schemas.microsoft.com/office/powerpoint/2010/main" val="3171043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96642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135918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667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318327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318327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318327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7" name="Rectangle à coins arrondis 14"/>
          <p:cNvSpPr/>
          <p:nvPr userDrawn="1"/>
        </p:nvSpPr>
        <p:spPr>
          <a:xfrm>
            <a:off x="4106863" y="3954463"/>
            <a:ext cx="5037137" cy="400050"/>
          </a:xfrm>
          <a:prstGeom prst="roundRect">
            <a:avLst>
              <a:gd name="adj" fmla="val 50000"/>
            </a:avLst>
          </a:prstGeom>
          <a:solidFill>
            <a:srgbClr val="0060AD"/>
          </a:solidFill>
          <a:ln w="38100">
            <a:noFill/>
          </a:ln>
        </p:spPr>
        <p:txBody>
          <a:bodyPr>
            <a:normAutofit fontScale="92500" lnSpcReduction="20000"/>
          </a:bodyPr>
          <a:lstStyle/>
          <a:p>
            <a:pPr marL="342900" indent="-342900" algn="r" fontAlgn="auto">
              <a:spcBef>
                <a:spcPct val="20000"/>
              </a:spcBef>
              <a:spcAft>
                <a:spcPts val="0"/>
              </a:spcAft>
              <a:defRPr/>
            </a:pPr>
            <a:endParaRPr lang="fr-FR" sz="1500" b="1">
              <a:solidFill>
                <a:schemeClr val="bg1"/>
              </a:solidFill>
              <a:latin typeface="Calibri" pitchFamily="34" charset="0"/>
              <a:cs typeface="+mn-cs"/>
            </a:endParaRPr>
          </a:p>
        </p:txBody>
      </p:sp>
      <p:sp>
        <p:nvSpPr>
          <p:cNvPr id="8" name="Rectangle 2"/>
          <p:cNvSpPr txBox="1">
            <a:spLocks noChangeArrowheads="1"/>
          </p:cNvSpPr>
          <p:nvPr userDrawn="1"/>
        </p:nvSpPr>
        <p:spPr bwMode="auto">
          <a:xfrm>
            <a:off x="8475663" y="3954463"/>
            <a:ext cx="665162" cy="400050"/>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10" name="Rectangle 2"/>
          <p:cNvSpPr txBox="1">
            <a:spLocks noChangeArrowheads="1"/>
          </p:cNvSpPr>
          <p:nvPr userDrawn="1"/>
        </p:nvSpPr>
        <p:spPr bwMode="auto">
          <a:xfrm>
            <a:off x="8475663" y="2052638"/>
            <a:ext cx="668337" cy="17954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12" name="Rectangle à coins arrondis 9"/>
          <p:cNvSpPr>
            <a:spLocks noChangeArrowheads="1"/>
          </p:cNvSpPr>
          <p:nvPr userDrawn="1"/>
        </p:nvSpPr>
        <p:spPr bwMode="auto">
          <a:xfrm>
            <a:off x="4106863" y="2052638"/>
            <a:ext cx="5037137" cy="1795462"/>
          </a:xfrm>
          <a:prstGeom prst="roundRect">
            <a:avLst>
              <a:gd name="adj" fmla="val 10824"/>
            </a:avLst>
          </a:prstGeom>
          <a:solidFill>
            <a:srgbClr val="0060AD"/>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de-DE" altLang="de-DE" sz="1500" b="1">
              <a:solidFill>
                <a:schemeClr val="bg1"/>
              </a:solidFill>
              <a:latin typeface="Calibri" pitchFamily="34" charset="0"/>
            </a:endParaRPr>
          </a:p>
        </p:txBody>
      </p:sp>
      <p:sp>
        <p:nvSpPr>
          <p:cNvPr id="13" name="ZoneTexte 12"/>
          <p:cNvSpPr txBox="1">
            <a:spLocks noChangeArrowheads="1"/>
          </p:cNvSpPr>
          <p:nvPr userDrawn="1"/>
        </p:nvSpPr>
        <p:spPr bwMode="auto">
          <a:xfrm>
            <a:off x="1203325" y="6519863"/>
            <a:ext cx="794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de-DE" sz="2000" dirty="0">
                <a:solidFill>
                  <a:schemeClr val="bg1"/>
                </a:solidFill>
              </a:rPr>
              <a:t>www.ebmt-swiss-ng.org</a:t>
            </a:r>
          </a:p>
        </p:txBody>
      </p:sp>
      <p:sp>
        <p:nvSpPr>
          <p:cNvPr id="2" name="Titre 1"/>
          <p:cNvSpPr>
            <a:spLocks noGrp="1"/>
          </p:cNvSpPr>
          <p:nvPr>
            <p:ph type="ctrTitle"/>
          </p:nvPr>
        </p:nvSpPr>
        <p:spPr>
          <a:xfrm>
            <a:off x="4107766" y="2053814"/>
            <a:ext cx="5036234" cy="1329466"/>
          </a:xfrm>
          <a:prstGeom prst="rect">
            <a:avLst/>
          </a:prstGeom>
        </p:spPr>
        <p:txBody>
          <a:bodyPr/>
          <a:lstStyle>
            <a:lvl1pPr algn="r">
              <a:defRPr sz="3000" baseline="0">
                <a:solidFill>
                  <a:schemeClr val="bg1"/>
                </a:solidFill>
              </a:defRPr>
            </a:lvl1pPr>
          </a:lstStyle>
          <a:p>
            <a:r>
              <a:rPr lang="en-US" noProof="0" dirty="0"/>
              <a:t>Click to edit Master title style</a:t>
            </a:r>
            <a:endParaRPr lang="en-GB" noProof="0" dirty="0"/>
          </a:p>
        </p:txBody>
      </p:sp>
      <p:sp>
        <p:nvSpPr>
          <p:cNvPr id="3" name="Sous-titre 2"/>
          <p:cNvSpPr>
            <a:spLocks noGrp="1"/>
          </p:cNvSpPr>
          <p:nvPr>
            <p:ph type="subTitle" idx="1"/>
          </p:nvPr>
        </p:nvSpPr>
        <p:spPr>
          <a:xfrm>
            <a:off x="4072596" y="3947486"/>
            <a:ext cx="3147649" cy="399600"/>
          </a:xfrm>
          <a:prstGeom prst="rect">
            <a:avLst/>
          </a:prstGeom>
        </p:spPr>
        <p:txBody>
          <a:bodyPr anchor="ctr"/>
          <a:lstStyle>
            <a:lvl1pPr marL="0" indent="0" algn="r">
              <a:buNone/>
              <a:defRPr lang="en-GB" sz="2000" i="1" kern="1200" baseline="0" noProof="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
        <p:nvSpPr>
          <p:cNvPr id="9" name="Espace réservé du texte 8"/>
          <p:cNvSpPr>
            <a:spLocks noGrp="1"/>
          </p:cNvSpPr>
          <p:nvPr>
            <p:ph type="body" sz="quarter" idx="10"/>
          </p:nvPr>
        </p:nvSpPr>
        <p:spPr>
          <a:xfrm>
            <a:off x="5615410" y="3407187"/>
            <a:ext cx="3528590" cy="419234"/>
          </a:xfrm>
          <a:prstGeom prst="rect">
            <a:avLst/>
          </a:prstGeom>
        </p:spPr>
        <p:txBody>
          <a:bodyPr anchor="ctr"/>
          <a:lstStyle>
            <a:lvl1pPr marL="0" indent="0" algn="r">
              <a:buNone/>
              <a:defRPr sz="2200" baseline="0">
                <a:solidFill>
                  <a:schemeClr val="bg1"/>
                </a:solidFill>
              </a:defRPr>
            </a:lvl1pPr>
          </a:lstStyle>
          <a:p>
            <a:pPr lvl="0"/>
            <a:r>
              <a:rPr lang="en-US" noProof="0" dirty="0"/>
              <a:t>Click to edit Master text styles</a:t>
            </a:r>
          </a:p>
        </p:txBody>
      </p:sp>
      <p:sp>
        <p:nvSpPr>
          <p:cNvPr id="11" name="Espace réservé du texte 10"/>
          <p:cNvSpPr>
            <a:spLocks noGrp="1"/>
          </p:cNvSpPr>
          <p:nvPr>
            <p:ph type="body" sz="quarter" idx="11"/>
          </p:nvPr>
        </p:nvSpPr>
        <p:spPr>
          <a:xfrm>
            <a:off x="7621175" y="3945506"/>
            <a:ext cx="1522825" cy="399600"/>
          </a:xfrm>
          <a:prstGeom prst="rect">
            <a:avLst/>
          </a:prstGeom>
        </p:spPr>
        <p:txBody>
          <a:bodyPr anchor="ctr"/>
          <a:lstStyle>
            <a:lvl1pPr marL="0" indent="0" algn="r">
              <a:buNone/>
              <a:defRPr lang="fr-FR" sz="2000" i="1" kern="1200" baseline="0" noProof="0" dirty="0">
                <a:solidFill>
                  <a:schemeClr val="bg1"/>
                </a:solidFill>
                <a:latin typeface="+mj-lt"/>
                <a:ea typeface="+mj-ea"/>
                <a:cs typeface="+mj-cs"/>
              </a:defRPr>
            </a:lvl1pPr>
          </a:lstStyle>
          <a:p>
            <a:pPr lvl="0"/>
            <a:r>
              <a:rPr lang="en-US" dirty="0"/>
              <a:t>Click to edit Master text styles</a:t>
            </a:r>
          </a:p>
        </p:txBody>
      </p:sp>
      <p:pic>
        <p:nvPicPr>
          <p:cNvPr id="15" name="Picture 3" descr="K:\EBMT Swiss Nurses Working Group (bm)\14-202 Logo und Corporate-Design 2014\Logo\Logo EBM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656" y="2052639"/>
            <a:ext cx="3267703" cy="17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2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5" name="Rectangle à coins arrondis 3"/>
          <p:cNvSpPr/>
          <p:nvPr userDrawn="1"/>
        </p:nvSpPr>
        <p:spPr>
          <a:xfrm>
            <a:off x="2054225" y="2389188"/>
            <a:ext cx="5035550" cy="1795462"/>
          </a:xfrm>
          <a:prstGeom prst="roundRect">
            <a:avLst>
              <a:gd name="adj" fmla="val 10822"/>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latin typeface="Times New Roman" pitchFamily="18" charset="0"/>
              <a:cs typeface="+mn-cs"/>
            </a:endParaRPr>
          </a:p>
        </p:txBody>
      </p:sp>
      <p:sp>
        <p:nvSpPr>
          <p:cNvPr id="7"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DC4191-FD46-4EE1-AB66-595318D7F33D}" type="slidenum">
              <a:rPr lang="en-GB" smtClean="0">
                <a:solidFill>
                  <a:schemeClr val="bg1"/>
                </a:solidFill>
              </a:rPr>
              <a:pPr fontAlgn="auto">
                <a:spcBef>
                  <a:spcPts val="0"/>
                </a:spcBef>
                <a:spcAft>
                  <a:spcPts val="0"/>
                </a:spcAft>
                <a:defRPr/>
              </a:pPr>
              <a:t>‹Nr.›</a:t>
            </a:fld>
            <a:endParaRPr lang="en-GB">
              <a:solidFill>
                <a:schemeClr val="bg1"/>
              </a:solidFill>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654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074984" y="2390671"/>
            <a:ext cx="5029201" cy="1773366"/>
          </a:xfrm>
          <a:prstGeom prst="rect">
            <a:avLst/>
          </a:prstGeom>
        </p:spPr>
        <p:txBody>
          <a:bodyPr/>
          <a:lstStyle>
            <a:lvl1pPr>
              <a:defRPr sz="3600">
                <a:solidFill>
                  <a:schemeClr val="bg1"/>
                </a:solidFill>
              </a:defRPr>
            </a:lvl1pPr>
          </a:lstStyle>
          <a:p>
            <a:r>
              <a:rPr lang="en-US" noProof="0"/>
              <a:t>Click to edit Master title style</a:t>
            </a:r>
            <a:endParaRPr lang="en-GB" noProof="0"/>
          </a:p>
        </p:txBody>
      </p:sp>
      <p:sp>
        <p:nvSpPr>
          <p:cNvPr id="6"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Tree>
    <p:extLst>
      <p:ext uri="{BB962C8B-B14F-4D97-AF65-F5344CB8AC3E}">
        <p14:creationId xmlns:p14="http://schemas.microsoft.com/office/powerpoint/2010/main" val="20366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6"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F59024D-33BF-462E-A527-5EE336F9A9B9}" type="slidenum">
              <a:rPr lang="en-GB" smtClean="0">
                <a:solidFill>
                  <a:schemeClr val="bg1"/>
                </a:solidFill>
              </a:rPr>
              <a:pPr fontAlgn="auto">
                <a:spcBef>
                  <a:spcPts val="0"/>
                </a:spcBef>
                <a:spcAft>
                  <a:spcPts val="0"/>
                </a:spcAft>
                <a:defRPr/>
              </a:pPr>
              <a:t>‹Nr.›</a:t>
            </a:fld>
            <a:endParaRPr lang="en-GB" dirty="0">
              <a:solidFill>
                <a:schemeClr val="bg1"/>
              </a:solidFill>
            </a:endParaRPr>
          </a:p>
        </p:txBody>
      </p:sp>
      <p:sp>
        <p:nvSpPr>
          <p:cNvPr id="7" name="Rectangle à coins arrondis 6"/>
          <p:cNvSpPr/>
          <p:nvPr userDrawn="1"/>
        </p:nvSpPr>
        <p:spPr>
          <a:xfrm>
            <a:off x="2411413" y="1149350"/>
            <a:ext cx="6732587" cy="73025"/>
          </a:xfrm>
          <a:prstGeom prst="roundRect">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latin typeface="Times New Roman" pitchFamily="18" charset="0"/>
              <a:cs typeface="+mn-cs"/>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050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
        <p:nvSpPr>
          <p:cNvPr id="17" name="Titre 16"/>
          <p:cNvSpPr>
            <a:spLocks noGrp="1"/>
          </p:cNvSpPr>
          <p:nvPr>
            <p:ph type="title" hasCustomPrompt="1"/>
          </p:nvPr>
        </p:nvSpPr>
        <p:spPr>
          <a:xfrm>
            <a:off x="2623625" y="0"/>
            <a:ext cx="6520374" cy="1146518"/>
          </a:xfrm>
          <a:prstGeom prst="rect">
            <a:avLst/>
          </a:prstGeom>
        </p:spPr>
        <p:txBody>
          <a:bodyPr/>
          <a:lstStyle>
            <a:lvl1pPr marL="0" indent="0" algn="l">
              <a:defRPr sz="3400">
                <a:solidFill>
                  <a:srgbClr val="0060AD"/>
                </a:solidFill>
              </a:defRPr>
            </a:lvl1pPr>
          </a:lstStyle>
          <a:p>
            <a:r>
              <a:rPr lang="en-US" dirty="0"/>
              <a:t>Click to edit Master title style</a:t>
            </a:r>
            <a:br>
              <a:rPr lang="en-US" dirty="0"/>
            </a:br>
            <a:endParaRPr lang="fr-FR" dirty="0"/>
          </a:p>
        </p:txBody>
      </p:sp>
      <p:sp>
        <p:nvSpPr>
          <p:cNvPr id="20" name="Espace réservé du texte 19"/>
          <p:cNvSpPr>
            <a:spLocks noGrp="1"/>
          </p:cNvSpPr>
          <p:nvPr>
            <p:ph type="body" sz="quarter" idx="11"/>
          </p:nvPr>
        </p:nvSpPr>
        <p:spPr>
          <a:xfrm>
            <a:off x="661182" y="1491175"/>
            <a:ext cx="8300257" cy="4930263"/>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7684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7" name="Rectangle à coins arrondis 14"/>
          <p:cNvSpPr/>
          <p:nvPr userDrawn="1"/>
        </p:nvSpPr>
        <p:spPr>
          <a:xfrm>
            <a:off x="4106863" y="3954463"/>
            <a:ext cx="5037137" cy="400050"/>
          </a:xfrm>
          <a:prstGeom prst="roundRect">
            <a:avLst>
              <a:gd name="adj" fmla="val 50000"/>
            </a:avLst>
          </a:prstGeom>
          <a:solidFill>
            <a:srgbClr val="0060AD"/>
          </a:solidFill>
          <a:ln w="38100">
            <a:noFill/>
          </a:ln>
        </p:spPr>
        <p:txBody>
          <a:bodyPr>
            <a:normAutofit fontScale="92500" lnSpcReduction="20000"/>
          </a:bodyPr>
          <a:lstStyle/>
          <a:p>
            <a:pPr marL="342900" indent="-342900" algn="r" fontAlgn="auto">
              <a:spcBef>
                <a:spcPct val="20000"/>
              </a:spcBef>
              <a:spcAft>
                <a:spcPts val="0"/>
              </a:spcAft>
              <a:defRPr/>
            </a:pPr>
            <a:endParaRPr lang="fr-FR" sz="1500" b="1">
              <a:solidFill>
                <a:prstClr val="white"/>
              </a:solidFill>
              <a:latin typeface="Calibri" pitchFamily="34" charset="0"/>
              <a:cs typeface="+mn-cs"/>
            </a:endParaRPr>
          </a:p>
        </p:txBody>
      </p:sp>
      <p:sp>
        <p:nvSpPr>
          <p:cNvPr id="8" name="Rectangle 2"/>
          <p:cNvSpPr txBox="1">
            <a:spLocks noChangeArrowheads="1"/>
          </p:cNvSpPr>
          <p:nvPr userDrawn="1"/>
        </p:nvSpPr>
        <p:spPr bwMode="auto">
          <a:xfrm>
            <a:off x="8475663" y="3954463"/>
            <a:ext cx="665162" cy="400050"/>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10" name="Rectangle 2"/>
          <p:cNvSpPr txBox="1">
            <a:spLocks noChangeArrowheads="1"/>
          </p:cNvSpPr>
          <p:nvPr userDrawn="1"/>
        </p:nvSpPr>
        <p:spPr bwMode="auto">
          <a:xfrm>
            <a:off x="8475663" y="2052638"/>
            <a:ext cx="668337" cy="17954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12" name="Rectangle à coins arrondis 9"/>
          <p:cNvSpPr>
            <a:spLocks noChangeArrowheads="1"/>
          </p:cNvSpPr>
          <p:nvPr userDrawn="1"/>
        </p:nvSpPr>
        <p:spPr bwMode="auto">
          <a:xfrm>
            <a:off x="4106863" y="2052638"/>
            <a:ext cx="5037137" cy="1795462"/>
          </a:xfrm>
          <a:prstGeom prst="roundRect">
            <a:avLst>
              <a:gd name="adj" fmla="val 10824"/>
            </a:avLst>
          </a:prstGeom>
          <a:solidFill>
            <a:srgbClr val="0060AD"/>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de-DE" altLang="de-DE" sz="1500" b="1">
              <a:solidFill>
                <a:prstClr val="white"/>
              </a:solidFill>
              <a:latin typeface="Calibri" pitchFamily="34" charset="0"/>
            </a:endParaRPr>
          </a:p>
        </p:txBody>
      </p:sp>
      <p:sp>
        <p:nvSpPr>
          <p:cNvPr id="13" name="ZoneTexte 12"/>
          <p:cNvSpPr txBox="1">
            <a:spLocks noChangeArrowheads="1"/>
          </p:cNvSpPr>
          <p:nvPr userDrawn="1"/>
        </p:nvSpPr>
        <p:spPr bwMode="auto">
          <a:xfrm>
            <a:off x="1203325" y="6519863"/>
            <a:ext cx="794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de-DE" sz="2000" dirty="0">
                <a:solidFill>
                  <a:prstClr val="white"/>
                </a:solidFill>
              </a:rPr>
              <a:t>www.ebmt-swiss-ng.org</a:t>
            </a:r>
          </a:p>
        </p:txBody>
      </p:sp>
      <p:pic>
        <p:nvPicPr>
          <p:cNvPr id="14"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52638"/>
            <a:ext cx="41068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107766" y="2053814"/>
            <a:ext cx="5036234" cy="1329466"/>
          </a:xfrm>
          <a:prstGeom prst="rect">
            <a:avLst/>
          </a:prstGeom>
        </p:spPr>
        <p:txBody>
          <a:bodyPr/>
          <a:lstStyle>
            <a:lvl1pPr algn="r">
              <a:defRPr sz="3000" baseline="0">
                <a:solidFill>
                  <a:schemeClr val="bg1"/>
                </a:solidFill>
              </a:defRPr>
            </a:lvl1pPr>
          </a:lstStyle>
          <a:p>
            <a:r>
              <a:rPr lang="en-US" noProof="0" dirty="0"/>
              <a:t>Click to edit Master title style</a:t>
            </a:r>
            <a:endParaRPr lang="en-GB" noProof="0" dirty="0"/>
          </a:p>
        </p:txBody>
      </p:sp>
      <p:sp>
        <p:nvSpPr>
          <p:cNvPr id="3" name="Sous-titre 2"/>
          <p:cNvSpPr>
            <a:spLocks noGrp="1"/>
          </p:cNvSpPr>
          <p:nvPr>
            <p:ph type="subTitle" idx="1"/>
          </p:nvPr>
        </p:nvSpPr>
        <p:spPr>
          <a:xfrm>
            <a:off x="4072596" y="3947486"/>
            <a:ext cx="3147649" cy="399600"/>
          </a:xfrm>
          <a:prstGeom prst="rect">
            <a:avLst/>
          </a:prstGeom>
        </p:spPr>
        <p:txBody>
          <a:bodyPr anchor="ctr"/>
          <a:lstStyle>
            <a:lvl1pPr marL="0" indent="0" algn="r">
              <a:buNone/>
              <a:defRPr lang="en-GB" sz="2000" i="1" kern="1200" baseline="0" noProof="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
        <p:nvSpPr>
          <p:cNvPr id="9" name="Espace réservé du texte 8"/>
          <p:cNvSpPr>
            <a:spLocks noGrp="1"/>
          </p:cNvSpPr>
          <p:nvPr>
            <p:ph type="body" sz="quarter" idx="10"/>
          </p:nvPr>
        </p:nvSpPr>
        <p:spPr>
          <a:xfrm>
            <a:off x="5615410" y="3407187"/>
            <a:ext cx="3528590" cy="419234"/>
          </a:xfrm>
          <a:prstGeom prst="rect">
            <a:avLst/>
          </a:prstGeom>
        </p:spPr>
        <p:txBody>
          <a:bodyPr anchor="ctr"/>
          <a:lstStyle>
            <a:lvl1pPr marL="0" indent="0" algn="r">
              <a:buNone/>
              <a:defRPr sz="2200" baseline="0">
                <a:solidFill>
                  <a:schemeClr val="bg1"/>
                </a:solidFill>
              </a:defRPr>
            </a:lvl1pPr>
          </a:lstStyle>
          <a:p>
            <a:pPr lvl="0"/>
            <a:r>
              <a:rPr lang="en-US" noProof="0" dirty="0"/>
              <a:t>Click to edit Master text styles</a:t>
            </a:r>
          </a:p>
        </p:txBody>
      </p:sp>
      <p:sp>
        <p:nvSpPr>
          <p:cNvPr id="11" name="Espace réservé du texte 10"/>
          <p:cNvSpPr>
            <a:spLocks noGrp="1"/>
          </p:cNvSpPr>
          <p:nvPr>
            <p:ph type="body" sz="quarter" idx="11"/>
          </p:nvPr>
        </p:nvSpPr>
        <p:spPr>
          <a:xfrm>
            <a:off x="7621175" y="3945506"/>
            <a:ext cx="1522825" cy="399600"/>
          </a:xfrm>
          <a:prstGeom prst="rect">
            <a:avLst/>
          </a:prstGeom>
        </p:spPr>
        <p:txBody>
          <a:bodyPr anchor="ctr"/>
          <a:lstStyle>
            <a:lvl1pPr marL="0" indent="0" algn="r">
              <a:buNone/>
              <a:defRPr lang="fr-FR" sz="2000" i="1" kern="1200" baseline="0" noProof="0" dirty="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84282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5" name="Rectangle à coins arrondis 3"/>
          <p:cNvSpPr/>
          <p:nvPr userDrawn="1"/>
        </p:nvSpPr>
        <p:spPr>
          <a:xfrm>
            <a:off x="2054225" y="2389188"/>
            <a:ext cx="5035550" cy="1795462"/>
          </a:xfrm>
          <a:prstGeom prst="roundRect">
            <a:avLst>
              <a:gd name="adj" fmla="val 10822"/>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solidFill>
                <a:prstClr val="black"/>
              </a:solidFill>
              <a:latin typeface="Times New Roman" pitchFamily="18" charset="0"/>
              <a:cs typeface="+mn-cs"/>
            </a:endParaRPr>
          </a:p>
        </p:txBody>
      </p:sp>
      <p:sp>
        <p:nvSpPr>
          <p:cNvPr id="7"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84D3D6C-8A38-4AC6-B2F4-D86F610CBD27}" type="slidenum">
              <a:rPr lang="en-GB" smtClean="0">
                <a:solidFill>
                  <a:prstClr val="white"/>
                </a:solidFill>
              </a:rPr>
              <a:pPr fontAlgn="auto">
                <a:spcBef>
                  <a:spcPts val="0"/>
                </a:spcBef>
                <a:spcAft>
                  <a:spcPts val="0"/>
                </a:spcAft>
                <a:defRPr/>
              </a:pPr>
              <a:t>‹Nr.›</a:t>
            </a:fld>
            <a:endParaRPr lang="en-GB">
              <a:solidFill>
                <a:prstClr val="white"/>
              </a:solidFill>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654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074984" y="2390671"/>
            <a:ext cx="5029201" cy="1773366"/>
          </a:xfrm>
          <a:prstGeom prst="rect">
            <a:avLst/>
          </a:prstGeom>
        </p:spPr>
        <p:txBody>
          <a:bodyPr/>
          <a:lstStyle>
            <a:lvl1pPr>
              <a:defRPr sz="3600">
                <a:solidFill>
                  <a:schemeClr val="bg1"/>
                </a:solidFill>
              </a:defRPr>
            </a:lvl1pPr>
          </a:lstStyle>
          <a:p>
            <a:r>
              <a:rPr lang="en-US" noProof="0"/>
              <a:t>Click to edit Master title style</a:t>
            </a:r>
            <a:endParaRPr lang="en-GB" noProof="0"/>
          </a:p>
        </p:txBody>
      </p:sp>
      <p:sp>
        <p:nvSpPr>
          <p:cNvPr id="6"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Tree>
    <p:extLst>
      <p:ext uri="{BB962C8B-B14F-4D97-AF65-F5344CB8AC3E}">
        <p14:creationId xmlns:p14="http://schemas.microsoft.com/office/powerpoint/2010/main" val="133880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6"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42E939-46E2-4B2F-84B0-981CB8249BB9}" type="slidenum">
              <a:rPr lang="en-GB" smtClean="0">
                <a:solidFill>
                  <a:prstClr val="white"/>
                </a:solidFill>
              </a:rPr>
              <a:pPr fontAlgn="auto">
                <a:spcBef>
                  <a:spcPts val="0"/>
                </a:spcBef>
                <a:spcAft>
                  <a:spcPts val="0"/>
                </a:spcAft>
                <a:defRPr/>
              </a:pPr>
              <a:t>‹Nr.›</a:t>
            </a:fld>
            <a:endParaRPr lang="en-GB" dirty="0">
              <a:solidFill>
                <a:prstClr val="white"/>
              </a:solidFill>
            </a:endParaRPr>
          </a:p>
        </p:txBody>
      </p:sp>
      <p:sp>
        <p:nvSpPr>
          <p:cNvPr id="7" name="Rectangle à coins arrondis 6"/>
          <p:cNvSpPr/>
          <p:nvPr userDrawn="1"/>
        </p:nvSpPr>
        <p:spPr>
          <a:xfrm>
            <a:off x="2411413" y="1149350"/>
            <a:ext cx="6732587" cy="73025"/>
          </a:xfrm>
          <a:prstGeom prst="roundRect">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solidFill>
                <a:prstClr val="black"/>
              </a:solidFill>
              <a:latin typeface="Times New Roman" pitchFamily="18" charset="0"/>
              <a:cs typeface="+mn-cs"/>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050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6"/>
          <p:cNvSpPr>
            <a:spLocks noGrp="1"/>
          </p:cNvSpPr>
          <p:nvPr>
            <p:ph type="title" hasCustomPrompt="1"/>
          </p:nvPr>
        </p:nvSpPr>
        <p:spPr>
          <a:xfrm>
            <a:off x="2526890" y="0"/>
            <a:ext cx="6617109" cy="1146518"/>
          </a:xfrm>
          <a:prstGeom prst="rect">
            <a:avLst/>
          </a:prstGeom>
        </p:spPr>
        <p:txBody>
          <a:bodyPr/>
          <a:lstStyle>
            <a:lvl1pPr algn="l">
              <a:defRPr sz="3400">
                <a:solidFill>
                  <a:srgbClr val="0060AD"/>
                </a:solidFill>
              </a:defRPr>
            </a:lvl1pPr>
          </a:lstStyle>
          <a:p>
            <a:r>
              <a:rPr lang="en-US" dirty="0"/>
              <a:t>Click to edit Master title style</a:t>
            </a:r>
            <a:br>
              <a:rPr lang="en-US" dirty="0"/>
            </a:br>
            <a:endParaRPr lang="fr-FR" dirty="0"/>
          </a:p>
        </p:txBody>
      </p:sp>
      <p:sp>
        <p:nvSpPr>
          <p:cNvPr id="20" name="Espace réservé du texte 19"/>
          <p:cNvSpPr>
            <a:spLocks noGrp="1"/>
          </p:cNvSpPr>
          <p:nvPr>
            <p:ph type="body" sz="quarter" idx="11"/>
          </p:nvPr>
        </p:nvSpPr>
        <p:spPr>
          <a:xfrm>
            <a:off x="661182" y="1491175"/>
            <a:ext cx="8300257" cy="4930263"/>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4140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Haga clic para modificar el estilo de texto del patrón</a:t>
            </a:r>
          </a:p>
          <a:p>
            <a:pPr lvl="1"/>
            <a:r>
              <a:rPr lang="en-US" altLang="de-DE"/>
              <a:t>Segundo nivel</a:t>
            </a:r>
          </a:p>
          <a:p>
            <a:pPr lvl="2"/>
            <a:r>
              <a:rPr lang="en-US" altLang="de-DE"/>
              <a:t>Tercer nivel</a:t>
            </a:r>
          </a:p>
          <a:p>
            <a:pPr lvl="3"/>
            <a:r>
              <a:rPr lang="en-US" altLang="de-DE"/>
              <a:t>Cuarto nivel</a:t>
            </a:r>
          </a:p>
          <a:p>
            <a:pPr lvl="4"/>
            <a:r>
              <a:rPr lang="en-US" altLang="de-DE"/>
              <a:t>Quinto nivel</a:t>
            </a:r>
          </a:p>
        </p:txBody>
      </p:sp>
      <p:sp>
        <p:nvSpPr>
          <p:cNvPr id="1027" name="Rectangle 7"/>
          <p:cNvSpPr>
            <a:spLocks noGrp="1" noChangeArrowheads="1"/>
          </p:cNvSpPr>
          <p:nvPr>
            <p:ph type="title"/>
          </p:nvPr>
        </p:nvSpPr>
        <p:spPr bwMode="auto">
          <a:xfrm>
            <a:off x="2392363" y="157163"/>
            <a:ext cx="6751637"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Haga clic para cambiar el estilo de título	</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rtl="0" eaLnBrk="0" fontAlgn="base" hangingPunct="0">
        <a:spcBef>
          <a:spcPct val="0"/>
        </a:spcBef>
        <a:spcAft>
          <a:spcPct val="0"/>
        </a:spcAft>
        <a:defRPr sz="3400" kern="1200">
          <a:solidFill>
            <a:srgbClr val="0060AD"/>
          </a:solidFill>
          <a:latin typeface="Arial" charset="0"/>
          <a:ea typeface="+mj-ea"/>
          <a:cs typeface="+mj-cs"/>
        </a:defRPr>
      </a:lvl1pPr>
      <a:lvl2pPr algn="l" rtl="0" eaLnBrk="0" fontAlgn="base" hangingPunct="0">
        <a:spcBef>
          <a:spcPct val="0"/>
        </a:spcBef>
        <a:spcAft>
          <a:spcPct val="0"/>
        </a:spcAft>
        <a:defRPr sz="3400">
          <a:solidFill>
            <a:srgbClr val="0060AD"/>
          </a:solidFill>
          <a:latin typeface="Arial" charset="0"/>
        </a:defRPr>
      </a:lvl2pPr>
      <a:lvl3pPr algn="l" rtl="0" eaLnBrk="0" fontAlgn="base" hangingPunct="0">
        <a:spcBef>
          <a:spcPct val="0"/>
        </a:spcBef>
        <a:spcAft>
          <a:spcPct val="0"/>
        </a:spcAft>
        <a:defRPr sz="3400">
          <a:solidFill>
            <a:srgbClr val="0060AD"/>
          </a:solidFill>
          <a:latin typeface="Arial" charset="0"/>
        </a:defRPr>
      </a:lvl3pPr>
      <a:lvl4pPr algn="l" rtl="0" eaLnBrk="0" fontAlgn="base" hangingPunct="0">
        <a:spcBef>
          <a:spcPct val="0"/>
        </a:spcBef>
        <a:spcAft>
          <a:spcPct val="0"/>
        </a:spcAft>
        <a:defRPr sz="3400">
          <a:solidFill>
            <a:srgbClr val="0060AD"/>
          </a:solidFill>
          <a:latin typeface="Arial" charset="0"/>
        </a:defRPr>
      </a:lvl4pPr>
      <a:lvl5pPr algn="l" rtl="0" eaLnBrk="0" fontAlgn="base" hangingPunct="0">
        <a:spcBef>
          <a:spcPct val="0"/>
        </a:spcBef>
        <a:spcAft>
          <a:spcPct val="0"/>
        </a:spcAft>
        <a:defRPr sz="3400">
          <a:solidFill>
            <a:srgbClr val="0060AD"/>
          </a:solidFill>
          <a:latin typeface="Arial" charset="0"/>
        </a:defRPr>
      </a:lvl5pPr>
      <a:lvl6pPr marL="457200" algn="l" rtl="0" fontAlgn="base">
        <a:spcBef>
          <a:spcPct val="0"/>
        </a:spcBef>
        <a:spcAft>
          <a:spcPct val="0"/>
        </a:spcAft>
        <a:defRPr sz="3400">
          <a:solidFill>
            <a:srgbClr val="0060AD"/>
          </a:solidFill>
          <a:latin typeface="Calibri" pitchFamily="34" charset="0"/>
        </a:defRPr>
      </a:lvl6pPr>
      <a:lvl7pPr marL="914400" algn="l" rtl="0" fontAlgn="base">
        <a:spcBef>
          <a:spcPct val="0"/>
        </a:spcBef>
        <a:spcAft>
          <a:spcPct val="0"/>
        </a:spcAft>
        <a:defRPr sz="3400">
          <a:solidFill>
            <a:srgbClr val="0060AD"/>
          </a:solidFill>
          <a:latin typeface="Calibri" pitchFamily="34" charset="0"/>
        </a:defRPr>
      </a:lvl7pPr>
      <a:lvl8pPr marL="1371600" algn="l" rtl="0" fontAlgn="base">
        <a:spcBef>
          <a:spcPct val="0"/>
        </a:spcBef>
        <a:spcAft>
          <a:spcPct val="0"/>
        </a:spcAft>
        <a:defRPr sz="3400">
          <a:solidFill>
            <a:srgbClr val="0060AD"/>
          </a:solidFill>
          <a:latin typeface="Calibri" pitchFamily="34" charset="0"/>
        </a:defRPr>
      </a:lvl8pPr>
      <a:lvl9pPr marL="1828800" algn="l" rtl="0" fontAlgn="base">
        <a:spcBef>
          <a:spcPct val="0"/>
        </a:spcBef>
        <a:spcAft>
          <a:spcPct val="0"/>
        </a:spcAft>
        <a:defRPr sz="3400">
          <a:solidFill>
            <a:srgbClr val="0060AD"/>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Haga clic para modificar el estilo de texto del patrón</a:t>
            </a:r>
          </a:p>
          <a:p>
            <a:pPr lvl="1"/>
            <a:r>
              <a:rPr lang="en-US" altLang="de-DE"/>
              <a:t>Segundo nivel</a:t>
            </a:r>
          </a:p>
          <a:p>
            <a:pPr lvl="2"/>
            <a:r>
              <a:rPr lang="en-US" altLang="de-DE"/>
              <a:t>Tercer nivel</a:t>
            </a:r>
          </a:p>
          <a:p>
            <a:pPr lvl="3"/>
            <a:r>
              <a:rPr lang="en-US" altLang="de-DE"/>
              <a:t>Cuarto nivel</a:t>
            </a:r>
          </a:p>
          <a:p>
            <a:pPr lvl="4"/>
            <a:r>
              <a:rPr lang="en-US" altLang="de-DE"/>
              <a:t>Quinto nivel</a:t>
            </a:r>
          </a:p>
        </p:txBody>
      </p:sp>
      <p:sp>
        <p:nvSpPr>
          <p:cNvPr id="1027" name="Rectangle 7"/>
          <p:cNvSpPr>
            <a:spLocks noGrp="1" noChangeArrowheads="1"/>
          </p:cNvSpPr>
          <p:nvPr>
            <p:ph type="title"/>
          </p:nvPr>
        </p:nvSpPr>
        <p:spPr bwMode="auto">
          <a:xfrm>
            <a:off x="2392363" y="157163"/>
            <a:ext cx="6751637"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Haga clic para cambiar el estilo de título	</a:t>
            </a:r>
          </a:p>
        </p:txBody>
      </p:sp>
    </p:spTree>
    <p:extLst>
      <p:ext uri="{BB962C8B-B14F-4D97-AF65-F5344CB8AC3E}">
        <p14:creationId xmlns:p14="http://schemas.microsoft.com/office/powerpoint/2010/main" val="31099485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rtl="0" eaLnBrk="0" fontAlgn="base" hangingPunct="0">
        <a:spcBef>
          <a:spcPct val="0"/>
        </a:spcBef>
        <a:spcAft>
          <a:spcPct val="0"/>
        </a:spcAft>
        <a:defRPr sz="3400" kern="1200">
          <a:solidFill>
            <a:srgbClr val="0060AD"/>
          </a:solidFill>
          <a:latin typeface="Arial" charset="0"/>
          <a:ea typeface="+mj-ea"/>
          <a:cs typeface="+mj-cs"/>
        </a:defRPr>
      </a:lvl1pPr>
      <a:lvl2pPr algn="l" rtl="0" eaLnBrk="0" fontAlgn="base" hangingPunct="0">
        <a:spcBef>
          <a:spcPct val="0"/>
        </a:spcBef>
        <a:spcAft>
          <a:spcPct val="0"/>
        </a:spcAft>
        <a:defRPr sz="3400">
          <a:solidFill>
            <a:srgbClr val="0060AD"/>
          </a:solidFill>
          <a:latin typeface="Arial" charset="0"/>
        </a:defRPr>
      </a:lvl2pPr>
      <a:lvl3pPr algn="l" rtl="0" eaLnBrk="0" fontAlgn="base" hangingPunct="0">
        <a:spcBef>
          <a:spcPct val="0"/>
        </a:spcBef>
        <a:spcAft>
          <a:spcPct val="0"/>
        </a:spcAft>
        <a:defRPr sz="3400">
          <a:solidFill>
            <a:srgbClr val="0060AD"/>
          </a:solidFill>
          <a:latin typeface="Arial" charset="0"/>
        </a:defRPr>
      </a:lvl3pPr>
      <a:lvl4pPr algn="l" rtl="0" eaLnBrk="0" fontAlgn="base" hangingPunct="0">
        <a:spcBef>
          <a:spcPct val="0"/>
        </a:spcBef>
        <a:spcAft>
          <a:spcPct val="0"/>
        </a:spcAft>
        <a:defRPr sz="3400">
          <a:solidFill>
            <a:srgbClr val="0060AD"/>
          </a:solidFill>
          <a:latin typeface="Arial" charset="0"/>
        </a:defRPr>
      </a:lvl4pPr>
      <a:lvl5pPr algn="l" rtl="0" eaLnBrk="0" fontAlgn="base" hangingPunct="0">
        <a:spcBef>
          <a:spcPct val="0"/>
        </a:spcBef>
        <a:spcAft>
          <a:spcPct val="0"/>
        </a:spcAft>
        <a:defRPr sz="3400">
          <a:solidFill>
            <a:srgbClr val="0060AD"/>
          </a:solidFill>
          <a:latin typeface="Arial" charset="0"/>
        </a:defRPr>
      </a:lvl5pPr>
      <a:lvl6pPr marL="457200" algn="l" rtl="0" fontAlgn="base">
        <a:spcBef>
          <a:spcPct val="0"/>
        </a:spcBef>
        <a:spcAft>
          <a:spcPct val="0"/>
        </a:spcAft>
        <a:defRPr sz="3400">
          <a:solidFill>
            <a:srgbClr val="0060AD"/>
          </a:solidFill>
          <a:latin typeface="Calibri" pitchFamily="34" charset="0"/>
        </a:defRPr>
      </a:lvl6pPr>
      <a:lvl7pPr marL="914400" algn="l" rtl="0" fontAlgn="base">
        <a:spcBef>
          <a:spcPct val="0"/>
        </a:spcBef>
        <a:spcAft>
          <a:spcPct val="0"/>
        </a:spcAft>
        <a:defRPr sz="3400">
          <a:solidFill>
            <a:srgbClr val="0060AD"/>
          </a:solidFill>
          <a:latin typeface="Calibri" pitchFamily="34" charset="0"/>
        </a:defRPr>
      </a:lvl7pPr>
      <a:lvl8pPr marL="1371600" algn="l" rtl="0" fontAlgn="base">
        <a:spcBef>
          <a:spcPct val="0"/>
        </a:spcBef>
        <a:spcAft>
          <a:spcPct val="0"/>
        </a:spcAft>
        <a:defRPr sz="3400">
          <a:solidFill>
            <a:srgbClr val="0060AD"/>
          </a:solidFill>
          <a:latin typeface="Calibri" pitchFamily="34" charset="0"/>
        </a:defRPr>
      </a:lvl8pPr>
      <a:lvl9pPr marL="1828800" algn="l" rtl="0" fontAlgn="base">
        <a:spcBef>
          <a:spcPct val="0"/>
        </a:spcBef>
        <a:spcAft>
          <a:spcPct val="0"/>
        </a:spcAft>
        <a:defRPr sz="3400">
          <a:solidFill>
            <a:srgbClr val="0060AD"/>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583488" y="4002088"/>
            <a:ext cx="1431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endParaRPr lang="en-US" altLang="de-DE" sz="1800"/>
          </a:p>
        </p:txBody>
      </p:sp>
      <p:sp>
        <p:nvSpPr>
          <p:cNvPr id="5123" name="Text Box 2"/>
          <p:cNvSpPr txBox="1">
            <a:spLocks noChangeArrowheads="1"/>
          </p:cNvSpPr>
          <p:nvPr/>
        </p:nvSpPr>
        <p:spPr bwMode="auto">
          <a:xfrm>
            <a:off x="4281488" y="2068513"/>
            <a:ext cx="4733925"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r" eaLnBrk="1" hangingPunct="1">
              <a:spcBef>
                <a:spcPts val="300"/>
              </a:spcBef>
              <a:buFontTx/>
              <a:buNone/>
            </a:pPr>
            <a:r>
              <a:rPr lang="en-CA" altLang="de-DE" sz="2700" dirty="0">
                <a:solidFill>
                  <a:schemeClr val="bg1"/>
                </a:solidFill>
                <a:latin typeface="Calibri" pitchFamily="34" charset="0"/>
              </a:rPr>
              <a:t>Lymphoma Learning Programme</a:t>
            </a:r>
          </a:p>
          <a:p>
            <a:pPr algn="r" eaLnBrk="1" hangingPunct="1">
              <a:spcBef>
                <a:spcPts val="300"/>
              </a:spcBef>
              <a:buFontTx/>
              <a:buNone/>
            </a:pPr>
            <a:r>
              <a:rPr lang="en-CA" altLang="de-DE" sz="2700" dirty="0">
                <a:solidFill>
                  <a:schemeClr val="bg1"/>
                </a:solidFill>
                <a:latin typeface="Calibri" pitchFamily="34" charset="0"/>
              </a:rPr>
              <a:t>for Nurses and </a:t>
            </a:r>
          </a:p>
          <a:p>
            <a:pPr algn="r" eaLnBrk="1" hangingPunct="1">
              <a:spcBef>
                <a:spcPts val="300"/>
              </a:spcBef>
              <a:buFontTx/>
              <a:buNone/>
            </a:pPr>
            <a:r>
              <a:rPr lang="en-CA" altLang="de-DE" sz="2700" dirty="0">
                <a:solidFill>
                  <a:schemeClr val="bg1"/>
                </a:solidFill>
                <a:latin typeface="Calibri" pitchFamily="34" charset="0"/>
              </a:rPr>
              <a:t>Allied Healthcare Professionals</a:t>
            </a:r>
          </a:p>
          <a:p>
            <a:pPr algn="r" eaLnBrk="1" hangingPunct="1">
              <a:spcBef>
                <a:spcPct val="50000"/>
              </a:spcBef>
              <a:buFontTx/>
              <a:buNone/>
            </a:pPr>
            <a:endParaRPr lang="es-ES" altLang="de-DE" sz="3000" dirty="0">
              <a:solidFill>
                <a:schemeClr val="bg1"/>
              </a:solidFill>
              <a:latin typeface="Calibri" pitchFamily="34" charset="0"/>
            </a:endParaRPr>
          </a:p>
        </p:txBody>
      </p:sp>
      <p:sp>
        <p:nvSpPr>
          <p:cNvPr id="6" name="Text Box 4"/>
          <p:cNvSpPr txBox="1">
            <a:spLocks noChangeArrowheads="1"/>
          </p:cNvSpPr>
          <p:nvPr/>
        </p:nvSpPr>
        <p:spPr bwMode="auto">
          <a:xfrm>
            <a:off x="4270376" y="3946525"/>
            <a:ext cx="474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r" eaLnBrk="1" hangingPunct="1">
              <a:spcBef>
                <a:spcPct val="50000"/>
              </a:spcBef>
              <a:buFontTx/>
              <a:buNone/>
            </a:pPr>
            <a:r>
              <a:rPr lang="en-US" altLang="de-DE" sz="2000" i="1" dirty="0">
                <a:solidFill>
                  <a:schemeClr val="bg1"/>
                </a:solidFill>
                <a:latin typeface="Calibri" pitchFamily="34" charset="0"/>
              </a:rPr>
              <a:t>September/2014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sz="2400" dirty="0">
                <a:solidFill>
                  <a:srgbClr val="C00000"/>
                </a:solidFill>
              </a:rPr>
              <a:t>Coping with feelings about lymphoma</a:t>
            </a:r>
          </a:p>
          <a:p>
            <a:pPr lvl="1"/>
            <a:r>
              <a:rPr lang="en-CA" altLang="en-US" sz="2000" dirty="0"/>
              <a:t>A diagnosis of cancer may invoke a variety of emotions</a:t>
            </a:r>
          </a:p>
          <a:p>
            <a:pPr lvl="2"/>
            <a:r>
              <a:rPr lang="en-CA" altLang="en-US" sz="1600" dirty="0"/>
              <a:t>fear, anxiety, shock, disbelief, anger, guilt, sadness, loss, uncertainty </a:t>
            </a:r>
          </a:p>
          <a:p>
            <a:pPr lvl="1"/>
            <a:r>
              <a:rPr lang="en-CA" altLang="en-US" sz="2000" dirty="0"/>
              <a:t>One of the biggest changes patients need to face is a sense of loss of control over their life </a:t>
            </a:r>
          </a:p>
          <a:p>
            <a:pPr lvl="1"/>
            <a:r>
              <a:rPr lang="en-CA" altLang="en-US" sz="2000" dirty="0"/>
              <a:t>Fearing death is a rational response</a:t>
            </a:r>
          </a:p>
          <a:p>
            <a:pPr lvl="1"/>
            <a:r>
              <a:rPr lang="en-CA" altLang="en-US" sz="2000" dirty="0"/>
              <a:t>An empathetic response to suffering patients is the best support</a:t>
            </a:r>
          </a:p>
          <a:p>
            <a:pPr lvl="1"/>
            <a:r>
              <a:rPr lang="en-CA" altLang="en-US" sz="2000" dirty="0"/>
              <a:t>For many patients, learning more about their disease and the available options can help better manage their feelings</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Leydon</a:t>
            </a:r>
            <a:r>
              <a:rPr lang="en-US" altLang="de-DE" sz="1200" i="1" dirty="0">
                <a:solidFill>
                  <a:schemeClr val="bg1"/>
                </a:solidFill>
                <a:latin typeface="Calibri" pitchFamily="34" charset="0"/>
              </a:rPr>
              <a:t> et al., 2000; www.llscanada.org; </a:t>
            </a:r>
            <a:r>
              <a:rPr lang="en-US" altLang="de-DE" sz="1200" i="1" dirty="0" err="1">
                <a:solidFill>
                  <a:schemeClr val="bg1"/>
                </a:solidFill>
                <a:latin typeface="Calibri" pitchFamily="34" charset="0"/>
              </a:rPr>
              <a:t>Penson</a:t>
            </a:r>
            <a:r>
              <a:rPr lang="en-US" altLang="de-DE" sz="1200" i="1" dirty="0">
                <a:solidFill>
                  <a:schemeClr val="bg1"/>
                </a:solidFill>
                <a:latin typeface="Calibri" pitchFamily="34" charset="0"/>
              </a:rPr>
              <a:t> et al., 2005</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38289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67032" y="1582994"/>
            <a:ext cx="8229600" cy="4611330"/>
          </a:xfrm>
        </p:spPr>
        <p:txBody>
          <a:bodyPr/>
          <a:lstStyle/>
          <a:p>
            <a:r>
              <a:rPr lang="en-CA" altLang="en-US" sz="2400" dirty="0">
                <a:solidFill>
                  <a:srgbClr val="C00000"/>
                </a:solidFill>
              </a:rPr>
              <a:t>Religion and spirituality</a:t>
            </a:r>
          </a:p>
          <a:p>
            <a:pPr lvl="1"/>
            <a:r>
              <a:rPr lang="en-CA" altLang="en-US" sz="2000" dirty="0"/>
              <a:t>The importance of spirituality, faith, or religious belief for patients is often overlooked by the medical profession</a:t>
            </a:r>
          </a:p>
          <a:p>
            <a:endParaRPr lang="en-CA" altLang="en-US" sz="2400" dirty="0">
              <a:solidFill>
                <a:srgbClr val="C00000"/>
              </a:solidFill>
            </a:endParaRPr>
          </a:p>
          <a:p>
            <a:r>
              <a:rPr lang="en-CA" altLang="en-US" sz="2400" dirty="0">
                <a:solidFill>
                  <a:srgbClr val="C00000"/>
                </a:solidFill>
              </a:rPr>
              <a:t>Hope </a:t>
            </a:r>
          </a:p>
          <a:p>
            <a:pPr lvl="1"/>
            <a:r>
              <a:rPr lang="en-CA" altLang="en-US" sz="2000" dirty="0"/>
              <a:t>The uncertain but confident expectation that a good future will appear realistically possible</a:t>
            </a:r>
          </a:p>
          <a:p>
            <a:pPr lvl="1"/>
            <a:r>
              <a:rPr lang="en-CA" altLang="en-US" sz="2000" dirty="0"/>
              <a:t>Clinical hope vs religious hope</a:t>
            </a:r>
          </a:p>
          <a:p>
            <a:pPr lvl="1"/>
            <a:r>
              <a:rPr lang="en-CA" altLang="en-US" sz="2000" dirty="0"/>
              <a:t>Transformation of the hope for cure to a hope for good death</a:t>
            </a:r>
          </a:p>
          <a:p>
            <a:pPr lvl="1"/>
            <a:r>
              <a:rPr lang="en-CA" altLang="en-US" sz="2000" dirty="0"/>
              <a:t>In tackling what represents hope for individual patients, health professionals can facilitate maintenance of hope and use hope for therapeutic measures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848" y="2408902"/>
            <a:ext cx="1805127" cy="119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Pattison et al., 2011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8733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521110" y="1383889"/>
            <a:ext cx="8229600" cy="769373"/>
          </a:xfrm>
        </p:spPr>
        <p:txBody>
          <a:bodyPr/>
          <a:lstStyle/>
          <a:p>
            <a:pPr marL="0" indent="0" algn="ctr">
              <a:buNone/>
            </a:pPr>
            <a:r>
              <a:rPr lang="en-CA" altLang="en-US" sz="2400" dirty="0">
                <a:solidFill>
                  <a:srgbClr val="C00000"/>
                </a:solidFill>
              </a:rPr>
              <a:t>Cancer Patients’ Ranking of Psychosocial Needs: Emotional and Spiritual</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McIllMurrey</a:t>
            </a:r>
            <a:r>
              <a:rPr lang="en-US" altLang="de-DE" sz="1200" i="1" dirty="0">
                <a:solidFill>
                  <a:schemeClr val="bg1"/>
                </a:solidFill>
                <a:latin typeface="Calibri" pitchFamily="34" charset="0"/>
              </a:rPr>
              <a:t> et al., 2001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0856903"/>
              </p:ext>
            </p:extLst>
          </p:nvPr>
        </p:nvGraphicFramePr>
        <p:xfrm>
          <a:off x="1229032" y="2330244"/>
          <a:ext cx="7020232" cy="4093825"/>
        </p:xfrm>
        <a:graphic>
          <a:graphicData uri="http://schemas.openxmlformats.org/drawingml/2006/table">
            <a:tbl>
              <a:tblPr firstRow="1" firstCol="1" bandRow="1"/>
              <a:tblGrid>
                <a:gridCol w="4948365">
                  <a:extLst>
                    <a:ext uri="{9D8B030D-6E8A-4147-A177-3AD203B41FA5}">
                      <a16:colId xmlns:a16="http://schemas.microsoft.com/office/drawing/2014/main" val="20000"/>
                    </a:ext>
                  </a:extLst>
                </a:gridCol>
                <a:gridCol w="2071867">
                  <a:extLst>
                    <a:ext uri="{9D8B030D-6E8A-4147-A177-3AD203B41FA5}">
                      <a16:colId xmlns:a16="http://schemas.microsoft.com/office/drawing/2014/main" val="20001"/>
                    </a:ext>
                  </a:extLst>
                </a:gridCol>
              </a:tblGrid>
              <a:tr h="598743">
                <a:tc>
                  <a:txBody>
                    <a:bodyPr/>
                    <a:lstStyle/>
                    <a:p>
                      <a:pPr marL="907415" indent="-367030" algn="just">
                        <a:spcBef>
                          <a:spcPts val="200"/>
                        </a:spcBef>
                        <a:spcAft>
                          <a:spcPts val="0"/>
                        </a:spcAft>
                      </a:pPr>
                      <a:r>
                        <a:rPr lang="en-GB" sz="1250" b="1" dirty="0">
                          <a:effectLst/>
                          <a:latin typeface="Arial"/>
                          <a:ea typeface="Calibri"/>
                          <a:cs typeface="Times New Roman"/>
                        </a:rPr>
                        <a:t> </a:t>
                      </a:r>
                      <a:endParaRPr lang="en-CA" sz="125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tc>
                  <a:txBody>
                    <a:bodyPr/>
                    <a:lstStyle/>
                    <a:p>
                      <a:pPr marL="0" indent="0" algn="ctr">
                        <a:spcBef>
                          <a:spcPts val="200"/>
                        </a:spcBef>
                        <a:spcAft>
                          <a:spcPts val="0"/>
                        </a:spcAft>
                      </a:pPr>
                      <a:r>
                        <a:rPr lang="en-GB" sz="1250" b="1" dirty="0">
                          <a:effectLst/>
                          <a:latin typeface="Arial"/>
                          <a:ea typeface="Calibri"/>
                          <a:cs typeface="Times New Roman"/>
                        </a:rPr>
                        <a:t>Percentage of patients rating item important or very important</a:t>
                      </a:r>
                      <a:endParaRPr lang="en-CA" sz="125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extLst>
                  <a:ext uri="{0D108BD9-81ED-4DB2-BD59-A6C34878D82A}">
                    <a16:rowId xmlns:a16="http://schemas.microsoft.com/office/drawing/2014/main" val="10000"/>
                  </a:ext>
                </a:extLst>
              </a:tr>
              <a:tr h="197835">
                <a:tc>
                  <a:txBody>
                    <a:bodyPr/>
                    <a:lstStyle/>
                    <a:p>
                      <a:pPr marL="0" indent="0" algn="just">
                        <a:spcBef>
                          <a:spcPts val="200"/>
                        </a:spcBef>
                        <a:spcAft>
                          <a:spcPts val="0"/>
                        </a:spcAft>
                      </a:pPr>
                      <a:r>
                        <a:rPr lang="en-GB" sz="1250" b="1" dirty="0">
                          <a:effectLst/>
                          <a:latin typeface="Arial"/>
                          <a:ea typeface="Calibri"/>
                          <a:cs typeface="Times New Roman"/>
                        </a:rPr>
                        <a:t>Emotional and Spiritual Items, Overall</a:t>
                      </a:r>
                      <a:endParaRPr lang="en-CA" sz="125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720000" indent="-367030" algn="ctr">
                        <a:spcBef>
                          <a:spcPts val="200"/>
                        </a:spcBef>
                        <a:spcAft>
                          <a:spcPts val="0"/>
                        </a:spcAft>
                      </a:pPr>
                      <a:r>
                        <a:rPr lang="en-GB" sz="1250" b="1" dirty="0">
                          <a:effectLst/>
                          <a:latin typeface="Arial"/>
                          <a:ea typeface="Calibri"/>
                          <a:cs typeface="Times New Roman"/>
                        </a:rPr>
                        <a:t>37%</a:t>
                      </a:r>
                      <a:endParaRPr lang="en-CA" sz="125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3297247">
                <a:tc>
                  <a:txBody>
                    <a:bodyPr/>
                    <a:lstStyle/>
                    <a:p>
                      <a:pPr marL="180340" indent="-367030" algn="just">
                        <a:spcBef>
                          <a:spcPts val="200"/>
                        </a:spcBef>
                        <a:spcAft>
                          <a:spcPts val="0"/>
                        </a:spcAft>
                      </a:pPr>
                      <a:r>
                        <a:rPr lang="en-GB" sz="1250" dirty="0">
                          <a:effectLst/>
                          <a:latin typeface="Arial"/>
                          <a:ea typeface="Calibri"/>
                          <a:cs typeface="Times New Roman"/>
                        </a:rPr>
                        <a:t>Hope for the future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any fears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in dealing with the unpredictability of the future</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Time for myself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finding a sense of purpose and meaning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any sad feelings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in dealing with the feelings of others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Opportunities for personal prayer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Opportunities for meeting others who are in a similar situation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any loneliness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Support from people of my faith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any anger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Support from a spiritual advisor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with any feelings of guilt </a:t>
                      </a:r>
                      <a:endParaRPr lang="en-CA" sz="1250" dirty="0">
                        <a:effectLst/>
                        <a:latin typeface="Calibri"/>
                        <a:ea typeface="Calibri"/>
                        <a:cs typeface="Times New Roman"/>
                      </a:endParaRPr>
                    </a:p>
                    <a:p>
                      <a:pPr marL="180340" indent="-367030" algn="just">
                        <a:spcBef>
                          <a:spcPts val="200"/>
                        </a:spcBef>
                        <a:spcAft>
                          <a:spcPts val="0"/>
                        </a:spcAft>
                      </a:pPr>
                      <a:r>
                        <a:rPr lang="en-GB" sz="1250" dirty="0">
                          <a:effectLst/>
                          <a:latin typeface="Arial"/>
                          <a:ea typeface="Calibri"/>
                          <a:cs typeface="Times New Roman"/>
                        </a:rPr>
                        <a:t>Help in considering my sexual needs </a:t>
                      </a:r>
                      <a:endParaRPr lang="en-CA" sz="125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720000" indent="-367030" algn="ctr">
                        <a:spcBef>
                          <a:spcPts val="200"/>
                        </a:spcBef>
                        <a:spcAft>
                          <a:spcPts val="0"/>
                        </a:spcAft>
                      </a:pPr>
                      <a:r>
                        <a:rPr lang="en-GB" sz="1250" dirty="0">
                          <a:effectLst/>
                          <a:latin typeface="Arial"/>
                          <a:ea typeface="Calibri"/>
                          <a:cs typeface="Times New Roman"/>
                        </a:rPr>
                        <a:t>70%</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52%</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52%</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47%</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44%</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41%</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39%</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35%</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34%</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33%</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33%</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27%</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19%</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17%</a:t>
                      </a:r>
                      <a:endParaRPr lang="en-CA" sz="1250" dirty="0">
                        <a:effectLst/>
                        <a:latin typeface="Calibri"/>
                        <a:ea typeface="Calibri"/>
                        <a:cs typeface="Times New Roman"/>
                      </a:endParaRPr>
                    </a:p>
                    <a:p>
                      <a:pPr marL="720000" indent="-367030" algn="ctr">
                        <a:spcBef>
                          <a:spcPts val="200"/>
                        </a:spcBef>
                        <a:spcAft>
                          <a:spcPts val="0"/>
                        </a:spcAft>
                      </a:pPr>
                      <a:r>
                        <a:rPr lang="en-GB" sz="1250" dirty="0">
                          <a:effectLst/>
                          <a:latin typeface="Arial"/>
                          <a:ea typeface="Calibri"/>
                          <a:cs typeface="Times New Roman"/>
                        </a:rPr>
                        <a:t>14%</a:t>
                      </a:r>
                      <a:endParaRPr lang="en-CA" sz="125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463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67032" y="1767348"/>
            <a:ext cx="8229600" cy="4771104"/>
          </a:xfrm>
        </p:spPr>
        <p:txBody>
          <a:bodyPr/>
          <a:lstStyle/>
          <a:p>
            <a:r>
              <a:rPr lang="en-CA" altLang="en-US" sz="2400" dirty="0">
                <a:solidFill>
                  <a:srgbClr val="C00000"/>
                </a:solidFill>
              </a:rPr>
              <a:t>Coping with childhood lymphoma</a:t>
            </a:r>
          </a:p>
          <a:p>
            <a:pPr lvl="1"/>
            <a:r>
              <a:rPr lang="en-CA" altLang="en-US" sz="2000" dirty="0"/>
              <a:t>Challenges for children of any age:</a:t>
            </a:r>
          </a:p>
          <a:p>
            <a:pPr lvl="2"/>
            <a:r>
              <a:rPr lang="en-CA" altLang="en-US" sz="1800" dirty="0"/>
              <a:t>Being in an unfamiliar environment</a:t>
            </a:r>
          </a:p>
          <a:p>
            <a:pPr lvl="2"/>
            <a:r>
              <a:rPr lang="en-CA" altLang="en-US" sz="1800" dirty="0"/>
              <a:t>Having to take medications or undergoing procedures that may be uncomfortable</a:t>
            </a:r>
          </a:p>
          <a:p>
            <a:pPr lvl="2"/>
            <a:r>
              <a:rPr lang="en-CA" altLang="en-US" sz="1800" dirty="0"/>
              <a:t>Coping with fear and other feelings related to changes in appearance (hair loss, weight gain). </a:t>
            </a:r>
          </a:p>
          <a:p>
            <a:pPr lvl="1"/>
            <a:r>
              <a:rPr lang="en-CA" altLang="en-US" sz="2000" dirty="0"/>
              <a:t>The extent of the child’s distress depends on his/her age and personality</a:t>
            </a:r>
          </a:p>
          <a:p>
            <a:pPr lvl="1"/>
            <a:r>
              <a:rPr lang="en-CA" altLang="en-US" sz="2000" dirty="0"/>
              <a:t>Maintaining a supportive yet matter-of-fact attitude may help the child to adjust to and accept these changes</a:t>
            </a:r>
          </a:p>
          <a:p>
            <a:pPr lvl="1"/>
            <a:r>
              <a:rPr lang="en-CA" altLang="en-US" sz="2000" dirty="0"/>
              <a:t>Survival rates for children have improved significantly during the last several decades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909" y="1312607"/>
            <a:ext cx="1641987" cy="164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www.llscanada.org</a:t>
            </a:r>
          </a:p>
        </p:txBody>
      </p:sp>
    </p:spTree>
    <p:extLst>
      <p:ext uri="{BB962C8B-B14F-4D97-AF65-F5344CB8AC3E}">
        <p14:creationId xmlns:p14="http://schemas.microsoft.com/office/powerpoint/2010/main" val="340050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600200"/>
            <a:ext cx="8229600" cy="4810432"/>
          </a:xfrm>
        </p:spPr>
        <p:txBody>
          <a:bodyPr/>
          <a:lstStyle/>
          <a:p>
            <a:r>
              <a:rPr lang="en-CA" altLang="en-US" sz="2400" dirty="0">
                <a:solidFill>
                  <a:srgbClr val="C00000"/>
                </a:solidFill>
              </a:rPr>
              <a:t>Patient preferences for obtaining information</a:t>
            </a:r>
          </a:p>
          <a:p>
            <a:pPr lvl="1"/>
            <a:r>
              <a:rPr lang="en-CA" altLang="en-US" sz="2000" dirty="0"/>
              <a:t>The majority of patients want to be informed about their cancer</a:t>
            </a:r>
          </a:p>
          <a:p>
            <a:pPr lvl="1"/>
            <a:r>
              <a:rPr lang="en-CA" altLang="en-US" sz="2000" dirty="0"/>
              <a:t>Patients vary in how much and what type of information they want, and their preferences may change during their illness</a:t>
            </a:r>
          </a:p>
          <a:p>
            <a:pPr lvl="1"/>
            <a:r>
              <a:rPr lang="en-CA" altLang="en-US" sz="2000" dirty="0"/>
              <a:t>Patients are interested in the personal and psychosocial aspects of their illness with/without interest in the medical aspects</a:t>
            </a:r>
          </a:p>
          <a:p>
            <a:pPr lvl="1"/>
            <a:r>
              <a:rPr lang="en-CA" altLang="en-US" sz="2000" dirty="0"/>
              <a:t>Information-seeking may be a coping mechanism in patients with cancer, particularly in the younger age-group</a:t>
            </a:r>
          </a:p>
          <a:p>
            <a:pPr lvl="2"/>
            <a:r>
              <a:rPr lang="en-CA" altLang="en-US" sz="1800" dirty="0"/>
              <a:t>Patients need guidance on reliable Internet sources of information</a:t>
            </a:r>
          </a:p>
          <a:p>
            <a:pPr lvl="1"/>
            <a:r>
              <a:rPr lang="en-CA" altLang="en-US" sz="2000" dirty="0"/>
              <a:t>Elderly patients often do not want to receive medical details about their disease </a:t>
            </a:r>
          </a:p>
          <a:p>
            <a:pPr lvl="1"/>
            <a:r>
              <a:rPr lang="en-CA" altLang="en-US" sz="2000" dirty="0"/>
              <a:t>Avoiding information, in particular about the prognosis, can be a strategy to maintain hope</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da-DK" altLang="de-DE" sz="1200" i="1" dirty="0">
                <a:solidFill>
                  <a:schemeClr val="bg1"/>
                </a:solidFill>
                <a:latin typeface="Calibri" pitchFamily="34" charset="0"/>
              </a:rPr>
              <a:t>Leydon et al., 2000; Dias et al., 2003; Friis et al., 2003; Penson et al., 2002a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193716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521110" y="1521541"/>
            <a:ext cx="8229600" cy="769373"/>
          </a:xfrm>
        </p:spPr>
        <p:txBody>
          <a:bodyPr/>
          <a:lstStyle/>
          <a:p>
            <a:pPr marL="0" indent="0" algn="ctr">
              <a:buNone/>
            </a:pPr>
            <a:r>
              <a:rPr lang="en-CA" altLang="en-US" sz="2400" dirty="0">
                <a:solidFill>
                  <a:srgbClr val="C00000"/>
                </a:solidFill>
              </a:rPr>
              <a:t>Cancer Patients’ Ranking of Psychosocial Needs: Information</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McIllMurrey</a:t>
            </a:r>
            <a:r>
              <a:rPr lang="en-US" altLang="de-DE" sz="1200" i="1" dirty="0">
                <a:solidFill>
                  <a:schemeClr val="bg1"/>
                </a:solidFill>
                <a:latin typeface="Calibri" pitchFamily="34" charset="0"/>
              </a:rPr>
              <a:t> et al., 2001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1273738"/>
              </p:ext>
            </p:extLst>
          </p:nvPr>
        </p:nvGraphicFramePr>
        <p:xfrm>
          <a:off x="1148470" y="2701334"/>
          <a:ext cx="7041802" cy="2754316"/>
        </p:xfrm>
        <a:graphic>
          <a:graphicData uri="http://schemas.openxmlformats.org/drawingml/2006/table">
            <a:tbl>
              <a:tblPr firstRow="1" firstCol="1" bandRow="1"/>
              <a:tblGrid>
                <a:gridCol w="4963569">
                  <a:extLst>
                    <a:ext uri="{9D8B030D-6E8A-4147-A177-3AD203B41FA5}">
                      <a16:colId xmlns:a16="http://schemas.microsoft.com/office/drawing/2014/main" val="20000"/>
                    </a:ext>
                  </a:extLst>
                </a:gridCol>
                <a:gridCol w="2078233">
                  <a:extLst>
                    <a:ext uri="{9D8B030D-6E8A-4147-A177-3AD203B41FA5}">
                      <a16:colId xmlns:a16="http://schemas.microsoft.com/office/drawing/2014/main" val="20001"/>
                    </a:ext>
                  </a:extLst>
                </a:gridCol>
              </a:tblGrid>
              <a:tr h="1034924">
                <a:tc>
                  <a:txBody>
                    <a:bodyPr/>
                    <a:lstStyle/>
                    <a:p>
                      <a:pPr marL="907415" indent="-367030" algn="just">
                        <a:spcBef>
                          <a:spcPts val="200"/>
                        </a:spcBef>
                        <a:spcAft>
                          <a:spcPts val="0"/>
                        </a:spcAft>
                      </a:pPr>
                      <a:r>
                        <a:rPr lang="en-GB" sz="1600" b="1" dirty="0">
                          <a:effectLst/>
                          <a:latin typeface="Arial"/>
                          <a:ea typeface="Calibri"/>
                          <a:cs typeface="Times New Roman"/>
                        </a:rPr>
                        <a:t> </a:t>
                      </a:r>
                      <a:endParaRPr lang="en-CA"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tc>
                  <a:txBody>
                    <a:bodyPr/>
                    <a:lstStyle/>
                    <a:p>
                      <a:pPr marL="0" indent="0" algn="ctr">
                        <a:spcBef>
                          <a:spcPts val="200"/>
                        </a:spcBef>
                        <a:spcAft>
                          <a:spcPts val="0"/>
                        </a:spcAft>
                      </a:pPr>
                      <a:r>
                        <a:rPr lang="en-GB" sz="1600" b="1" dirty="0">
                          <a:effectLst/>
                          <a:latin typeface="Arial"/>
                          <a:ea typeface="Calibri"/>
                          <a:cs typeface="Times New Roman"/>
                        </a:rPr>
                        <a:t>Percentage of patients rating item important or very important</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extLst>
                  <a:ext uri="{0D108BD9-81ED-4DB2-BD59-A6C34878D82A}">
                    <a16:rowId xmlns:a16="http://schemas.microsoft.com/office/drawing/2014/main" val="10000"/>
                  </a:ext>
                </a:extLst>
              </a:tr>
              <a:tr h="257909">
                <a:tc>
                  <a:txBody>
                    <a:bodyPr/>
                    <a:lstStyle/>
                    <a:p>
                      <a:pPr marL="0" indent="0" algn="just">
                        <a:spcBef>
                          <a:spcPts val="200"/>
                        </a:spcBef>
                        <a:spcAft>
                          <a:spcPts val="0"/>
                        </a:spcAft>
                      </a:pPr>
                      <a:r>
                        <a:rPr lang="en-GB" sz="1600" b="1" dirty="0">
                          <a:effectLst/>
                          <a:latin typeface="Arial"/>
                          <a:ea typeface="Calibri"/>
                          <a:cs typeface="Times New Roman"/>
                        </a:rPr>
                        <a:t>Information, Overall</a:t>
                      </a:r>
                      <a:endParaRPr lang="en-CA"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648000" indent="-367030" algn="ctr">
                        <a:spcBef>
                          <a:spcPts val="200"/>
                        </a:spcBef>
                        <a:spcAft>
                          <a:spcPts val="0"/>
                        </a:spcAft>
                      </a:pPr>
                      <a:r>
                        <a:rPr lang="en-GB" sz="1600" b="1" dirty="0">
                          <a:effectLst/>
                          <a:latin typeface="Arial"/>
                          <a:ea typeface="Calibri"/>
                          <a:cs typeface="Times New Roman"/>
                        </a:rPr>
                        <a:t>80%</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1461483">
                <a:tc>
                  <a:txBody>
                    <a:bodyPr/>
                    <a:lstStyle/>
                    <a:p>
                      <a:pPr marL="180340" indent="-367030" algn="just">
                        <a:spcBef>
                          <a:spcPts val="200"/>
                        </a:spcBef>
                        <a:spcAft>
                          <a:spcPts val="0"/>
                        </a:spcAft>
                      </a:pPr>
                      <a:r>
                        <a:rPr lang="en-GB" sz="1600" dirty="0">
                          <a:effectLst/>
                          <a:latin typeface="Arial"/>
                          <a:ea typeface="Calibri"/>
                          <a:cs typeface="Times New Roman"/>
                        </a:rPr>
                        <a:t>Information about treatment plans </a:t>
                      </a:r>
                      <a:endParaRPr lang="en-CA" sz="1600" dirty="0">
                        <a:effectLst/>
                        <a:latin typeface="Calibri"/>
                        <a:ea typeface="Calibri"/>
                        <a:cs typeface="Times New Roman"/>
                      </a:endParaRPr>
                    </a:p>
                    <a:p>
                      <a:pPr marL="180340" indent="-367030" algn="just">
                        <a:spcBef>
                          <a:spcPts val="200"/>
                        </a:spcBef>
                        <a:spcAft>
                          <a:spcPts val="0"/>
                        </a:spcAft>
                      </a:pPr>
                      <a:r>
                        <a:rPr lang="en-GB" sz="1600" dirty="0">
                          <a:effectLst/>
                          <a:latin typeface="Arial"/>
                          <a:ea typeface="Calibri"/>
                          <a:cs typeface="Times New Roman"/>
                        </a:rPr>
                        <a:t>Information about what to expect </a:t>
                      </a:r>
                      <a:endParaRPr lang="en-CA" sz="1600" dirty="0">
                        <a:effectLst/>
                        <a:latin typeface="Calibri"/>
                        <a:ea typeface="Calibri"/>
                        <a:cs typeface="Times New Roman"/>
                      </a:endParaRPr>
                    </a:p>
                    <a:p>
                      <a:pPr marL="180340" indent="-367030" algn="just">
                        <a:spcBef>
                          <a:spcPts val="200"/>
                        </a:spcBef>
                        <a:spcAft>
                          <a:spcPts val="0"/>
                        </a:spcAft>
                      </a:pPr>
                      <a:r>
                        <a:rPr lang="en-GB" sz="1600" dirty="0">
                          <a:effectLst/>
                          <a:latin typeface="Arial"/>
                          <a:ea typeface="Calibri"/>
                          <a:cs typeface="Times New Roman"/>
                        </a:rPr>
                        <a:t>Information about medication and side-effects</a:t>
                      </a:r>
                      <a:endParaRPr lang="en-CA" sz="1600" dirty="0">
                        <a:effectLst/>
                        <a:latin typeface="Calibri"/>
                        <a:ea typeface="Calibri"/>
                        <a:cs typeface="Times New Roman"/>
                      </a:endParaRPr>
                    </a:p>
                    <a:p>
                      <a:pPr marL="180340" indent="-367030" algn="just">
                        <a:spcBef>
                          <a:spcPts val="200"/>
                        </a:spcBef>
                        <a:spcAft>
                          <a:spcPts val="0"/>
                        </a:spcAft>
                      </a:pPr>
                      <a:r>
                        <a:rPr lang="en-GB" sz="1600" dirty="0">
                          <a:effectLst/>
                          <a:latin typeface="Arial"/>
                          <a:ea typeface="Calibri"/>
                          <a:cs typeface="Times New Roman"/>
                        </a:rPr>
                        <a:t>Advice on what services and help are available</a:t>
                      </a:r>
                      <a:endParaRPr lang="en-CA" sz="1600" dirty="0">
                        <a:effectLst/>
                        <a:latin typeface="Calibri"/>
                        <a:ea typeface="Calibri"/>
                        <a:cs typeface="Times New Roman"/>
                      </a:endParaRPr>
                    </a:p>
                    <a:p>
                      <a:pPr marL="180340" indent="-367030" algn="just">
                        <a:spcBef>
                          <a:spcPts val="200"/>
                        </a:spcBef>
                        <a:spcAft>
                          <a:spcPts val="0"/>
                        </a:spcAft>
                      </a:pPr>
                      <a:r>
                        <a:rPr lang="en-GB" sz="1600" dirty="0">
                          <a:effectLst/>
                          <a:latin typeface="Arial"/>
                          <a:ea typeface="Calibri"/>
                          <a:cs typeface="Times New Roman"/>
                        </a:rPr>
                        <a:t>Access to other sources of information</a:t>
                      </a:r>
                      <a:endParaRPr lang="en-CA"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648000" indent="-367030" algn="ctr">
                        <a:spcBef>
                          <a:spcPts val="200"/>
                        </a:spcBef>
                        <a:spcAft>
                          <a:spcPts val="0"/>
                        </a:spcAft>
                      </a:pPr>
                      <a:r>
                        <a:rPr lang="en-GB" sz="1600" dirty="0">
                          <a:effectLst/>
                          <a:latin typeface="Arial"/>
                          <a:ea typeface="Calibri"/>
                          <a:cs typeface="Times New Roman"/>
                        </a:rPr>
                        <a:t>86%</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86%</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82%</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77%</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67%</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370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da-DK" altLang="de-DE" sz="1200" i="1" dirty="0">
                <a:solidFill>
                  <a:schemeClr val="bg1"/>
                </a:solidFill>
                <a:latin typeface="Calibri" pitchFamily="34" charset="0"/>
              </a:rPr>
              <a:t>www.cancer-clinical-trials.com</a:t>
            </a:r>
            <a:endParaRPr lang="en-US" altLang="de-DE" sz="1200" i="1" dirty="0">
              <a:solidFill>
                <a:schemeClr val="bg1"/>
              </a:solidFill>
              <a:latin typeface="Calibri"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384" y="1396180"/>
            <a:ext cx="4139726" cy="504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29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sz="2400" dirty="0">
                <a:solidFill>
                  <a:srgbClr val="C00000"/>
                </a:solidFill>
              </a:rPr>
              <a:t>Open patient-healthcare provider communication</a:t>
            </a:r>
          </a:p>
          <a:p>
            <a:pPr lvl="1"/>
            <a:r>
              <a:rPr lang="en-CA" altLang="en-US" sz="2000" dirty="0"/>
              <a:t>Critical for developing a therapeutic relationship, and implementing a treatment plan</a:t>
            </a:r>
          </a:p>
          <a:p>
            <a:pPr lvl="1"/>
            <a:r>
              <a:rPr lang="en-CA" altLang="en-US" sz="2000" dirty="0"/>
              <a:t>Requires mutual trust and respect and strong listening skills</a:t>
            </a:r>
          </a:p>
          <a:p>
            <a:pPr lvl="1"/>
            <a:r>
              <a:rPr lang="en-CA" altLang="en-US" sz="2000" dirty="0"/>
              <a:t>The majority of lymphoma patients would discuss physical and daily functioning issues, however:</a:t>
            </a:r>
          </a:p>
          <a:p>
            <a:pPr lvl="2"/>
            <a:r>
              <a:rPr lang="en-CA" altLang="en-US" sz="1800" dirty="0"/>
              <a:t>25% of patients are reluctant to bring up emotional issues </a:t>
            </a:r>
          </a:p>
          <a:p>
            <a:pPr lvl="2"/>
            <a:r>
              <a:rPr lang="en-CA" altLang="en-US" sz="1800" dirty="0"/>
              <a:t>50% of patients would not initiate discussion on social and sexual problems</a:t>
            </a:r>
          </a:p>
          <a:p>
            <a:pPr lvl="2"/>
            <a:r>
              <a:rPr lang="en-CA" altLang="en-US" sz="1800" dirty="0"/>
              <a:t>These discussions need to be initiated by healthcare providers</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da-DK" altLang="de-DE" sz="1200" i="1" dirty="0">
                <a:solidFill>
                  <a:schemeClr val="bg1"/>
                </a:solidFill>
                <a:latin typeface="Calibri" pitchFamily="34" charset="0"/>
              </a:rPr>
              <a:t>Dias et al., 2003; Arora et al., 2013</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8354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pPr marL="0" indent="0">
              <a:buNone/>
            </a:pPr>
            <a:r>
              <a:rPr lang="en-CA" altLang="en-US" dirty="0">
                <a:solidFill>
                  <a:srgbClr val="990033"/>
                </a:solidFill>
              </a:rPr>
              <a:t>2. The impact of lymphoma on the patient’s life</a:t>
            </a:r>
          </a:p>
          <a:p>
            <a:pPr lvl="1"/>
            <a:r>
              <a:rPr lang="en-CA" altLang="en-US" sz="2400" dirty="0"/>
              <a:t>Side effects of lymphoma treatment </a:t>
            </a:r>
          </a:p>
          <a:p>
            <a:pPr lvl="1"/>
            <a:r>
              <a:rPr lang="en-CA" altLang="en-US" sz="2400" dirty="0"/>
              <a:t>Complications of lymphoma and other long-term challenges</a:t>
            </a:r>
          </a:p>
          <a:p>
            <a:pPr lvl="1"/>
            <a:r>
              <a:rPr lang="en-CA" altLang="en-US" sz="2400" dirty="0"/>
              <a:t>How to deal with the disease within their family and/or relationships</a:t>
            </a:r>
          </a:p>
          <a:p>
            <a:pPr lvl="1"/>
            <a:r>
              <a:rPr lang="en-CA" altLang="en-US" sz="2400" dirty="0"/>
              <a:t>Impact on daily activities, looking after themselves </a:t>
            </a:r>
          </a:p>
          <a:p>
            <a:pPr lvl="1"/>
            <a:r>
              <a:rPr lang="en-CA" altLang="en-US" sz="2400" dirty="0"/>
              <a:t>Other day-to-day issues: work and finances</a:t>
            </a:r>
          </a:p>
          <a:p>
            <a:pPr lvl="1"/>
            <a:r>
              <a:rPr lang="en-CA" altLang="en-US" sz="2400" dirty="0"/>
              <a:t>Travel and holidays</a:t>
            </a:r>
          </a:p>
        </p:txBody>
      </p:sp>
    </p:spTree>
    <p:extLst>
      <p:ext uri="{BB962C8B-B14F-4D97-AF65-F5344CB8AC3E}">
        <p14:creationId xmlns:p14="http://schemas.microsoft.com/office/powerpoint/2010/main" val="43711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600200"/>
            <a:ext cx="5383161" cy="4525963"/>
          </a:xfrm>
        </p:spPr>
        <p:txBody>
          <a:bodyPr/>
          <a:lstStyle/>
          <a:p>
            <a:r>
              <a:rPr lang="en-CA" altLang="en-US" sz="2400" dirty="0">
                <a:solidFill>
                  <a:srgbClr val="C00000"/>
                </a:solidFill>
              </a:rPr>
              <a:t>Side effects of lymphoma treatment </a:t>
            </a:r>
          </a:p>
          <a:p>
            <a:pPr lvl="1"/>
            <a:r>
              <a:rPr lang="en-CA" altLang="en-US" sz="2000" dirty="0"/>
              <a:t>Intense medical treatments that can significantly compromise quality of life</a:t>
            </a:r>
          </a:p>
          <a:p>
            <a:pPr lvl="1"/>
            <a:r>
              <a:rPr lang="en-CA" altLang="en-US" sz="2000" dirty="0"/>
              <a:t>Sometimes the worst experience for a patient is just getting through a day, hour, or minute of their lives because of the fear, pain, or other side effects of treatment</a:t>
            </a:r>
          </a:p>
          <a:p>
            <a:pPr lvl="1"/>
            <a:r>
              <a:rPr lang="en-CA" altLang="en-US" sz="2000" dirty="0"/>
              <a:t>Details on individual side effects are provided in </a:t>
            </a:r>
            <a:r>
              <a:rPr lang="en-CA" altLang="en-US" sz="2000" b="1" dirty="0"/>
              <a:t>Module 3</a:t>
            </a:r>
            <a:r>
              <a:rPr lang="en-CA" altLang="en-US" sz="2000" dirty="0"/>
              <a:t>.</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da-DK" altLang="de-DE" sz="1200" i="1" dirty="0">
                <a:solidFill>
                  <a:schemeClr val="bg1"/>
                </a:solidFill>
                <a:latin typeface="Calibri" pitchFamily="34" charset="0"/>
              </a:rPr>
              <a:t>Penson et al., 2004</a:t>
            </a:r>
            <a:endParaRPr lang="en-US" altLang="de-DE" sz="1200" i="1" dirty="0">
              <a:solidFill>
                <a:schemeClr val="bg1"/>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206" y="2674374"/>
            <a:ext cx="3046187" cy="351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9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985963" y="2500313"/>
            <a:ext cx="51530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CA" altLang="de-DE" sz="3600" dirty="0">
                <a:solidFill>
                  <a:schemeClr val="bg1"/>
                </a:solidFill>
                <a:latin typeface="Calibri" pitchFamily="34" charset="0"/>
              </a:rPr>
              <a:t>Module 4: </a:t>
            </a:r>
          </a:p>
          <a:p>
            <a:pPr algn="ctr" eaLnBrk="1" hangingPunct="1">
              <a:spcBef>
                <a:spcPts val="1200"/>
              </a:spcBef>
              <a:buFontTx/>
              <a:buNone/>
            </a:pPr>
            <a:r>
              <a:rPr lang="en-CA" altLang="de-DE" sz="3100" dirty="0">
                <a:solidFill>
                  <a:schemeClr val="bg1"/>
                </a:solidFill>
                <a:latin typeface="Calibri" pitchFamily="34" charset="0"/>
              </a:rPr>
              <a:t>Lymphoma – The Patient’s Perspective</a:t>
            </a:r>
            <a:endParaRPr lang="en-US" altLang="de-DE" sz="3100" dirty="0">
              <a:solidFill>
                <a:schemeClr val="bg1"/>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sz="2400" dirty="0">
                <a:solidFill>
                  <a:srgbClr val="C00000"/>
                </a:solidFill>
              </a:rPr>
              <a:t>Complications of lymphoma and other long-term challenges</a:t>
            </a:r>
          </a:p>
          <a:p>
            <a:pPr lvl="1"/>
            <a:r>
              <a:rPr lang="en-CA" altLang="en-US" sz="2000" dirty="0"/>
              <a:t>For many patients, survival is a saga of remission and rehabilitation, followed perhaps by re-diagnosis and more treatment </a:t>
            </a:r>
          </a:p>
          <a:p>
            <a:pPr lvl="1"/>
            <a:r>
              <a:rPr lang="en-CA" altLang="en-US" sz="2000" dirty="0"/>
              <a:t>Patients must learn to monitor their health in a new way and learn what is healthy and safe for their new, modified lives </a:t>
            </a:r>
          </a:p>
          <a:p>
            <a:pPr lvl="1"/>
            <a:r>
              <a:rPr lang="en-CA" altLang="en-US" sz="2000" dirty="0"/>
              <a:t>Patients need health care providers who                         understand the challenges of long-term                                     survival and do not minimize or dismiss                                   their concerns and symptoms</a:t>
            </a:r>
          </a:p>
        </p:txBody>
      </p:sp>
      <p:pic>
        <p:nvPicPr>
          <p:cNvPr id="4" name="Picture 3" descr="large-cover-image cropped 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08912" y="4136081"/>
            <a:ext cx="2400076" cy="22745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da-DK" altLang="de-DE" sz="1200" i="1" dirty="0">
                <a:solidFill>
                  <a:schemeClr val="bg1"/>
                </a:solidFill>
                <a:latin typeface="Calibri" pitchFamily="34" charset="0"/>
              </a:rPr>
              <a:t>Leigh 2006</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248593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08038" y="1521541"/>
            <a:ext cx="8229600" cy="4898924"/>
          </a:xfrm>
        </p:spPr>
        <p:txBody>
          <a:bodyPr/>
          <a:lstStyle/>
          <a:p>
            <a:r>
              <a:rPr lang="en-CA" altLang="en-US" sz="2400" dirty="0">
                <a:solidFill>
                  <a:srgbClr val="C00000"/>
                </a:solidFill>
              </a:rPr>
              <a:t>Dealing with the disease within family/relationships</a:t>
            </a:r>
          </a:p>
          <a:p>
            <a:pPr lvl="1"/>
            <a:r>
              <a:rPr lang="en-CA" altLang="en-US" sz="2000" dirty="0"/>
              <a:t>Lymphoma diagnosis is life-changing for patients                     and their families </a:t>
            </a:r>
          </a:p>
          <a:p>
            <a:pPr lvl="1"/>
            <a:r>
              <a:rPr lang="en-CA" altLang="en-US" sz="2000" dirty="0"/>
              <a:t>Support from family and friends is very important                               even if the patient feels it is not helpful at times </a:t>
            </a:r>
          </a:p>
          <a:p>
            <a:pPr lvl="1"/>
            <a:r>
              <a:rPr lang="en-CA" altLang="en-US" sz="2000" dirty="0"/>
              <a:t>Relationships may go through difficult times and even change or end during the course of the disease </a:t>
            </a:r>
          </a:p>
          <a:p>
            <a:pPr lvl="1"/>
            <a:r>
              <a:rPr lang="en-CA" altLang="en-US" sz="2000" dirty="0"/>
              <a:t>The usual roles in a partnership (e.g., decision making, paying bills, taking care of the children) may need to shift and patients should not feel guilty about this </a:t>
            </a:r>
          </a:p>
          <a:p>
            <a:pPr lvl="1"/>
            <a:r>
              <a:rPr lang="en-CA" altLang="en-US" sz="2000" dirty="0"/>
              <a:t>Family members may react differently to the stress </a:t>
            </a:r>
          </a:p>
          <a:p>
            <a:pPr lvl="1"/>
            <a:r>
              <a:rPr lang="en-CA" altLang="en-US" sz="2000" dirty="0"/>
              <a:t>Tip for patients:</a:t>
            </a:r>
          </a:p>
          <a:p>
            <a:pPr lvl="2"/>
            <a:r>
              <a:rPr lang="en-CA" altLang="en-US" sz="1800" dirty="0"/>
              <a:t>Be honest about your feelings and discuss your needs and expectations with your partner and family members.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586" y="1959693"/>
            <a:ext cx="2004399" cy="13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69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766916" y="1442883"/>
            <a:ext cx="7796981" cy="769373"/>
          </a:xfrm>
        </p:spPr>
        <p:txBody>
          <a:bodyPr/>
          <a:lstStyle/>
          <a:p>
            <a:pPr marL="0" indent="0" algn="ctr">
              <a:buNone/>
            </a:pPr>
            <a:r>
              <a:rPr lang="en-CA" altLang="en-US" sz="2400" dirty="0">
                <a:solidFill>
                  <a:srgbClr val="C00000"/>
                </a:solidFill>
              </a:rPr>
              <a:t>Cancer Patients’ Ranking of Psychosocial Needs: Support Network and Identity</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McIllMurrey</a:t>
            </a:r>
            <a:r>
              <a:rPr lang="en-US" altLang="de-DE" sz="1200" i="1" dirty="0">
                <a:solidFill>
                  <a:schemeClr val="bg1"/>
                </a:solidFill>
                <a:latin typeface="Calibri" pitchFamily="34" charset="0"/>
              </a:rPr>
              <a:t> et al., 2001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48577783"/>
              </p:ext>
            </p:extLst>
          </p:nvPr>
        </p:nvGraphicFramePr>
        <p:xfrm>
          <a:off x="816076" y="2310582"/>
          <a:ext cx="7718323" cy="4001728"/>
        </p:xfrm>
        <a:graphic>
          <a:graphicData uri="http://schemas.openxmlformats.org/drawingml/2006/table">
            <a:tbl>
              <a:tblPr firstRow="1" firstCol="1" bandRow="1"/>
              <a:tblGrid>
                <a:gridCol w="5440430">
                  <a:extLst>
                    <a:ext uri="{9D8B030D-6E8A-4147-A177-3AD203B41FA5}">
                      <a16:colId xmlns:a16="http://schemas.microsoft.com/office/drawing/2014/main" val="20000"/>
                    </a:ext>
                  </a:extLst>
                </a:gridCol>
                <a:gridCol w="2277893">
                  <a:extLst>
                    <a:ext uri="{9D8B030D-6E8A-4147-A177-3AD203B41FA5}">
                      <a16:colId xmlns:a16="http://schemas.microsoft.com/office/drawing/2014/main" val="20001"/>
                    </a:ext>
                  </a:extLst>
                </a:gridCol>
              </a:tblGrid>
              <a:tr h="877994">
                <a:tc>
                  <a:txBody>
                    <a:bodyPr/>
                    <a:lstStyle/>
                    <a:p>
                      <a:pPr marL="907415" indent="-367030" algn="just">
                        <a:spcBef>
                          <a:spcPts val="200"/>
                        </a:spcBef>
                        <a:spcAft>
                          <a:spcPts val="0"/>
                        </a:spcAft>
                      </a:pPr>
                      <a:r>
                        <a:rPr lang="en-GB" sz="1500" b="1" dirty="0">
                          <a:effectLst/>
                          <a:latin typeface="Arial"/>
                          <a:ea typeface="Calibri"/>
                          <a:cs typeface="Times New Roman"/>
                        </a:rPr>
                        <a:t> </a:t>
                      </a:r>
                      <a:endParaRPr lang="en-CA" sz="15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tc>
                  <a:txBody>
                    <a:bodyPr/>
                    <a:lstStyle/>
                    <a:p>
                      <a:pPr marL="0" indent="0" algn="ctr">
                        <a:spcBef>
                          <a:spcPts val="200"/>
                        </a:spcBef>
                        <a:spcAft>
                          <a:spcPts val="0"/>
                        </a:spcAft>
                      </a:pPr>
                      <a:r>
                        <a:rPr lang="en-GB" sz="1500" b="1" dirty="0">
                          <a:effectLst/>
                          <a:latin typeface="Arial"/>
                          <a:ea typeface="Calibri"/>
                          <a:cs typeface="Times New Roman"/>
                        </a:rPr>
                        <a:t>Percentage of patients rating item important or very important</a:t>
                      </a:r>
                      <a:endParaRPr lang="en-CA" sz="15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extLst>
                  <a:ext uri="{0D108BD9-81ED-4DB2-BD59-A6C34878D82A}">
                    <a16:rowId xmlns:a16="http://schemas.microsoft.com/office/drawing/2014/main" val="10000"/>
                  </a:ext>
                </a:extLst>
              </a:tr>
              <a:tr h="241171">
                <a:tc>
                  <a:txBody>
                    <a:bodyPr/>
                    <a:lstStyle/>
                    <a:p>
                      <a:pPr marL="0" indent="0" algn="just">
                        <a:spcBef>
                          <a:spcPts val="200"/>
                        </a:spcBef>
                        <a:spcAft>
                          <a:spcPts val="0"/>
                        </a:spcAft>
                      </a:pPr>
                      <a:r>
                        <a:rPr lang="en-GB" sz="1500" b="1" dirty="0">
                          <a:effectLst/>
                          <a:latin typeface="Arial"/>
                          <a:ea typeface="Calibri"/>
                          <a:cs typeface="Times New Roman"/>
                        </a:rPr>
                        <a:t>Support Network, Overall</a:t>
                      </a:r>
                      <a:endParaRPr lang="en-CA" sz="15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648000" indent="-367030" algn="ctr">
                        <a:spcBef>
                          <a:spcPts val="200"/>
                        </a:spcBef>
                        <a:spcAft>
                          <a:spcPts val="0"/>
                        </a:spcAft>
                      </a:pPr>
                      <a:r>
                        <a:rPr lang="en-GB" sz="1500" b="1" dirty="0">
                          <a:effectLst/>
                          <a:latin typeface="Arial"/>
                          <a:ea typeface="Calibri"/>
                          <a:cs typeface="Times New Roman"/>
                        </a:rPr>
                        <a:t>75%</a:t>
                      </a:r>
                      <a:endParaRPr lang="en-CA" sz="15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1320696">
                <a:tc>
                  <a:txBody>
                    <a:bodyPr/>
                    <a:lstStyle/>
                    <a:p>
                      <a:pPr marL="180340" indent="-367030" algn="just">
                        <a:spcBef>
                          <a:spcPts val="200"/>
                        </a:spcBef>
                        <a:spcAft>
                          <a:spcPts val="0"/>
                        </a:spcAft>
                      </a:pPr>
                      <a:r>
                        <a:rPr lang="en-GB" sz="1500" dirty="0">
                          <a:effectLst/>
                          <a:latin typeface="Arial"/>
                          <a:ea typeface="Calibri"/>
                          <a:cs typeface="Times New Roman"/>
                        </a:rPr>
                        <a:t>Support from family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from friends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from care professionals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Someone to talk to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from neighbours </a:t>
                      </a:r>
                      <a:endParaRPr lang="en-CA" sz="15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648000" indent="-367030" algn="ctr">
                        <a:spcBef>
                          <a:spcPts val="200"/>
                        </a:spcBef>
                        <a:spcAft>
                          <a:spcPts val="0"/>
                        </a:spcAft>
                      </a:pPr>
                      <a:r>
                        <a:rPr lang="en-GB" sz="1500" dirty="0">
                          <a:effectLst/>
                          <a:latin typeface="Arial"/>
                          <a:ea typeface="Calibri"/>
                          <a:cs typeface="Times New Roman"/>
                        </a:rPr>
                        <a:t>89%</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85%</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77%</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69%</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56%</a:t>
                      </a:r>
                      <a:endParaRPr lang="en-CA" sz="15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2"/>
                  </a:ext>
                </a:extLst>
              </a:tr>
              <a:tr h="241171">
                <a:tc>
                  <a:txBody>
                    <a:bodyPr/>
                    <a:lstStyle/>
                    <a:p>
                      <a:pPr marL="0" indent="0" algn="just">
                        <a:spcBef>
                          <a:spcPts val="200"/>
                        </a:spcBef>
                        <a:spcAft>
                          <a:spcPts val="0"/>
                        </a:spcAft>
                      </a:pPr>
                      <a:r>
                        <a:rPr lang="en-GB" sz="1500" b="1" dirty="0">
                          <a:effectLst/>
                          <a:latin typeface="Arial"/>
                          <a:ea typeface="Calibri"/>
                          <a:cs typeface="Times New Roman"/>
                        </a:rPr>
                        <a:t>Identity, Overall</a:t>
                      </a:r>
                      <a:endParaRPr lang="en-CA" sz="15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648000" indent="-367030" algn="ctr">
                        <a:spcBef>
                          <a:spcPts val="200"/>
                        </a:spcBef>
                        <a:spcAft>
                          <a:spcPts val="0"/>
                        </a:spcAft>
                      </a:pPr>
                      <a:r>
                        <a:rPr lang="en-GB" sz="1500" b="1" dirty="0">
                          <a:effectLst/>
                          <a:latin typeface="Arial"/>
                          <a:ea typeface="Calibri"/>
                          <a:cs typeface="Times New Roman"/>
                        </a:rPr>
                        <a:t>47%</a:t>
                      </a:r>
                      <a:endParaRPr lang="en-CA" sz="15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3"/>
                  </a:ext>
                </a:extLst>
              </a:tr>
              <a:tr h="1320696">
                <a:tc>
                  <a:txBody>
                    <a:bodyPr/>
                    <a:lstStyle/>
                    <a:p>
                      <a:pPr marL="180340" indent="-367030" algn="just">
                        <a:spcBef>
                          <a:spcPts val="200"/>
                        </a:spcBef>
                        <a:spcAft>
                          <a:spcPts val="0"/>
                        </a:spcAft>
                      </a:pPr>
                      <a:r>
                        <a:rPr lang="en-GB" sz="1500" dirty="0">
                          <a:effectLst/>
                          <a:latin typeface="Arial"/>
                          <a:ea typeface="Calibri"/>
                          <a:cs typeface="Times New Roman"/>
                        </a:rPr>
                        <a:t>Help in maintaining independence in the face of illness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Help in maintaining a sense of control in my life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in dealing with changes in my body or the way I look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in dealing with any changes in the way others see me </a:t>
                      </a:r>
                      <a:endParaRPr lang="en-CA" sz="1500" dirty="0">
                        <a:effectLst/>
                        <a:latin typeface="Calibri"/>
                        <a:ea typeface="Calibri"/>
                        <a:cs typeface="Times New Roman"/>
                      </a:endParaRPr>
                    </a:p>
                    <a:p>
                      <a:pPr marL="180340" indent="-367030" algn="just">
                        <a:spcBef>
                          <a:spcPts val="200"/>
                        </a:spcBef>
                        <a:spcAft>
                          <a:spcPts val="0"/>
                        </a:spcAft>
                      </a:pPr>
                      <a:r>
                        <a:rPr lang="en-GB" sz="1500" dirty="0">
                          <a:effectLst/>
                          <a:latin typeface="Arial"/>
                          <a:ea typeface="Calibri"/>
                          <a:cs typeface="Times New Roman"/>
                        </a:rPr>
                        <a:t>Support in dealing with any changes in my sense of who I am </a:t>
                      </a:r>
                      <a:endParaRPr lang="en-CA" sz="15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648000" indent="-367030" algn="ctr">
                        <a:spcBef>
                          <a:spcPts val="200"/>
                        </a:spcBef>
                        <a:spcAft>
                          <a:spcPts val="0"/>
                        </a:spcAft>
                      </a:pPr>
                      <a:r>
                        <a:rPr lang="en-GB" sz="1500" dirty="0">
                          <a:effectLst/>
                          <a:latin typeface="Arial"/>
                          <a:ea typeface="Calibri"/>
                          <a:cs typeface="Times New Roman"/>
                        </a:rPr>
                        <a:t>60%</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52%</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51%</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37%</a:t>
                      </a:r>
                      <a:endParaRPr lang="en-CA" sz="1500" dirty="0">
                        <a:effectLst/>
                        <a:latin typeface="Calibri"/>
                        <a:ea typeface="Calibri"/>
                        <a:cs typeface="Times New Roman"/>
                      </a:endParaRPr>
                    </a:p>
                    <a:p>
                      <a:pPr marL="648000" indent="-367030" algn="ctr">
                        <a:spcBef>
                          <a:spcPts val="200"/>
                        </a:spcBef>
                        <a:spcAft>
                          <a:spcPts val="0"/>
                        </a:spcAft>
                      </a:pPr>
                      <a:r>
                        <a:rPr lang="en-GB" sz="1500" dirty="0">
                          <a:effectLst/>
                          <a:latin typeface="Arial"/>
                          <a:ea typeface="Calibri"/>
                          <a:cs typeface="Times New Roman"/>
                        </a:rPr>
                        <a:t>35%</a:t>
                      </a:r>
                      <a:endParaRPr lang="en-CA" sz="15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212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600201"/>
            <a:ext cx="8229600" cy="3119284"/>
          </a:xfrm>
        </p:spPr>
        <p:txBody>
          <a:bodyPr/>
          <a:lstStyle/>
          <a:p>
            <a:r>
              <a:rPr lang="en-CA" altLang="en-US" sz="2400" dirty="0">
                <a:solidFill>
                  <a:srgbClr val="C00000"/>
                </a:solidFill>
              </a:rPr>
              <a:t>Impact on daily activities, looking after themselves</a:t>
            </a:r>
          </a:p>
          <a:p>
            <a:pPr lvl="1"/>
            <a:r>
              <a:rPr lang="en-CA" altLang="en-US" sz="2000" dirty="0"/>
              <a:t>Patients may feel too tired to complete normal daily activities or to do even simple things, such as watching TV due to fatigue </a:t>
            </a:r>
          </a:p>
          <a:p>
            <a:pPr lvl="1"/>
            <a:r>
              <a:rPr lang="en-CA" altLang="en-US" sz="2000" dirty="0"/>
              <a:t>Causes of fatigue: </a:t>
            </a:r>
          </a:p>
          <a:p>
            <a:pPr lvl="2"/>
            <a:r>
              <a:rPr lang="en-CA" altLang="en-US" sz="1800" dirty="0"/>
              <a:t>Lymphoma itself or its treatment (chemotherapy, radiotherapy)</a:t>
            </a:r>
          </a:p>
          <a:p>
            <a:pPr lvl="2"/>
            <a:r>
              <a:rPr lang="en-CA" altLang="en-US" sz="1800" dirty="0"/>
              <a:t>Other treatment (</a:t>
            </a:r>
            <a:r>
              <a:rPr lang="en-CA" altLang="en-US" sz="1800" dirty="0" err="1"/>
              <a:t>antiemetics</a:t>
            </a:r>
            <a:r>
              <a:rPr lang="en-CA" altLang="en-US" sz="1800" dirty="0"/>
              <a:t>, antidepressants)</a:t>
            </a:r>
          </a:p>
          <a:p>
            <a:pPr lvl="2"/>
            <a:r>
              <a:rPr lang="en-CA" altLang="en-US" sz="1800" dirty="0"/>
              <a:t>Anaemia, Stress</a:t>
            </a:r>
          </a:p>
          <a:p>
            <a:pPr lvl="2"/>
            <a:r>
              <a:rPr lang="en-CA" altLang="en-US" sz="1800" dirty="0"/>
              <a:t>Anxiety, feeling depressed</a:t>
            </a:r>
          </a:p>
          <a:p>
            <a:pPr lvl="2"/>
            <a:r>
              <a:rPr lang="en-CA" altLang="en-US" sz="1800" dirty="0"/>
              <a:t>Poor diet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224" y="3893576"/>
            <a:ext cx="3486517" cy="193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Grp="1" noChangeArrowheads="1"/>
          </p:cNvSpPr>
          <p:nvPr>
            <p:ph type="body" idx="4294967295"/>
          </p:nvPr>
        </p:nvSpPr>
        <p:spPr>
          <a:xfrm>
            <a:off x="471457" y="4751438"/>
            <a:ext cx="4749472" cy="1627085"/>
          </a:xfrm>
        </p:spPr>
        <p:txBody>
          <a:bodyPr/>
          <a:lstStyle/>
          <a:p>
            <a:pPr lvl="1"/>
            <a:r>
              <a:rPr lang="en-CA" altLang="en-US" sz="2000" dirty="0"/>
              <a:t>Tip for patients:</a:t>
            </a:r>
          </a:p>
          <a:p>
            <a:pPr lvl="2"/>
            <a:r>
              <a:rPr lang="en-CA" altLang="en-US" sz="1800" dirty="0"/>
              <a:t>Accept any help that your family and friends offer – it will not only make your cancer journey easier, but will also bring you closer</a:t>
            </a:r>
          </a:p>
        </p:txBody>
      </p:sp>
    </p:spTree>
    <p:extLst>
      <p:ext uri="{BB962C8B-B14F-4D97-AF65-F5344CB8AC3E}">
        <p14:creationId xmlns:p14="http://schemas.microsoft.com/office/powerpoint/2010/main" val="78564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679" y="2219684"/>
            <a:ext cx="63912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5910" y="1553497"/>
            <a:ext cx="7688825" cy="461665"/>
          </a:xfrm>
          <a:prstGeom prst="rect">
            <a:avLst/>
          </a:prstGeom>
          <a:noFill/>
        </p:spPr>
        <p:txBody>
          <a:bodyPr wrap="square" rtlCol="0">
            <a:spAutoFit/>
          </a:bodyPr>
          <a:lstStyle/>
          <a:p>
            <a:pPr algn="ctr"/>
            <a:r>
              <a:rPr lang="en-CA" sz="2400" dirty="0">
                <a:solidFill>
                  <a:srgbClr val="C00000"/>
                </a:solidFill>
              </a:rPr>
              <a:t>Causes of Fatigue in Cancer Patients</a:t>
            </a:r>
          </a:p>
        </p:txBody>
      </p:sp>
      <p:sp>
        <p:nvSpPr>
          <p:cNvPr id="8"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a:t>
            </a:r>
            <a:r>
              <a:rPr lang="da-DK" altLang="de-DE" sz="1200" i="1" dirty="0">
                <a:solidFill>
                  <a:schemeClr val="bg1"/>
                </a:solidFill>
                <a:latin typeface="Calibri" pitchFamily="34" charset="0"/>
              </a:rPr>
              <a:t>cancernetwork.com</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266268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845574" y="1442883"/>
            <a:ext cx="7688826" cy="769373"/>
          </a:xfrm>
        </p:spPr>
        <p:txBody>
          <a:bodyPr/>
          <a:lstStyle/>
          <a:p>
            <a:pPr marL="0" indent="0" algn="ctr">
              <a:buNone/>
            </a:pPr>
            <a:r>
              <a:rPr lang="en-CA" altLang="en-US" sz="2400" dirty="0">
                <a:solidFill>
                  <a:srgbClr val="C00000"/>
                </a:solidFill>
              </a:rPr>
              <a:t>Cancer Patients’ Ranking of Psychosocial Needs: Practical Issues</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McIllMurrey</a:t>
            </a:r>
            <a:r>
              <a:rPr lang="en-US" altLang="de-DE" sz="1200" i="1" dirty="0">
                <a:solidFill>
                  <a:schemeClr val="bg1"/>
                </a:solidFill>
                <a:latin typeface="Calibri" pitchFamily="34" charset="0"/>
              </a:rPr>
              <a:t> et al., 2001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9810190"/>
              </p:ext>
            </p:extLst>
          </p:nvPr>
        </p:nvGraphicFramePr>
        <p:xfrm>
          <a:off x="863333" y="2522716"/>
          <a:ext cx="7346602" cy="3520845"/>
        </p:xfrm>
        <a:graphic>
          <a:graphicData uri="http://schemas.openxmlformats.org/drawingml/2006/table">
            <a:tbl>
              <a:tblPr firstRow="1" firstCol="1" bandRow="1"/>
              <a:tblGrid>
                <a:gridCol w="4878705">
                  <a:extLst>
                    <a:ext uri="{9D8B030D-6E8A-4147-A177-3AD203B41FA5}">
                      <a16:colId xmlns:a16="http://schemas.microsoft.com/office/drawing/2014/main" val="20000"/>
                    </a:ext>
                  </a:extLst>
                </a:gridCol>
                <a:gridCol w="2467897">
                  <a:extLst>
                    <a:ext uri="{9D8B030D-6E8A-4147-A177-3AD203B41FA5}">
                      <a16:colId xmlns:a16="http://schemas.microsoft.com/office/drawing/2014/main" val="20001"/>
                    </a:ext>
                  </a:extLst>
                </a:gridCol>
              </a:tblGrid>
              <a:tr h="879245">
                <a:tc>
                  <a:txBody>
                    <a:bodyPr/>
                    <a:lstStyle/>
                    <a:p>
                      <a:pPr marL="907415" indent="-367030" algn="just">
                        <a:spcBef>
                          <a:spcPts val="200"/>
                        </a:spcBef>
                        <a:spcAft>
                          <a:spcPts val="0"/>
                        </a:spcAft>
                      </a:pPr>
                      <a:r>
                        <a:rPr lang="en-GB" sz="1600" b="1">
                          <a:effectLst/>
                          <a:latin typeface="Arial"/>
                          <a:ea typeface="Calibri"/>
                          <a:cs typeface="Times New Roman"/>
                        </a:rPr>
                        <a:t> </a:t>
                      </a:r>
                      <a:endParaRPr lang="en-CA" sz="160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tc>
                  <a:txBody>
                    <a:bodyPr/>
                    <a:lstStyle/>
                    <a:p>
                      <a:pPr marL="0" indent="0" algn="ctr">
                        <a:spcBef>
                          <a:spcPts val="200"/>
                        </a:spcBef>
                        <a:spcAft>
                          <a:spcPts val="0"/>
                        </a:spcAft>
                      </a:pPr>
                      <a:r>
                        <a:rPr lang="en-GB" sz="1600" b="1" dirty="0">
                          <a:effectLst/>
                          <a:latin typeface="Arial"/>
                          <a:ea typeface="Calibri"/>
                          <a:cs typeface="Times New Roman"/>
                        </a:rPr>
                        <a:t>Percentage of patients rating item important or very important</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extLst>
                  <a:ext uri="{0D108BD9-81ED-4DB2-BD59-A6C34878D82A}">
                    <a16:rowId xmlns:a16="http://schemas.microsoft.com/office/drawing/2014/main" val="10000"/>
                  </a:ext>
                </a:extLst>
              </a:tr>
              <a:tr h="210122">
                <a:tc>
                  <a:txBody>
                    <a:bodyPr/>
                    <a:lstStyle/>
                    <a:p>
                      <a:pPr marL="0" indent="0" algn="just">
                        <a:spcBef>
                          <a:spcPts val="200"/>
                        </a:spcBef>
                        <a:spcAft>
                          <a:spcPts val="0"/>
                        </a:spcAft>
                      </a:pPr>
                      <a:r>
                        <a:rPr lang="en-GB" sz="1600" b="1" dirty="0">
                          <a:effectLst/>
                          <a:latin typeface="Arial"/>
                          <a:ea typeface="Calibri"/>
                          <a:cs typeface="Times New Roman"/>
                        </a:rPr>
                        <a:t>Practical Issues, Overall</a:t>
                      </a:r>
                      <a:endParaRPr lang="en-CA"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648000" indent="-367030" algn="ctr">
                        <a:spcBef>
                          <a:spcPts val="200"/>
                        </a:spcBef>
                        <a:spcAft>
                          <a:spcPts val="0"/>
                        </a:spcAft>
                      </a:pPr>
                      <a:r>
                        <a:rPr lang="en-GB" sz="1600" b="1" dirty="0">
                          <a:effectLst/>
                          <a:latin typeface="Arial"/>
                          <a:ea typeface="Calibri"/>
                          <a:cs typeface="Times New Roman"/>
                        </a:rPr>
                        <a:t>36%</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2171257">
                <a:tc>
                  <a:txBody>
                    <a:bodyPr/>
                    <a:lstStyle/>
                    <a:p>
                      <a:pPr marL="180340" indent="-367030" algn="just">
                        <a:spcBef>
                          <a:spcPts val="200"/>
                        </a:spcBef>
                        <a:spcAft>
                          <a:spcPts val="0"/>
                        </a:spcAft>
                      </a:pPr>
                      <a:r>
                        <a:rPr lang="en-GB" sz="1600">
                          <a:effectLst/>
                          <a:latin typeface="Arial"/>
                          <a:ea typeface="Calibri"/>
                          <a:cs typeface="Times New Roman"/>
                        </a:rPr>
                        <a:t>Help with any distressing symptoms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with transport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in dealing with any tiredness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Advice about food and diet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with housework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with getting out and about socially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with financial matters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in filling out forms </a:t>
                      </a:r>
                      <a:endParaRPr lang="en-CA" sz="1600">
                        <a:effectLst/>
                        <a:latin typeface="Calibri"/>
                        <a:ea typeface="Calibri"/>
                        <a:cs typeface="Times New Roman"/>
                      </a:endParaRPr>
                    </a:p>
                    <a:p>
                      <a:pPr marL="180340" indent="-367030" algn="just">
                        <a:spcBef>
                          <a:spcPts val="200"/>
                        </a:spcBef>
                        <a:spcAft>
                          <a:spcPts val="0"/>
                        </a:spcAft>
                      </a:pPr>
                      <a:r>
                        <a:rPr lang="en-GB" sz="1600">
                          <a:effectLst/>
                          <a:latin typeface="Arial"/>
                          <a:ea typeface="Calibri"/>
                          <a:cs typeface="Times New Roman"/>
                        </a:rPr>
                        <a:t>Help with child care</a:t>
                      </a:r>
                      <a:endParaRPr lang="en-CA" sz="160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648000" indent="-367030" algn="ctr">
                        <a:spcBef>
                          <a:spcPts val="200"/>
                        </a:spcBef>
                        <a:spcAft>
                          <a:spcPts val="0"/>
                        </a:spcAft>
                      </a:pPr>
                      <a:r>
                        <a:rPr lang="en-GB" sz="1600" dirty="0">
                          <a:effectLst/>
                          <a:latin typeface="Arial"/>
                          <a:ea typeface="Calibri"/>
                          <a:cs typeface="Times New Roman"/>
                        </a:rPr>
                        <a:t>49%</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47%</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41%</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39%</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35%</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34%</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23%</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21%</a:t>
                      </a:r>
                      <a:endParaRPr lang="en-CA" sz="1600" dirty="0">
                        <a:effectLst/>
                        <a:latin typeface="Calibri"/>
                        <a:ea typeface="Calibri"/>
                        <a:cs typeface="Times New Roman"/>
                      </a:endParaRPr>
                    </a:p>
                    <a:p>
                      <a:pPr marL="648000" indent="-367030" algn="ctr">
                        <a:spcBef>
                          <a:spcPts val="200"/>
                        </a:spcBef>
                        <a:spcAft>
                          <a:spcPts val="0"/>
                        </a:spcAft>
                      </a:pPr>
                      <a:r>
                        <a:rPr lang="en-GB" sz="1600" dirty="0">
                          <a:effectLst/>
                          <a:latin typeface="Arial"/>
                          <a:ea typeface="Calibri"/>
                          <a:cs typeface="Times New Roman"/>
                        </a:rPr>
                        <a:t>7%</a:t>
                      </a:r>
                      <a:endParaRPr lang="en-CA" sz="16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782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600200"/>
            <a:ext cx="5157019" cy="4594122"/>
          </a:xfrm>
        </p:spPr>
        <p:txBody>
          <a:bodyPr/>
          <a:lstStyle/>
          <a:p>
            <a:r>
              <a:rPr lang="en-CA" altLang="en-US" sz="2400" dirty="0">
                <a:solidFill>
                  <a:srgbClr val="C00000"/>
                </a:solidFill>
              </a:rPr>
              <a:t>Work and finances</a:t>
            </a:r>
          </a:p>
          <a:p>
            <a:pPr lvl="1"/>
            <a:r>
              <a:rPr lang="en-CA" altLang="en-US" sz="2000" dirty="0"/>
              <a:t>Several years of expensive medical care, while cutting back on work or unable to work creates a financial stress that increases the emotional burden of the disease. </a:t>
            </a:r>
          </a:p>
          <a:p>
            <a:pPr lvl="1"/>
            <a:r>
              <a:rPr lang="en-CA" altLang="en-US" sz="2000" dirty="0"/>
              <a:t>It is important to reassure the patient that there are laws that protect them from losing their jobs because of their medical condition.</a:t>
            </a:r>
          </a:p>
          <a:p>
            <a:pPr marL="457200" lvl="1" indent="0">
              <a:buNone/>
            </a:pPr>
            <a:endParaRPr lang="en-CA" alt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280" y="1995948"/>
            <a:ext cx="2910348" cy="291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44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338944"/>
            <a:ext cx="6572865" cy="5081522"/>
          </a:xfrm>
        </p:spPr>
        <p:txBody>
          <a:bodyPr/>
          <a:lstStyle/>
          <a:p>
            <a:r>
              <a:rPr lang="en-CA" altLang="en-US" sz="2400" dirty="0">
                <a:solidFill>
                  <a:srgbClr val="C00000"/>
                </a:solidFill>
              </a:rPr>
              <a:t>Travel and holidays – Advice for Patients:</a:t>
            </a:r>
          </a:p>
          <a:p>
            <a:pPr lvl="1"/>
            <a:r>
              <a:rPr lang="en-CA" altLang="en-US" sz="2000" dirty="0"/>
              <a:t>Discuss holiday plans with your health care team! </a:t>
            </a:r>
          </a:p>
          <a:p>
            <a:pPr lvl="1"/>
            <a:r>
              <a:rPr lang="en-CA" altLang="en-US" sz="2000" dirty="0"/>
              <a:t>Do not interrupt your ongoing treatment! </a:t>
            </a:r>
          </a:p>
          <a:p>
            <a:pPr lvl="1"/>
            <a:r>
              <a:rPr lang="en-CA" altLang="en-US" sz="2000" dirty="0"/>
              <a:t>Find out what medical facilities are available at your travel destination. </a:t>
            </a:r>
          </a:p>
          <a:p>
            <a:pPr lvl="1"/>
            <a:r>
              <a:rPr lang="en-CA" altLang="en-US" sz="2000" dirty="0"/>
              <a:t>Travelling to some parts of the world may have additional risks </a:t>
            </a:r>
          </a:p>
          <a:p>
            <a:pPr lvl="2"/>
            <a:r>
              <a:rPr lang="en-CA" altLang="en-US" sz="1600" dirty="0"/>
              <a:t>exposure to new infections, skin damage from sun exposure, reactions from insect bites, etc. </a:t>
            </a:r>
          </a:p>
          <a:p>
            <a:pPr lvl="1"/>
            <a:r>
              <a:rPr lang="en-CA" altLang="en-US" sz="2000" dirty="0"/>
              <a:t>Live vaccines may not be safe for you </a:t>
            </a:r>
          </a:p>
          <a:p>
            <a:pPr lvl="1"/>
            <a:r>
              <a:rPr lang="en-CA" altLang="en-US" sz="2000" dirty="0"/>
              <a:t>You may be denied travel insurance even if you are in remission</a:t>
            </a:r>
          </a:p>
          <a:p>
            <a:pPr lvl="1"/>
            <a:r>
              <a:rPr lang="en-CA" altLang="en-US" sz="2000" dirty="0"/>
              <a:t>If travelling within Europe, obtain a European Health Insurance Card (EHIC), to receive emergency treatment in any EU country</a:t>
            </a:r>
          </a:p>
          <a:p>
            <a:pPr lvl="1"/>
            <a:endParaRPr lang="en-CA" alt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761" y="2148656"/>
            <a:ext cx="2020991" cy="397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1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pPr marL="0" indent="0">
              <a:buNone/>
            </a:pPr>
            <a:r>
              <a:rPr lang="en-CA" altLang="en-US" dirty="0">
                <a:solidFill>
                  <a:srgbClr val="990033"/>
                </a:solidFill>
              </a:rPr>
              <a:t>3. Lifestyle considerations</a:t>
            </a:r>
          </a:p>
          <a:p>
            <a:pPr lvl="1"/>
            <a:r>
              <a:rPr lang="en-CA" altLang="en-US" sz="2400" dirty="0"/>
              <a:t>Healthy eating</a:t>
            </a:r>
          </a:p>
          <a:p>
            <a:pPr lvl="1"/>
            <a:r>
              <a:rPr lang="en-CA" altLang="en-US" sz="2400" dirty="0"/>
              <a:t>Exercise</a:t>
            </a:r>
          </a:p>
          <a:p>
            <a:pPr lvl="1"/>
            <a:r>
              <a:rPr lang="en-CA" altLang="en-US" sz="2400" dirty="0"/>
              <a:t>Sleeping</a:t>
            </a:r>
          </a:p>
          <a:p>
            <a:pPr lvl="1"/>
            <a:r>
              <a:rPr lang="en-CA" altLang="en-US" sz="2400" dirty="0"/>
              <a:t>Sexual difficulties</a:t>
            </a:r>
          </a:p>
          <a:p>
            <a:pPr lvl="1"/>
            <a:r>
              <a:rPr lang="en-CA" altLang="en-US" sz="2400" dirty="0"/>
              <a:t>Fertility </a:t>
            </a:r>
          </a:p>
          <a:p>
            <a:pPr lvl="1"/>
            <a:r>
              <a:rPr lang="en-CA" altLang="en-US" sz="2400" dirty="0"/>
              <a:t>Pregnancy</a:t>
            </a:r>
          </a:p>
        </p:txBody>
      </p:sp>
    </p:spTree>
    <p:extLst>
      <p:ext uri="{BB962C8B-B14F-4D97-AF65-F5344CB8AC3E}">
        <p14:creationId xmlns:p14="http://schemas.microsoft.com/office/powerpoint/2010/main" val="142787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600200"/>
            <a:ext cx="8229600" cy="4653116"/>
          </a:xfrm>
        </p:spPr>
        <p:txBody>
          <a:bodyPr/>
          <a:lstStyle/>
          <a:p>
            <a:r>
              <a:rPr lang="en-CA" altLang="en-US" sz="2400" dirty="0">
                <a:solidFill>
                  <a:srgbClr val="C00000"/>
                </a:solidFill>
              </a:rPr>
              <a:t>Healthy eating</a:t>
            </a:r>
          </a:p>
          <a:p>
            <a:pPr lvl="1"/>
            <a:r>
              <a:rPr lang="en-CA" altLang="en-US" sz="2000" dirty="0"/>
              <a:t>Patients need to eat to maintain their weight and keep up their strength to deal with the side effects of treatment</a:t>
            </a:r>
          </a:p>
          <a:p>
            <a:pPr lvl="1"/>
            <a:r>
              <a:rPr lang="en-CA" altLang="en-US" sz="2000" dirty="0"/>
              <a:t>Regular healthy diet </a:t>
            </a:r>
          </a:p>
          <a:p>
            <a:pPr lvl="2"/>
            <a:r>
              <a:rPr lang="en-CA" altLang="en-US" sz="1600" dirty="0"/>
              <a:t>Reduced amounts of red meat and eating more lean cut meat</a:t>
            </a:r>
          </a:p>
          <a:p>
            <a:pPr lvl="2"/>
            <a:r>
              <a:rPr lang="en-CA" altLang="en-US" sz="1600" dirty="0"/>
              <a:t>Increased amounts of fresh fruits, vegetables, and other sources of fiber</a:t>
            </a:r>
          </a:p>
          <a:p>
            <a:pPr lvl="2"/>
            <a:r>
              <a:rPr lang="en-CA" altLang="en-US" sz="1600" dirty="0"/>
              <a:t>Reducing sugar and salt, minimizing alcohol use</a:t>
            </a:r>
          </a:p>
          <a:p>
            <a:pPr lvl="2"/>
            <a:r>
              <a:rPr lang="en-CA" altLang="en-US" sz="1600" dirty="0"/>
              <a:t>Drinking plenty of water, especially during chemotherapy</a:t>
            </a:r>
          </a:p>
          <a:p>
            <a:pPr lvl="1"/>
            <a:r>
              <a:rPr lang="en-CA" altLang="en-US" sz="2000" dirty="0"/>
              <a:t>Special diets are often recommended </a:t>
            </a:r>
          </a:p>
          <a:p>
            <a:pPr lvl="2"/>
            <a:r>
              <a:rPr lang="en-CA" altLang="en-US" sz="1600" dirty="0"/>
              <a:t>E.g. extra protein or extra calories</a:t>
            </a:r>
          </a:p>
          <a:p>
            <a:pPr lvl="1"/>
            <a:r>
              <a:rPr lang="en-CA" altLang="en-US" sz="2000" dirty="0"/>
              <a:t>Note: some diets claim to cure cancer;                              however there is no scientific evidence                         to prove that any particular diet cures lymphoma</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361" y="4298370"/>
            <a:ext cx="2792362" cy="218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www.cancer.gov; www.lymphomalife.net</a:t>
            </a:r>
            <a:r>
              <a:rPr lang="sv-SE" altLang="de-DE" sz="1200" i="1" dirty="0">
                <a:solidFill>
                  <a:schemeClr val="bg1"/>
                </a:solidFill>
                <a:latin typeface="Calibri" pitchFamily="34" charset="0"/>
              </a:rPr>
              <a:t>; www.lymphomas.org.uk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18039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dirty="0"/>
              <a:t>Module 4 Objectives</a:t>
            </a:r>
            <a:endParaRPr lang="en-US" altLang="de-DE" dirty="0">
              <a:latin typeface="Calibri" pitchFamily="34" charset="0"/>
            </a:endParaRPr>
          </a:p>
        </p:txBody>
      </p:sp>
      <p:sp>
        <p:nvSpPr>
          <p:cNvPr id="7171" name="Rectangle 3"/>
          <p:cNvSpPr>
            <a:spLocks noGrp="1" noChangeArrowheads="1"/>
          </p:cNvSpPr>
          <p:nvPr>
            <p:ph type="body" idx="4294967295"/>
          </p:nvPr>
        </p:nvSpPr>
        <p:spPr>
          <a:xfrm>
            <a:off x="457200" y="1600201"/>
            <a:ext cx="8303342" cy="3955026"/>
          </a:xfrm>
        </p:spPr>
        <p:txBody>
          <a:bodyPr/>
          <a:lstStyle/>
          <a:p>
            <a:r>
              <a:rPr lang="en-GB" altLang="en-US" dirty="0"/>
              <a:t>After completing this module, participants should:</a:t>
            </a:r>
            <a:endParaRPr lang="en-CA" altLang="en-US" dirty="0"/>
          </a:p>
          <a:p>
            <a:pPr lvl="1"/>
            <a:r>
              <a:rPr lang="en-CA" altLang="en-US" dirty="0"/>
              <a:t>Have a better understanding of the burden of lymphoma and its treatment on patient’s lives.</a:t>
            </a:r>
          </a:p>
          <a:p>
            <a:pPr lvl="1"/>
            <a:r>
              <a:rPr lang="en-CA" altLang="en-US" dirty="0"/>
              <a:t>Be able to effectively guide patients on how to deal with their disease and improve their quality of life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511710"/>
            <a:ext cx="8229600" cy="4849761"/>
          </a:xfrm>
        </p:spPr>
        <p:txBody>
          <a:bodyPr/>
          <a:lstStyle/>
          <a:p>
            <a:r>
              <a:rPr lang="en-CA" altLang="en-US" sz="2400" dirty="0">
                <a:solidFill>
                  <a:srgbClr val="C00000"/>
                </a:solidFill>
              </a:rPr>
              <a:t>Exercise</a:t>
            </a:r>
          </a:p>
          <a:p>
            <a:pPr lvl="1"/>
            <a:r>
              <a:rPr lang="en-CA" altLang="en-US" sz="2000" dirty="0"/>
              <a:t>Regular gentle exercise may help dealing with symptoms of lymphoma and side effects of treatment </a:t>
            </a:r>
          </a:p>
          <a:p>
            <a:pPr lvl="1"/>
            <a:r>
              <a:rPr lang="en-CA" altLang="en-US" sz="2000" dirty="0"/>
              <a:t>Can improve appetite, reduce the feelings of depression and anxiety, and improve quality of life </a:t>
            </a:r>
          </a:p>
          <a:p>
            <a:pPr lvl="1"/>
            <a:r>
              <a:rPr lang="en-CA" altLang="en-US" sz="2000" dirty="0"/>
              <a:t>Walking, or simple stretching and relaxation exercises are the most accessible and easy to manage for most patient</a:t>
            </a:r>
          </a:p>
          <a:p>
            <a:pPr lvl="1"/>
            <a:r>
              <a:rPr lang="en-CA" altLang="en-US" sz="2000" dirty="0"/>
              <a:t>Tips for patients:</a:t>
            </a:r>
          </a:p>
          <a:p>
            <a:pPr lvl="2"/>
            <a:r>
              <a:rPr lang="en-CA" altLang="en-US" sz="1700" dirty="0"/>
              <a:t>Adapt your exercise routine according to how well you are </a:t>
            </a:r>
          </a:p>
          <a:p>
            <a:pPr lvl="2"/>
            <a:r>
              <a:rPr lang="en-CA" altLang="en-US" sz="1700" dirty="0"/>
              <a:t>Discuss the risks of some types of exercising with a HCP, particularly: </a:t>
            </a:r>
          </a:p>
          <a:p>
            <a:pPr lvl="3"/>
            <a:r>
              <a:rPr lang="en-CA" altLang="en-US" sz="1600" dirty="0"/>
              <a:t>If you have a central line, Hickman® line, or PICC line inserted</a:t>
            </a:r>
          </a:p>
          <a:p>
            <a:pPr lvl="3"/>
            <a:r>
              <a:rPr lang="en-CA" altLang="en-US" sz="1600" dirty="0"/>
              <a:t>If you are anemic, feel dizzy, or have low WBC count, shortness of breath, an irregular heartbeat, pain, or fever</a:t>
            </a:r>
          </a:p>
          <a:p>
            <a:pPr lvl="3"/>
            <a:r>
              <a:rPr lang="en-CA" altLang="en-US" sz="1600" dirty="0"/>
              <a:t>Patients with low WBC count should not be swimming in public pools or engage in contact sports due to the increased risk of infections. </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a:t>
            </a:r>
            <a:r>
              <a:rPr lang="sv-SE" altLang="de-DE" sz="1200" i="1" dirty="0">
                <a:solidFill>
                  <a:schemeClr val="bg1"/>
                </a:solidFill>
                <a:latin typeface="Calibri" pitchFamily="34" charset="0"/>
              </a:rPr>
              <a:t> www.lymphomas.org.uk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22922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600201"/>
            <a:ext cx="8229600" cy="1919748"/>
          </a:xfrm>
        </p:spPr>
        <p:txBody>
          <a:bodyPr/>
          <a:lstStyle/>
          <a:p>
            <a:r>
              <a:rPr lang="en-CA" altLang="en-US" sz="2400" dirty="0">
                <a:solidFill>
                  <a:srgbClr val="C00000"/>
                </a:solidFill>
              </a:rPr>
              <a:t>Difficulty Sleeping</a:t>
            </a:r>
          </a:p>
          <a:p>
            <a:pPr lvl="1"/>
            <a:r>
              <a:rPr lang="en-CA" altLang="en-US" sz="2000" dirty="0"/>
              <a:t>Difficulty falling asleep and/or waking up during the night </a:t>
            </a:r>
          </a:p>
          <a:p>
            <a:pPr lvl="1"/>
            <a:r>
              <a:rPr lang="en-CA" altLang="en-US" sz="2000" dirty="0"/>
              <a:t>Common side effect of corticosteroid-containing chemotherapy regimens (e.g. CHOP) and radiation therapy </a:t>
            </a:r>
          </a:p>
          <a:p>
            <a:pPr lvl="1"/>
            <a:r>
              <a:rPr lang="en-CA" altLang="en-US" sz="2000" dirty="0"/>
              <a:t>Disrupted sleep may occur months to years following therapy</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a:t>
            </a:r>
            <a:r>
              <a:rPr lang="sv-SE" altLang="de-DE" sz="1200" i="1" dirty="0">
                <a:solidFill>
                  <a:schemeClr val="bg1"/>
                </a:solidFill>
                <a:latin typeface="Calibri" pitchFamily="34" charset="0"/>
              </a:rPr>
              <a:t> Sitzia et al., 1997; Kim et al., 2009; </a:t>
            </a:r>
            <a:r>
              <a:rPr lang="en-US" altLang="de-DE" sz="1200" i="1" dirty="0" err="1">
                <a:solidFill>
                  <a:schemeClr val="bg1"/>
                </a:solidFill>
                <a:latin typeface="Calibri" pitchFamily="34" charset="0"/>
              </a:rPr>
              <a:t>Mulrooney</a:t>
            </a:r>
            <a:r>
              <a:rPr lang="en-US" altLang="de-DE" sz="1200" i="1" dirty="0">
                <a:solidFill>
                  <a:schemeClr val="bg1"/>
                </a:solidFill>
                <a:latin typeface="Calibri" pitchFamily="34" charset="0"/>
              </a:rPr>
              <a:t> et al., 2008</a:t>
            </a:r>
          </a:p>
        </p:txBody>
      </p:sp>
      <p:sp>
        <p:nvSpPr>
          <p:cNvPr id="5" name="Rectangle 3"/>
          <p:cNvSpPr>
            <a:spLocks noGrp="1" noChangeArrowheads="1"/>
          </p:cNvSpPr>
          <p:nvPr>
            <p:ph type="body" idx="4294967295"/>
          </p:nvPr>
        </p:nvSpPr>
        <p:spPr>
          <a:xfrm>
            <a:off x="521109" y="3453582"/>
            <a:ext cx="5388077" cy="2898057"/>
          </a:xfrm>
        </p:spPr>
        <p:txBody>
          <a:bodyPr/>
          <a:lstStyle/>
          <a:p>
            <a:pPr lvl="1"/>
            <a:r>
              <a:rPr lang="en-CA" altLang="en-US" sz="2000" dirty="0"/>
              <a:t>Tips for patients:</a:t>
            </a:r>
          </a:p>
          <a:p>
            <a:pPr lvl="2"/>
            <a:r>
              <a:rPr lang="en-CA" altLang="en-US" sz="1800" dirty="0"/>
              <a:t>Regular light exercise, relaxation techniques may help reduce sleep problems</a:t>
            </a:r>
          </a:p>
          <a:p>
            <a:pPr lvl="2"/>
            <a:r>
              <a:rPr lang="en-CA" altLang="en-US" sz="1800" dirty="0"/>
              <a:t>Maintaining a regular sleeping routine</a:t>
            </a:r>
          </a:p>
          <a:p>
            <a:pPr lvl="2"/>
            <a:r>
              <a:rPr lang="en-CA" altLang="en-US" sz="1800" dirty="0"/>
              <a:t>Avoid caffeine, alcohol, any distractions before going to bed</a:t>
            </a:r>
          </a:p>
          <a:p>
            <a:pPr lvl="2"/>
            <a:r>
              <a:rPr lang="en-CA" altLang="en-US" sz="1800" dirty="0"/>
              <a:t>Have a warm bath before going to bed</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006" y="3507813"/>
            <a:ext cx="2507071" cy="250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53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sz="2400" dirty="0">
                <a:solidFill>
                  <a:srgbClr val="C00000"/>
                </a:solidFill>
              </a:rPr>
              <a:t>Sexual difficulties</a:t>
            </a:r>
          </a:p>
          <a:p>
            <a:pPr lvl="1"/>
            <a:r>
              <a:rPr lang="en-CA" altLang="en-US" sz="2000" dirty="0"/>
              <a:t>Lymphoma treatments can significantly affect sexual function</a:t>
            </a:r>
          </a:p>
          <a:p>
            <a:pPr lvl="1"/>
            <a:r>
              <a:rPr lang="en-CA" altLang="en-US" sz="2000" dirty="0"/>
              <a:t>Male and female patients may face various difficulties and may respond differently to sexual dysfunction</a:t>
            </a:r>
          </a:p>
          <a:p>
            <a:pPr lvl="1"/>
            <a:r>
              <a:rPr lang="en-CA" altLang="en-US" sz="2000" dirty="0"/>
              <a:t>Cultural differences may strongly influence a patient’s response to loss of sexual function</a:t>
            </a:r>
          </a:p>
          <a:p>
            <a:pPr lvl="1"/>
            <a:r>
              <a:rPr lang="en-CA" altLang="en-US" sz="2000" dirty="0"/>
              <a:t>Healthcare providers should ask about sexual difficulties, because patients will not volunteer sexual issues spontaneously</a:t>
            </a:r>
          </a:p>
          <a:p>
            <a:pPr lvl="1"/>
            <a:r>
              <a:rPr lang="en-CA" altLang="en-US" sz="2000" dirty="0"/>
              <a:t>It is very important for healthcare providers to be sensitive to different patient expectations and biases, and remain supportive and nonjudgmental</a:t>
            </a:r>
          </a:p>
          <a:p>
            <a:pPr lvl="1"/>
            <a:r>
              <a:rPr lang="en-CA" altLang="en-US" sz="2000" dirty="0"/>
              <a:t>When sexual intercourse is no longer possible, couples should be encouraged to enrich their relationship in other ways.</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a:t>
            </a:r>
            <a:r>
              <a:rPr lang="sv-SE" altLang="de-DE" sz="1200" i="1" dirty="0">
                <a:solidFill>
                  <a:schemeClr val="bg1"/>
                </a:solidFill>
                <a:latin typeface="Calibri" pitchFamily="34" charset="0"/>
              </a:rPr>
              <a:t> Penson et al., 2000</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198022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200" y="1600200"/>
            <a:ext cx="8229600" cy="4800600"/>
          </a:xfrm>
        </p:spPr>
        <p:txBody>
          <a:bodyPr/>
          <a:lstStyle/>
          <a:p>
            <a:r>
              <a:rPr lang="en-CA" altLang="en-US" sz="2400" dirty="0">
                <a:solidFill>
                  <a:srgbClr val="C00000"/>
                </a:solidFill>
              </a:rPr>
              <a:t>Fertility and Pregnancy</a:t>
            </a:r>
          </a:p>
          <a:p>
            <a:pPr lvl="1"/>
            <a:r>
              <a:rPr lang="en-CA" altLang="en-US" sz="2000" dirty="0"/>
              <a:t>Ovarian toxicity is an important and common long-term side effect of curative chemotherapy and radiotherapy </a:t>
            </a:r>
          </a:p>
          <a:p>
            <a:pPr lvl="1"/>
            <a:r>
              <a:rPr lang="en-CA" altLang="en-US" sz="2000" dirty="0"/>
              <a:t>The impact of sterilization and early menopause on the quality of life and self-esteem of young patients is detrimental</a:t>
            </a:r>
          </a:p>
          <a:p>
            <a:pPr lvl="1"/>
            <a:r>
              <a:rPr lang="en-CA" altLang="en-US" sz="2000" dirty="0"/>
              <a:t>Young women should be counselled on available fertility preserving options before starting anticancer treatments</a:t>
            </a:r>
          </a:p>
          <a:p>
            <a:pPr lvl="1"/>
            <a:r>
              <a:rPr lang="en-CA" altLang="en-US" sz="2000" dirty="0"/>
              <a:t>For males, sperm banking may be planned before treatment </a:t>
            </a:r>
          </a:p>
          <a:p>
            <a:pPr lvl="1"/>
            <a:r>
              <a:rPr lang="en-CA" altLang="en-US" sz="2000" dirty="0"/>
              <a:t>Lymphoma treatment can be complicated by pregnancy and can also harm the foetus</a:t>
            </a:r>
          </a:p>
          <a:p>
            <a:pPr lvl="1"/>
            <a:r>
              <a:rPr lang="en-CA" altLang="en-US" sz="2000" dirty="0"/>
              <a:t>There is no particular time-point when it is considered optimal to allow patients to become pregnant following cancer diagnosis.</a:t>
            </a:r>
          </a:p>
          <a:p>
            <a:pPr lvl="2"/>
            <a:r>
              <a:rPr lang="en-CA" altLang="en-US" sz="1800" dirty="0"/>
              <a:t>The timing should consider the time of completion of therapy, risk of relapse, and the age and ovarian function of the patient</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a:t>
            </a:r>
            <a:r>
              <a:rPr lang="sv-SE" altLang="de-DE" sz="1200" i="1" dirty="0">
                <a:solidFill>
                  <a:schemeClr val="bg1"/>
                </a:solidFill>
                <a:latin typeface="Calibri" pitchFamily="34" charset="0"/>
              </a:rPr>
              <a:t> Meirow and Nugent, 2001; Peccatori et al., 2013</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396735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47367" y="1393723"/>
            <a:ext cx="8229600" cy="1791930"/>
          </a:xfrm>
        </p:spPr>
        <p:txBody>
          <a:bodyPr/>
          <a:lstStyle/>
          <a:p>
            <a:r>
              <a:rPr lang="en-CA" altLang="en-US" sz="2400" dirty="0">
                <a:solidFill>
                  <a:srgbClr val="C00000"/>
                </a:solidFill>
              </a:rPr>
              <a:t>Case Studies - Overview</a:t>
            </a:r>
          </a:p>
          <a:p>
            <a:pPr lvl="1"/>
            <a:r>
              <a:rPr lang="en-CA" altLang="en-US" sz="2000" dirty="0"/>
              <a:t>These case studies demonstrate how different aspects of </a:t>
            </a:r>
            <a:r>
              <a:rPr lang="en-CA" altLang="en-US" sz="2000" dirty="0" err="1"/>
              <a:t>lymphoproliferative</a:t>
            </a:r>
            <a:r>
              <a:rPr lang="en-CA" altLang="en-US" sz="2000" dirty="0"/>
              <a:t> disease affect patients</a:t>
            </a:r>
          </a:p>
          <a:p>
            <a:pPr lvl="1"/>
            <a:r>
              <a:rPr lang="en-CA" altLang="en-US" sz="2000" dirty="0"/>
              <a:t>In the first section of the case study you will find some key background information about: </a:t>
            </a:r>
          </a:p>
        </p:txBody>
      </p:sp>
      <p:sp>
        <p:nvSpPr>
          <p:cNvPr id="4" name="Rectangle 3"/>
          <p:cNvSpPr>
            <a:spLocks noGrp="1" noChangeArrowheads="1"/>
          </p:cNvSpPr>
          <p:nvPr>
            <p:ph type="body" idx="4294967295"/>
          </p:nvPr>
        </p:nvSpPr>
        <p:spPr>
          <a:xfrm>
            <a:off x="417870" y="3163530"/>
            <a:ext cx="8229600" cy="1231490"/>
          </a:xfrm>
        </p:spPr>
        <p:txBody>
          <a:bodyPr numCol="2"/>
          <a:lstStyle/>
          <a:p>
            <a:pPr lvl="2"/>
            <a:r>
              <a:rPr lang="en-CA" altLang="en-US" sz="1600" dirty="0"/>
              <a:t>Age</a:t>
            </a:r>
          </a:p>
          <a:p>
            <a:pPr lvl="2"/>
            <a:r>
              <a:rPr lang="en-CA" altLang="en-US" sz="1600" dirty="0"/>
              <a:t>Time since diagnosis</a:t>
            </a:r>
          </a:p>
          <a:p>
            <a:pPr lvl="2"/>
            <a:r>
              <a:rPr lang="en-CA" altLang="en-US" sz="1600" dirty="0"/>
              <a:t>Type of Lymphoma </a:t>
            </a:r>
          </a:p>
          <a:p>
            <a:pPr lvl="2"/>
            <a:r>
              <a:rPr lang="en-CA" altLang="en-US" sz="1600" dirty="0"/>
              <a:t>Type SCT</a:t>
            </a:r>
          </a:p>
          <a:p>
            <a:pPr lvl="2"/>
            <a:r>
              <a:rPr lang="en-CA" altLang="en-US" sz="1600" dirty="0"/>
              <a:t>Treatment Programme </a:t>
            </a:r>
          </a:p>
          <a:p>
            <a:pPr lvl="2"/>
            <a:r>
              <a:rPr lang="en-CA" altLang="en-US" sz="1600" dirty="0"/>
              <a:t>Individual experiences during the illness trajectory </a:t>
            </a:r>
          </a:p>
          <a:p>
            <a:pPr lvl="2"/>
            <a:r>
              <a:rPr lang="en-CA" altLang="en-US" sz="1600" dirty="0"/>
              <a:t>Other medical conditions </a:t>
            </a:r>
          </a:p>
        </p:txBody>
      </p:sp>
      <p:sp>
        <p:nvSpPr>
          <p:cNvPr id="5" name="Rectangle 3"/>
          <p:cNvSpPr>
            <a:spLocks noGrp="1" noChangeArrowheads="1"/>
          </p:cNvSpPr>
          <p:nvPr>
            <p:ph type="body" idx="4294967295"/>
          </p:nvPr>
        </p:nvSpPr>
        <p:spPr>
          <a:xfrm>
            <a:off x="447367" y="4353232"/>
            <a:ext cx="8229600" cy="1998407"/>
          </a:xfrm>
        </p:spPr>
        <p:txBody>
          <a:bodyPr/>
          <a:lstStyle/>
          <a:p>
            <a:pPr lvl="1"/>
            <a:r>
              <a:rPr lang="en-CA" altLang="en-US" sz="2000" dirty="0"/>
              <a:t>In the second part, you will be confronted with real individual experiences during the illness trajectory of each patient. </a:t>
            </a:r>
          </a:p>
          <a:p>
            <a:pPr lvl="1"/>
            <a:r>
              <a:rPr lang="en-CA" altLang="en-US" sz="2000" dirty="0"/>
              <a:t>The last section will present the patient situation in totality (e.g. ethical aspect, symptoms, social condition).</a:t>
            </a:r>
          </a:p>
        </p:txBody>
      </p:sp>
    </p:spTree>
    <p:extLst>
      <p:ext uri="{BB962C8B-B14F-4D97-AF65-F5344CB8AC3E}">
        <p14:creationId xmlns:p14="http://schemas.microsoft.com/office/powerpoint/2010/main" val="41928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600201"/>
            <a:ext cx="6740014" cy="2067231"/>
          </a:xfrm>
        </p:spPr>
        <p:txBody>
          <a:bodyPr/>
          <a:lstStyle/>
          <a:p>
            <a:r>
              <a:rPr lang="en-CA" altLang="en-US" sz="2400" dirty="0">
                <a:solidFill>
                  <a:srgbClr val="C00000"/>
                </a:solidFill>
              </a:rPr>
              <a:t>Case Study 1: Patient Florence*, 30 years old</a:t>
            </a:r>
          </a:p>
          <a:p>
            <a:pPr lvl="1"/>
            <a:r>
              <a:rPr lang="en-CA" altLang="en-US" sz="2000" dirty="0"/>
              <a:t>When she was 20 years old, her general practitioner suggested a visit to a dermatologist because of itching, fatigue (she fell asleep during school </a:t>
            </a:r>
            <a:r>
              <a:rPr lang="en-CA" altLang="en-US" sz="2000"/>
              <a:t>lessons), and </a:t>
            </a:r>
            <a:r>
              <a:rPr lang="en-CA" altLang="en-US" sz="2000" dirty="0"/>
              <a:t>extreme weight loss (&gt; 10% of her body weight).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420" y="1331221"/>
            <a:ext cx="1735445" cy="231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type="body" idx="4294967295"/>
          </p:nvPr>
        </p:nvSpPr>
        <p:spPr>
          <a:xfrm>
            <a:off x="457200" y="3645714"/>
            <a:ext cx="8401665" cy="2578105"/>
          </a:xfrm>
        </p:spPr>
        <p:txBody>
          <a:bodyPr/>
          <a:lstStyle/>
          <a:p>
            <a:pPr lvl="1"/>
            <a:r>
              <a:rPr lang="en-CA" altLang="en-US" sz="2000" dirty="0"/>
              <a:t>9 months after the onset of these systemic symptoms she noted a swelling on her neck. On examination the swelling appeared as a lymphadenopathy with increased consistency. Based on biopsy and histological analysis, a diagnosis of Hodgkin Lymphoma Stage II B (nodal </a:t>
            </a:r>
            <a:r>
              <a:rPr lang="en-CA" altLang="en-US" sz="2000"/>
              <a:t>lymphocyte predominant) </a:t>
            </a:r>
            <a:r>
              <a:rPr lang="en-CA" altLang="en-US" sz="2000" dirty="0"/>
              <a:t>was made.</a:t>
            </a:r>
          </a:p>
          <a:p>
            <a:pPr lvl="1"/>
            <a:r>
              <a:rPr lang="en-CA" altLang="en-US" sz="2000" dirty="0"/>
              <a:t>Within 5 years after standard dose chemotherapy, the patient underwent autologous SCT, followed by allogeneic STC with a sibling donor (her brother).</a:t>
            </a:r>
          </a:p>
        </p:txBody>
      </p:sp>
      <p:sp>
        <p:nvSpPr>
          <p:cNvPr id="2" name="TextBox 1"/>
          <p:cNvSpPr txBox="1"/>
          <p:nvPr/>
        </p:nvSpPr>
        <p:spPr>
          <a:xfrm>
            <a:off x="580103" y="6243484"/>
            <a:ext cx="4572000" cy="253916"/>
          </a:xfrm>
          <a:prstGeom prst="rect">
            <a:avLst/>
          </a:prstGeom>
          <a:noFill/>
        </p:spPr>
        <p:txBody>
          <a:bodyPr wrap="square" rtlCol="0">
            <a:spAutoFit/>
          </a:bodyPr>
          <a:lstStyle/>
          <a:p>
            <a:r>
              <a:rPr lang="en-CA" sz="1050" i="1" dirty="0"/>
              <a:t>* Pseudonym used to protect patient confidentiality</a:t>
            </a:r>
          </a:p>
        </p:txBody>
      </p:sp>
    </p:spTree>
    <p:extLst>
      <p:ext uri="{BB962C8B-B14F-4D97-AF65-F5344CB8AC3E}">
        <p14:creationId xmlns:p14="http://schemas.microsoft.com/office/powerpoint/2010/main" val="386914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4859591"/>
          </a:xfrm>
        </p:spPr>
        <p:txBody>
          <a:bodyPr/>
          <a:lstStyle/>
          <a:p>
            <a:r>
              <a:rPr lang="en-CA" altLang="en-US" sz="2400" dirty="0">
                <a:solidFill>
                  <a:srgbClr val="C00000"/>
                </a:solidFill>
              </a:rPr>
              <a:t>Experiences during Florence’s illness trajectory </a:t>
            </a:r>
          </a:p>
          <a:p>
            <a:pPr lvl="1"/>
            <a:r>
              <a:rPr lang="en-CA" altLang="en-US" sz="1800" dirty="0"/>
              <a:t>Physical and cognitive activity was significantly lower after SCT.</a:t>
            </a:r>
          </a:p>
          <a:p>
            <a:pPr lvl="1"/>
            <a:r>
              <a:rPr lang="en-CA" altLang="en-US" sz="1800" dirty="0"/>
              <a:t>The prospect of infertility was discussed at the beginning of treatment, and did not gain further importance at the time of the SCT. Currently, Florence and her husband have no plans to have children. </a:t>
            </a:r>
          </a:p>
          <a:p>
            <a:pPr lvl="1"/>
            <a:r>
              <a:rPr lang="en-CA" altLang="en-US" sz="1800" dirty="0"/>
              <a:t>During the first 100 days after SCT, the long travels from a rural area to the Central Hospital for follow-up visits caused severe fatigue. </a:t>
            </a:r>
          </a:p>
          <a:p>
            <a:pPr lvl="1"/>
            <a:r>
              <a:rPr lang="en-CA" altLang="en-US" sz="1800" dirty="0"/>
              <a:t>Florence’s family provided ongoing emotional support. Her husband was suffering a lot due to her disease, but he always cared for her.</a:t>
            </a:r>
          </a:p>
          <a:p>
            <a:pPr lvl="1"/>
            <a:r>
              <a:rPr lang="en-CA" altLang="en-US" sz="1800" dirty="0"/>
              <a:t>Some of her friends had problems dealing with her disease and stopped contacting her for a while or completely. </a:t>
            </a:r>
          </a:p>
          <a:p>
            <a:pPr lvl="1"/>
            <a:r>
              <a:rPr lang="en-CA" altLang="en-US" sz="1800" dirty="0"/>
              <a:t>A good rapport and regular contact with health care professionals was helpful, particularly during the transplantation time.</a:t>
            </a:r>
          </a:p>
        </p:txBody>
      </p:sp>
    </p:spTree>
    <p:extLst>
      <p:ext uri="{BB962C8B-B14F-4D97-AF65-F5344CB8AC3E}">
        <p14:creationId xmlns:p14="http://schemas.microsoft.com/office/powerpoint/2010/main" val="427600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4859591"/>
          </a:xfrm>
        </p:spPr>
        <p:txBody>
          <a:bodyPr/>
          <a:lstStyle/>
          <a:p>
            <a:r>
              <a:rPr lang="en-CA" altLang="en-US" sz="2400" dirty="0">
                <a:solidFill>
                  <a:srgbClr val="C00000"/>
                </a:solidFill>
              </a:rPr>
              <a:t>Discussion </a:t>
            </a:r>
          </a:p>
          <a:p>
            <a:pPr lvl="1"/>
            <a:r>
              <a:rPr lang="en-CA" altLang="en-US" sz="1800" dirty="0"/>
              <a:t>What are the most common symptoms at the time Hodgkin’s Lymphoma is diagnosed?</a:t>
            </a:r>
          </a:p>
          <a:p>
            <a:pPr lvl="1"/>
            <a:r>
              <a:rPr lang="en-CA" altLang="en-US" sz="1800" dirty="0"/>
              <a:t>What percentage of patients with Hodgkin’s Lymphoma can be cured nowadays? </a:t>
            </a:r>
          </a:p>
          <a:p>
            <a:pPr lvl="1"/>
            <a:r>
              <a:rPr lang="en-CA" altLang="en-US" sz="1800" dirty="0"/>
              <a:t>Florence’s family provided great support. How can you integrate and support family members in the patient’s cancer journey? </a:t>
            </a:r>
          </a:p>
          <a:p>
            <a:pPr lvl="1"/>
            <a:r>
              <a:rPr lang="en-CA" altLang="en-US" sz="1800" dirty="0"/>
              <a:t>While advising the patient try to prevent excessive questions / mental overload with good communication skills (psychological support). </a:t>
            </a:r>
          </a:p>
          <a:p>
            <a:pPr lvl="1"/>
            <a:r>
              <a:rPr lang="en-CA" altLang="en-US" sz="1800" dirty="0"/>
              <a:t>The prospect of not being able to have children was not a significant issue in Florence’s case, but it may be for other patients. How would you advise a patient about the available options to conserve fertility after chemotherapy?</a:t>
            </a:r>
          </a:p>
        </p:txBody>
      </p:sp>
    </p:spTree>
    <p:extLst>
      <p:ext uri="{BB962C8B-B14F-4D97-AF65-F5344CB8AC3E}">
        <p14:creationId xmlns:p14="http://schemas.microsoft.com/office/powerpoint/2010/main" val="382068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600201"/>
            <a:ext cx="8273846" cy="454741"/>
          </a:xfrm>
        </p:spPr>
        <p:txBody>
          <a:bodyPr/>
          <a:lstStyle/>
          <a:p>
            <a:r>
              <a:rPr lang="en-CA" altLang="en-US" sz="2400" dirty="0">
                <a:solidFill>
                  <a:srgbClr val="C00000"/>
                </a:solidFill>
              </a:rPr>
              <a:t>Case Study 2: Patient Andrew*, 45 years old</a:t>
            </a:r>
          </a:p>
        </p:txBody>
      </p:sp>
      <p:sp>
        <p:nvSpPr>
          <p:cNvPr id="5" name="Rectangle 3"/>
          <p:cNvSpPr>
            <a:spLocks noGrp="1" noChangeArrowheads="1"/>
          </p:cNvSpPr>
          <p:nvPr>
            <p:ph type="body" idx="4294967295"/>
          </p:nvPr>
        </p:nvSpPr>
        <p:spPr>
          <a:xfrm>
            <a:off x="580104" y="2026756"/>
            <a:ext cx="5418742" cy="2191283"/>
          </a:xfrm>
        </p:spPr>
        <p:txBody>
          <a:bodyPr/>
          <a:lstStyle/>
          <a:p>
            <a:pPr lvl="1"/>
            <a:r>
              <a:rPr lang="en-CA" altLang="en-US" sz="2000" dirty="0"/>
              <a:t>He first contacted his general practitioner due to painless swollen lymph nodes on his neck, when he was 23 years old. A blood test showed lymphocytosis in the absence of anemia or thrombocytopenia, and a tentative diagnosis of CLL was made. </a:t>
            </a:r>
          </a:p>
        </p:txBody>
      </p:sp>
      <p:sp>
        <p:nvSpPr>
          <p:cNvPr id="6" name="TextBox 5"/>
          <p:cNvSpPr txBox="1"/>
          <p:nvPr/>
        </p:nvSpPr>
        <p:spPr>
          <a:xfrm>
            <a:off x="580103" y="6243484"/>
            <a:ext cx="4572000" cy="253916"/>
          </a:xfrm>
          <a:prstGeom prst="rect">
            <a:avLst/>
          </a:prstGeom>
          <a:noFill/>
        </p:spPr>
        <p:txBody>
          <a:bodyPr wrap="square" rtlCol="0">
            <a:spAutoFit/>
          </a:bodyPr>
          <a:lstStyle/>
          <a:p>
            <a:r>
              <a:rPr lang="en-CA" sz="1050" i="1" dirty="0"/>
              <a:t>* Pseudonym used to protect patient confidentiality</a:t>
            </a:r>
          </a:p>
        </p:txBody>
      </p:sp>
      <p:pic>
        <p:nvPicPr>
          <p:cNvPr id="7" name="Grafik 4" descr="C:\Users\Barbara\Pictures\A. Tuscano - Race for Lif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845" y="2026756"/>
            <a:ext cx="2853690" cy="1899920"/>
          </a:xfrm>
          <a:prstGeom prst="rect">
            <a:avLst/>
          </a:prstGeom>
          <a:noFill/>
          <a:ln>
            <a:noFill/>
          </a:ln>
        </p:spPr>
      </p:pic>
      <p:sp>
        <p:nvSpPr>
          <p:cNvPr id="8" name="Rectangle 3"/>
          <p:cNvSpPr>
            <a:spLocks noGrp="1" noChangeArrowheads="1"/>
          </p:cNvSpPr>
          <p:nvPr>
            <p:ph type="body" idx="4294967295"/>
          </p:nvPr>
        </p:nvSpPr>
        <p:spPr>
          <a:xfrm>
            <a:off x="580103" y="4184936"/>
            <a:ext cx="8401665" cy="2058548"/>
          </a:xfrm>
        </p:spPr>
        <p:txBody>
          <a:bodyPr/>
          <a:lstStyle/>
          <a:p>
            <a:pPr lvl="1"/>
            <a:r>
              <a:rPr lang="en-CA" altLang="en-US" sz="2000" dirty="0"/>
              <a:t>It took several months to confirm CLL/SLL as the final diagnosis.</a:t>
            </a:r>
          </a:p>
          <a:p>
            <a:pPr lvl="1"/>
            <a:r>
              <a:rPr lang="en-CA" altLang="en-US" sz="2000" dirty="0"/>
              <a:t>After 7 years of </a:t>
            </a:r>
            <a:r>
              <a:rPr lang="en-CA" altLang="en-US" sz="2000" i="1" dirty="0"/>
              <a:t>watch and wait</a:t>
            </a:r>
            <a:r>
              <a:rPr lang="en-CA" altLang="en-US" sz="2000" dirty="0"/>
              <a:t>, during a 2 ½ week cycling tour, Andrew suffered from a strong flu.</a:t>
            </a:r>
          </a:p>
          <a:p>
            <a:pPr lvl="1"/>
            <a:r>
              <a:rPr lang="en-CA" altLang="en-US" sz="2000" dirty="0"/>
              <a:t>After returning home, his general practitioner requested an emergency admission to the hospital, where after standard dose chemotherapy he was subjected to an autologous SCT.</a:t>
            </a:r>
          </a:p>
        </p:txBody>
      </p:sp>
    </p:spTree>
    <p:extLst>
      <p:ext uri="{BB962C8B-B14F-4D97-AF65-F5344CB8AC3E}">
        <p14:creationId xmlns:p14="http://schemas.microsoft.com/office/powerpoint/2010/main" val="3662091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4859591"/>
          </a:xfrm>
        </p:spPr>
        <p:txBody>
          <a:bodyPr/>
          <a:lstStyle/>
          <a:p>
            <a:r>
              <a:rPr lang="en-CA" altLang="en-US" sz="2400" dirty="0">
                <a:solidFill>
                  <a:srgbClr val="C00000"/>
                </a:solidFill>
              </a:rPr>
              <a:t>Experiences during Andrew’s illness trajectory </a:t>
            </a:r>
          </a:p>
          <a:p>
            <a:pPr lvl="1"/>
            <a:r>
              <a:rPr lang="en-CA" altLang="en-US" sz="2000" dirty="0"/>
              <a:t>Despite being in good general condition, after the diagnosis, many thoughts regarding his illness and its meaning, dealing with the disease and the chance for survival, informing friends and questions about dying became his priority. </a:t>
            </a:r>
          </a:p>
          <a:p>
            <a:pPr lvl="1"/>
            <a:r>
              <a:rPr lang="en-CA" altLang="en-US" sz="2000" dirty="0"/>
              <a:t>Playing music gave Andrew strength and stability. </a:t>
            </a:r>
          </a:p>
          <a:p>
            <a:pPr lvl="1"/>
            <a:r>
              <a:rPr lang="en-CA" altLang="en-US" sz="2000" dirty="0"/>
              <a:t>Returning to normal life, including starting to work again was very important to him. </a:t>
            </a:r>
          </a:p>
          <a:p>
            <a:pPr lvl="1"/>
            <a:r>
              <a:rPr lang="en-CA" altLang="en-US" sz="2000" dirty="0"/>
              <a:t>Further complementary medicine (kinesiology) has been supporting his health over the past 15 years. </a:t>
            </a:r>
          </a:p>
          <a:p>
            <a:pPr lvl="1"/>
            <a:r>
              <a:rPr lang="en-CA" altLang="en-US" sz="2000" dirty="0"/>
              <a:t>A big issue for Andrew was how to tell his friends and colleagues about his illness and how to deal with their reaction. He missed getting advice on how to communicate with people about his disease.</a:t>
            </a:r>
            <a:r>
              <a:rPr lang="en-CA" altLang="en-US" sz="1800" dirty="0"/>
              <a:t> </a:t>
            </a:r>
          </a:p>
        </p:txBody>
      </p:sp>
    </p:spTree>
    <p:extLst>
      <p:ext uri="{BB962C8B-B14F-4D97-AF65-F5344CB8AC3E}">
        <p14:creationId xmlns:p14="http://schemas.microsoft.com/office/powerpoint/2010/main" val="867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dirty="0"/>
              <a:t>Module 4 Overview</a:t>
            </a:r>
            <a:endParaRPr lang="en-US" altLang="de-DE" dirty="0">
              <a:latin typeface="Calibri" pitchFamily="34" charset="0"/>
            </a:endParaRPr>
          </a:p>
        </p:txBody>
      </p:sp>
      <p:sp>
        <p:nvSpPr>
          <p:cNvPr id="8195" name="Rectangle 3"/>
          <p:cNvSpPr>
            <a:spLocks noGrp="1" noChangeArrowheads="1"/>
          </p:cNvSpPr>
          <p:nvPr>
            <p:ph type="body" idx="4294967295"/>
          </p:nvPr>
        </p:nvSpPr>
        <p:spPr/>
        <p:txBody>
          <a:bodyPr/>
          <a:lstStyle/>
          <a:p>
            <a:pPr marL="457200" indent="-457200">
              <a:buFontTx/>
              <a:buAutoNum type="alphaUcPeriod"/>
            </a:pPr>
            <a:r>
              <a:rPr lang="en-GB" altLang="en-US" sz="2400" b="1" dirty="0">
                <a:solidFill>
                  <a:srgbClr val="C00000"/>
                </a:solidFill>
              </a:rPr>
              <a:t>Living with lymphoma </a:t>
            </a:r>
          </a:p>
          <a:p>
            <a:pPr marL="857250" lvl="1" indent="-457200">
              <a:buFontTx/>
              <a:buAutoNum type="arabicPeriod"/>
            </a:pPr>
            <a:r>
              <a:rPr lang="en-CA" altLang="en-US" sz="2400" dirty="0"/>
              <a:t>Coping with the lymphoma diagnosis</a:t>
            </a:r>
          </a:p>
          <a:p>
            <a:pPr marL="857250" lvl="1" indent="-457200">
              <a:buFontTx/>
              <a:buAutoNum type="arabicPeriod"/>
            </a:pPr>
            <a:r>
              <a:rPr lang="en-CA" altLang="en-US" sz="2400" dirty="0"/>
              <a:t>The impact of lymphoma on the patient’s life</a:t>
            </a:r>
          </a:p>
          <a:p>
            <a:pPr marL="857250" lvl="1" indent="-457200">
              <a:buFontTx/>
              <a:buAutoNum type="arabicPeriod"/>
            </a:pPr>
            <a:r>
              <a:rPr lang="en-GB" altLang="en-US" sz="2400" dirty="0"/>
              <a:t>Lifestyle considerations</a:t>
            </a:r>
          </a:p>
          <a:p>
            <a:pPr marL="857250" lvl="1" indent="-457200">
              <a:buFontTx/>
              <a:buAutoNum type="arabicPeriod"/>
            </a:pPr>
            <a:r>
              <a:rPr lang="en-GB" altLang="en-US" sz="2400" dirty="0"/>
              <a:t>Patient stories</a:t>
            </a:r>
          </a:p>
          <a:p>
            <a:pPr marL="457200" indent="-457200">
              <a:buFontTx/>
              <a:buAutoNum type="alphaUcPeriod"/>
            </a:pPr>
            <a:r>
              <a:rPr lang="en-GB" altLang="en-US" sz="2400" b="1" dirty="0">
                <a:solidFill>
                  <a:srgbClr val="C00000"/>
                </a:solidFill>
              </a:rPr>
              <a:t>The role of nurses in patient support</a:t>
            </a:r>
          </a:p>
          <a:p>
            <a:pPr marL="857250" lvl="1" indent="-457200">
              <a:buFont typeface="+mj-lt"/>
              <a:buAutoNum type="arabicPeriod"/>
            </a:pPr>
            <a:r>
              <a:rPr lang="en-CA" altLang="en-US" sz="2400" dirty="0"/>
              <a:t>Patient education </a:t>
            </a:r>
          </a:p>
          <a:p>
            <a:pPr marL="857250" lvl="1" indent="-457200">
              <a:buFont typeface="+mj-lt"/>
              <a:buAutoNum type="arabicPeriod"/>
            </a:pPr>
            <a:r>
              <a:rPr lang="en-CA" altLang="en-US" sz="2400" dirty="0"/>
              <a:t>Providing emotional support to help patients cope with lymphoma</a:t>
            </a:r>
          </a:p>
          <a:p>
            <a:pPr marL="857250" lvl="1" indent="-457200">
              <a:buFont typeface="+mj-lt"/>
              <a:buAutoNum type="arabicPeriod"/>
            </a:pPr>
            <a:endParaRPr lang="en-GB"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9"/>
            <a:ext cx="8205020" cy="3955024"/>
          </a:xfrm>
        </p:spPr>
        <p:txBody>
          <a:bodyPr/>
          <a:lstStyle/>
          <a:p>
            <a:r>
              <a:rPr lang="en-CA" altLang="en-US" sz="2400" dirty="0">
                <a:solidFill>
                  <a:srgbClr val="C00000"/>
                </a:solidFill>
              </a:rPr>
              <a:t>Experiences during Andrew’s illness trajectory </a:t>
            </a:r>
          </a:p>
          <a:p>
            <a:pPr lvl="1"/>
            <a:r>
              <a:rPr lang="en-CA" altLang="en-US" sz="2000" dirty="0"/>
              <a:t>To better understand the disease and what patients can expect during transplantation, good visual information (e.g. a video) would be very helpful. </a:t>
            </a:r>
          </a:p>
          <a:p>
            <a:pPr lvl="1"/>
            <a:r>
              <a:rPr lang="en-CA" altLang="en-US" sz="2000" dirty="0"/>
              <a:t>The frequent changes in physicians and nurses during the inpatient time added to the stress level. </a:t>
            </a:r>
          </a:p>
          <a:p>
            <a:pPr lvl="1"/>
            <a:r>
              <a:rPr lang="en-CA" altLang="en-US" sz="2000" dirty="0"/>
              <a:t>“Sometimes, physicians were only interested in my </a:t>
            </a:r>
            <a:r>
              <a:rPr lang="en-CA" altLang="en-US" sz="2000" i="1" dirty="0"/>
              <a:t>case</a:t>
            </a:r>
            <a:r>
              <a:rPr lang="en-CA" altLang="en-US" sz="2000" dirty="0"/>
              <a:t> instead in me”. </a:t>
            </a:r>
          </a:p>
          <a:p>
            <a:pPr lvl="1"/>
            <a:r>
              <a:rPr lang="en-CA" altLang="en-US" sz="2000" dirty="0"/>
              <a:t>Fears of getting acute infections and other serious side effects were the main focus after transplantation.</a:t>
            </a:r>
          </a:p>
        </p:txBody>
      </p:sp>
    </p:spTree>
    <p:extLst>
      <p:ext uri="{BB962C8B-B14F-4D97-AF65-F5344CB8AC3E}">
        <p14:creationId xmlns:p14="http://schemas.microsoft.com/office/powerpoint/2010/main" val="74070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4859591"/>
          </a:xfrm>
        </p:spPr>
        <p:txBody>
          <a:bodyPr/>
          <a:lstStyle/>
          <a:p>
            <a:r>
              <a:rPr lang="en-CA" altLang="en-US" sz="2400" dirty="0">
                <a:solidFill>
                  <a:srgbClr val="C00000"/>
                </a:solidFill>
              </a:rPr>
              <a:t>Discussion </a:t>
            </a:r>
          </a:p>
          <a:p>
            <a:pPr lvl="1"/>
            <a:r>
              <a:rPr lang="en-CA" altLang="en-US" sz="2000" dirty="0"/>
              <a:t>How can you find out the needs of a patient in a </a:t>
            </a:r>
            <a:r>
              <a:rPr lang="en-CA" altLang="en-US" sz="2000" i="1" dirty="0"/>
              <a:t>watch and wait </a:t>
            </a:r>
            <a:r>
              <a:rPr lang="en-CA" altLang="en-US" sz="2000" dirty="0"/>
              <a:t>situation and how can you support him/her?</a:t>
            </a:r>
          </a:p>
          <a:p>
            <a:pPr lvl="1"/>
            <a:r>
              <a:rPr lang="en-CA" altLang="en-US" sz="2000" dirty="0"/>
              <a:t>What issues were hindering Andrew’s communication about his situation with his social environment and what might have helped him overcome these issues? </a:t>
            </a:r>
          </a:p>
          <a:p>
            <a:pPr lvl="1"/>
            <a:r>
              <a:rPr lang="en-CA" altLang="en-US" sz="2000" dirty="0"/>
              <a:t>What are important points to explain to the patient regarding SCT after the physician informational talk?</a:t>
            </a:r>
          </a:p>
          <a:p>
            <a:pPr lvl="1"/>
            <a:r>
              <a:rPr lang="en-CA" altLang="en-US" sz="2000" dirty="0"/>
              <a:t>Andrew had fears of getting an acute infection. Develop a plan to improve awareness about infection risks (e. g. contact with children and animals, public transport, indoor and outdoor activities)</a:t>
            </a:r>
          </a:p>
        </p:txBody>
      </p:sp>
    </p:spTree>
    <p:extLst>
      <p:ext uri="{BB962C8B-B14F-4D97-AF65-F5344CB8AC3E}">
        <p14:creationId xmlns:p14="http://schemas.microsoft.com/office/powerpoint/2010/main" val="194828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47368" y="1315066"/>
            <a:ext cx="2718619" cy="4603953"/>
          </a:xfrm>
        </p:spPr>
        <p:txBody>
          <a:bodyPr/>
          <a:lstStyle/>
          <a:p>
            <a:pPr marL="0" indent="0">
              <a:buNone/>
            </a:pPr>
            <a:r>
              <a:rPr lang="en-CA" altLang="en-US" dirty="0">
                <a:solidFill>
                  <a:srgbClr val="C00000"/>
                </a:solidFill>
              </a:rPr>
              <a:t>Word search</a:t>
            </a:r>
          </a:p>
          <a:p>
            <a:pPr marL="0" indent="0">
              <a:buNone/>
            </a:pPr>
            <a:endParaRPr lang="en-CA" altLang="en-US" sz="1000" dirty="0">
              <a:solidFill>
                <a:srgbClr val="C00000"/>
              </a:solidFill>
            </a:endParaRPr>
          </a:p>
          <a:p>
            <a:pPr marL="0" indent="0">
              <a:buNone/>
            </a:pPr>
            <a:endParaRPr lang="en-CA" altLang="en-US" sz="1000"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06867423"/>
              </p:ext>
            </p:extLst>
          </p:nvPr>
        </p:nvGraphicFramePr>
        <p:xfrm>
          <a:off x="3298183" y="1301880"/>
          <a:ext cx="4951078" cy="5079250"/>
        </p:xfrm>
        <a:graphic>
          <a:graphicData uri="http://schemas.openxmlformats.org/drawingml/2006/table">
            <a:tbl>
              <a:tblPr firstRow="1" firstCol="1" lastRow="1" lastCol="1" bandRow="1" bandCol="1"/>
              <a:tblGrid>
                <a:gridCol w="247258">
                  <a:extLst>
                    <a:ext uri="{9D8B030D-6E8A-4147-A177-3AD203B41FA5}">
                      <a16:colId xmlns:a16="http://schemas.microsoft.com/office/drawing/2014/main" val="20000"/>
                    </a:ext>
                  </a:extLst>
                </a:gridCol>
                <a:gridCol w="247258">
                  <a:extLst>
                    <a:ext uri="{9D8B030D-6E8A-4147-A177-3AD203B41FA5}">
                      <a16:colId xmlns:a16="http://schemas.microsoft.com/office/drawing/2014/main" val="20001"/>
                    </a:ext>
                  </a:extLst>
                </a:gridCol>
                <a:gridCol w="247258">
                  <a:extLst>
                    <a:ext uri="{9D8B030D-6E8A-4147-A177-3AD203B41FA5}">
                      <a16:colId xmlns:a16="http://schemas.microsoft.com/office/drawing/2014/main" val="20002"/>
                    </a:ext>
                  </a:extLst>
                </a:gridCol>
                <a:gridCol w="247258">
                  <a:extLst>
                    <a:ext uri="{9D8B030D-6E8A-4147-A177-3AD203B41FA5}">
                      <a16:colId xmlns:a16="http://schemas.microsoft.com/office/drawing/2014/main" val="20003"/>
                    </a:ext>
                  </a:extLst>
                </a:gridCol>
                <a:gridCol w="247258">
                  <a:extLst>
                    <a:ext uri="{9D8B030D-6E8A-4147-A177-3AD203B41FA5}">
                      <a16:colId xmlns:a16="http://schemas.microsoft.com/office/drawing/2014/main" val="20004"/>
                    </a:ext>
                  </a:extLst>
                </a:gridCol>
                <a:gridCol w="247258">
                  <a:extLst>
                    <a:ext uri="{9D8B030D-6E8A-4147-A177-3AD203B41FA5}">
                      <a16:colId xmlns:a16="http://schemas.microsoft.com/office/drawing/2014/main" val="20005"/>
                    </a:ext>
                  </a:extLst>
                </a:gridCol>
                <a:gridCol w="247258">
                  <a:extLst>
                    <a:ext uri="{9D8B030D-6E8A-4147-A177-3AD203B41FA5}">
                      <a16:colId xmlns:a16="http://schemas.microsoft.com/office/drawing/2014/main" val="20006"/>
                    </a:ext>
                  </a:extLst>
                </a:gridCol>
                <a:gridCol w="247258">
                  <a:extLst>
                    <a:ext uri="{9D8B030D-6E8A-4147-A177-3AD203B41FA5}">
                      <a16:colId xmlns:a16="http://schemas.microsoft.com/office/drawing/2014/main" val="20007"/>
                    </a:ext>
                  </a:extLst>
                </a:gridCol>
                <a:gridCol w="247258">
                  <a:extLst>
                    <a:ext uri="{9D8B030D-6E8A-4147-A177-3AD203B41FA5}">
                      <a16:colId xmlns:a16="http://schemas.microsoft.com/office/drawing/2014/main" val="20008"/>
                    </a:ext>
                  </a:extLst>
                </a:gridCol>
                <a:gridCol w="247796">
                  <a:extLst>
                    <a:ext uri="{9D8B030D-6E8A-4147-A177-3AD203B41FA5}">
                      <a16:colId xmlns:a16="http://schemas.microsoft.com/office/drawing/2014/main" val="20009"/>
                    </a:ext>
                  </a:extLst>
                </a:gridCol>
                <a:gridCol w="247796">
                  <a:extLst>
                    <a:ext uri="{9D8B030D-6E8A-4147-A177-3AD203B41FA5}">
                      <a16:colId xmlns:a16="http://schemas.microsoft.com/office/drawing/2014/main" val="20010"/>
                    </a:ext>
                  </a:extLst>
                </a:gridCol>
                <a:gridCol w="247796">
                  <a:extLst>
                    <a:ext uri="{9D8B030D-6E8A-4147-A177-3AD203B41FA5}">
                      <a16:colId xmlns:a16="http://schemas.microsoft.com/office/drawing/2014/main" val="20011"/>
                    </a:ext>
                  </a:extLst>
                </a:gridCol>
                <a:gridCol w="247796">
                  <a:extLst>
                    <a:ext uri="{9D8B030D-6E8A-4147-A177-3AD203B41FA5}">
                      <a16:colId xmlns:a16="http://schemas.microsoft.com/office/drawing/2014/main" val="20012"/>
                    </a:ext>
                  </a:extLst>
                </a:gridCol>
                <a:gridCol w="247796">
                  <a:extLst>
                    <a:ext uri="{9D8B030D-6E8A-4147-A177-3AD203B41FA5}">
                      <a16:colId xmlns:a16="http://schemas.microsoft.com/office/drawing/2014/main" val="20013"/>
                    </a:ext>
                  </a:extLst>
                </a:gridCol>
                <a:gridCol w="247796">
                  <a:extLst>
                    <a:ext uri="{9D8B030D-6E8A-4147-A177-3AD203B41FA5}">
                      <a16:colId xmlns:a16="http://schemas.microsoft.com/office/drawing/2014/main" val="20014"/>
                    </a:ext>
                  </a:extLst>
                </a:gridCol>
                <a:gridCol w="247796">
                  <a:extLst>
                    <a:ext uri="{9D8B030D-6E8A-4147-A177-3AD203B41FA5}">
                      <a16:colId xmlns:a16="http://schemas.microsoft.com/office/drawing/2014/main" val="20015"/>
                    </a:ext>
                  </a:extLst>
                </a:gridCol>
                <a:gridCol w="247796">
                  <a:extLst>
                    <a:ext uri="{9D8B030D-6E8A-4147-A177-3AD203B41FA5}">
                      <a16:colId xmlns:a16="http://schemas.microsoft.com/office/drawing/2014/main" val="20016"/>
                    </a:ext>
                  </a:extLst>
                </a:gridCol>
                <a:gridCol w="247796">
                  <a:extLst>
                    <a:ext uri="{9D8B030D-6E8A-4147-A177-3AD203B41FA5}">
                      <a16:colId xmlns:a16="http://schemas.microsoft.com/office/drawing/2014/main" val="20017"/>
                    </a:ext>
                  </a:extLst>
                </a:gridCol>
                <a:gridCol w="247796">
                  <a:extLst>
                    <a:ext uri="{9D8B030D-6E8A-4147-A177-3AD203B41FA5}">
                      <a16:colId xmlns:a16="http://schemas.microsoft.com/office/drawing/2014/main" val="20018"/>
                    </a:ext>
                  </a:extLst>
                </a:gridCol>
                <a:gridCol w="247796">
                  <a:extLst>
                    <a:ext uri="{9D8B030D-6E8A-4147-A177-3AD203B41FA5}">
                      <a16:colId xmlns:a16="http://schemas.microsoft.com/office/drawing/2014/main" val="20019"/>
                    </a:ext>
                  </a:extLst>
                </a:gridCol>
              </a:tblGrid>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170">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170">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170">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8</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170">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170">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9</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170">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170">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170">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170">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170">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170">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170">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3170">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3170">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3170">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dirty="0">
                          <a:effectLst/>
                          <a:latin typeface="Arial"/>
                          <a:ea typeface="Times New Roman"/>
                          <a:cs typeface="Times New Roman"/>
                        </a:rPr>
                        <a:t>L</a:t>
                      </a:r>
                      <a:endParaRPr lang="en-CA" sz="900" dirty="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3" name="TextBox 2"/>
          <p:cNvSpPr txBox="1"/>
          <p:nvPr/>
        </p:nvSpPr>
        <p:spPr>
          <a:xfrm>
            <a:off x="422787" y="6046839"/>
            <a:ext cx="2733368" cy="400110"/>
          </a:xfrm>
          <a:prstGeom prst="rect">
            <a:avLst/>
          </a:prstGeom>
          <a:noFill/>
        </p:spPr>
        <p:txBody>
          <a:bodyPr wrap="square" rtlCol="0">
            <a:spAutoFit/>
          </a:bodyPr>
          <a:lstStyle/>
          <a:p>
            <a:r>
              <a:rPr lang="en-CA" sz="1000" dirty="0"/>
              <a:t>Words can be found horizontally, vertically, or diagonally</a:t>
            </a:r>
          </a:p>
        </p:txBody>
      </p:sp>
    </p:spTree>
    <p:extLst>
      <p:ext uri="{BB962C8B-B14F-4D97-AF65-F5344CB8AC3E}">
        <p14:creationId xmlns:p14="http://schemas.microsoft.com/office/powerpoint/2010/main" val="103599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47368" y="1315066"/>
            <a:ext cx="2718619" cy="4603953"/>
          </a:xfrm>
        </p:spPr>
        <p:txBody>
          <a:bodyPr/>
          <a:lstStyle/>
          <a:p>
            <a:pPr marL="0" indent="0">
              <a:buNone/>
            </a:pPr>
            <a:r>
              <a:rPr lang="en-CA" altLang="en-US" dirty="0">
                <a:solidFill>
                  <a:srgbClr val="C00000"/>
                </a:solidFill>
              </a:rPr>
              <a:t>Word search</a:t>
            </a:r>
          </a:p>
          <a:p>
            <a:pPr marL="0" indent="0">
              <a:buNone/>
            </a:pPr>
            <a:r>
              <a:rPr lang="en-CA" altLang="en-US" sz="1100" dirty="0">
                <a:solidFill>
                  <a:srgbClr val="C00000"/>
                </a:solidFill>
              </a:rPr>
              <a:t>swollen lumps</a:t>
            </a:r>
          </a:p>
          <a:p>
            <a:pPr marL="0" indent="0">
              <a:buNone/>
            </a:pPr>
            <a:r>
              <a:rPr lang="en-CA" altLang="en-US" sz="1100" dirty="0">
                <a:solidFill>
                  <a:srgbClr val="C00000"/>
                </a:solidFill>
              </a:rPr>
              <a:t>weight loss </a:t>
            </a:r>
          </a:p>
          <a:p>
            <a:pPr marL="0" indent="0">
              <a:buNone/>
            </a:pPr>
            <a:r>
              <a:rPr lang="en-CA" altLang="en-US" sz="1100" dirty="0">
                <a:solidFill>
                  <a:srgbClr val="C00000"/>
                </a:solidFill>
              </a:rPr>
              <a:t>fever</a:t>
            </a:r>
          </a:p>
          <a:p>
            <a:pPr marL="0" indent="0">
              <a:buNone/>
            </a:pPr>
            <a:r>
              <a:rPr lang="en-CA" altLang="en-US" sz="1100" dirty="0">
                <a:solidFill>
                  <a:srgbClr val="C00000"/>
                </a:solidFill>
              </a:rPr>
              <a:t>night sweating</a:t>
            </a:r>
          </a:p>
          <a:p>
            <a:pPr marL="0" indent="0">
              <a:buNone/>
            </a:pPr>
            <a:r>
              <a:rPr lang="en-CA" altLang="en-US" sz="1100" dirty="0">
                <a:solidFill>
                  <a:srgbClr val="C00000"/>
                </a:solidFill>
              </a:rPr>
              <a:t>itching </a:t>
            </a:r>
          </a:p>
          <a:p>
            <a:pPr marL="0" indent="0">
              <a:buNone/>
            </a:pPr>
            <a:r>
              <a:rPr lang="en-CA" altLang="en-US" sz="1100" dirty="0">
                <a:solidFill>
                  <a:srgbClr val="C00000"/>
                </a:solidFill>
              </a:rPr>
              <a:t>80 – 90%</a:t>
            </a:r>
          </a:p>
          <a:p>
            <a:pPr marL="0" indent="0">
              <a:buNone/>
            </a:pPr>
            <a:r>
              <a:rPr lang="en-CA" altLang="en-US" sz="1100" dirty="0">
                <a:solidFill>
                  <a:srgbClr val="C00000"/>
                </a:solidFill>
              </a:rPr>
              <a:t>family care </a:t>
            </a:r>
          </a:p>
          <a:p>
            <a:pPr marL="0" indent="0">
              <a:buNone/>
            </a:pPr>
            <a:r>
              <a:rPr lang="en-CA" altLang="en-US" sz="1100" dirty="0">
                <a:solidFill>
                  <a:srgbClr val="C00000"/>
                </a:solidFill>
              </a:rPr>
              <a:t>good communication </a:t>
            </a:r>
          </a:p>
          <a:p>
            <a:pPr marL="0" indent="0">
              <a:buNone/>
            </a:pPr>
            <a:r>
              <a:rPr lang="en-CA" altLang="en-US" sz="1100" dirty="0" err="1">
                <a:solidFill>
                  <a:srgbClr val="C00000"/>
                </a:solidFill>
              </a:rPr>
              <a:t>cryoconservation</a:t>
            </a:r>
            <a:r>
              <a:rPr lang="en-CA" altLang="en-US" sz="1100" dirty="0">
                <a:solidFill>
                  <a:srgbClr val="C00000"/>
                </a:solidFill>
              </a:rPr>
              <a:t> </a:t>
            </a:r>
          </a:p>
          <a:p>
            <a:pPr marL="0" indent="0">
              <a:buNone/>
            </a:pPr>
            <a:r>
              <a:rPr lang="en-CA" altLang="en-US" sz="1100" dirty="0">
                <a:solidFill>
                  <a:srgbClr val="C00000"/>
                </a:solidFill>
              </a:rPr>
              <a:t>sterility</a:t>
            </a:r>
          </a:p>
          <a:p>
            <a:pPr marL="0" indent="0">
              <a:buNone/>
            </a:pPr>
            <a:r>
              <a:rPr lang="en-CA" altLang="en-US" sz="1100" dirty="0">
                <a:solidFill>
                  <a:srgbClr val="C00000"/>
                </a:solidFill>
              </a:rPr>
              <a:t>asking actively</a:t>
            </a:r>
          </a:p>
          <a:p>
            <a:pPr marL="0" indent="0">
              <a:buNone/>
            </a:pPr>
            <a:r>
              <a:rPr lang="en-CA" altLang="en-US" sz="1100" dirty="0">
                <a:solidFill>
                  <a:srgbClr val="C00000"/>
                </a:solidFill>
              </a:rPr>
              <a:t>confidence base</a:t>
            </a:r>
          </a:p>
          <a:p>
            <a:pPr marL="0" indent="0">
              <a:buNone/>
            </a:pPr>
            <a:r>
              <a:rPr lang="en-CA" altLang="en-US" sz="1100" dirty="0">
                <a:solidFill>
                  <a:srgbClr val="C00000"/>
                </a:solidFill>
              </a:rPr>
              <a:t>coping with fears </a:t>
            </a:r>
          </a:p>
          <a:p>
            <a:pPr marL="0" indent="0">
              <a:buNone/>
            </a:pPr>
            <a:r>
              <a:rPr lang="en-CA" altLang="en-US" sz="1100" dirty="0">
                <a:solidFill>
                  <a:srgbClr val="C00000"/>
                </a:solidFill>
              </a:rPr>
              <a:t>side and late effects</a:t>
            </a:r>
          </a:p>
          <a:p>
            <a:pPr marL="0" indent="0">
              <a:buNone/>
            </a:pPr>
            <a:r>
              <a:rPr lang="en-CA" altLang="en-US" sz="1100" dirty="0">
                <a:solidFill>
                  <a:srgbClr val="C00000"/>
                </a:solidFill>
              </a:rPr>
              <a:t>transplant procedure</a:t>
            </a:r>
          </a:p>
          <a:p>
            <a:pPr marL="0" indent="0">
              <a:buNone/>
            </a:pPr>
            <a:r>
              <a:rPr lang="en-CA" altLang="en-US" sz="1100" dirty="0">
                <a:solidFill>
                  <a:srgbClr val="C00000"/>
                </a:solidFill>
              </a:rPr>
              <a:t>aplasia</a:t>
            </a:r>
          </a:p>
          <a:p>
            <a:pPr marL="0" indent="0">
              <a:buNone/>
            </a:pPr>
            <a:r>
              <a:rPr lang="en-CA" altLang="en-US" sz="1100" dirty="0">
                <a:solidFill>
                  <a:srgbClr val="C00000"/>
                </a:solidFill>
              </a:rPr>
              <a:t>nutrition</a:t>
            </a:r>
          </a:p>
          <a:p>
            <a:pPr marL="0" indent="0">
              <a:buNone/>
            </a:pPr>
            <a:r>
              <a:rPr lang="en-CA" altLang="en-US" sz="1100" dirty="0">
                <a:solidFill>
                  <a:srgbClr val="C00000"/>
                </a:solidFill>
              </a:rPr>
              <a:t>medication adherence </a:t>
            </a:r>
          </a:p>
          <a:p>
            <a:pPr marL="0" indent="0">
              <a:buNone/>
            </a:pPr>
            <a:r>
              <a:rPr lang="en-CA" altLang="en-US" sz="1100" dirty="0">
                <a:solidFill>
                  <a:srgbClr val="C00000"/>
                </a:solidFill>
              </a:rPr>
              <a:t>fact sheet</a:t>
            </a:r>
          </a:p>
          <a:p>
            <a:pPr marL="0" indent="0">
              <a:buNone/>
            </a:pPr>
            <a:r>
              <a:rPr lang="en-CA" altLang="en-US" sz="1100" dirty="0">
                <a:solidFill>
                  <a:srgbClr val="C00000"/>
                </a:solidFill>
              </a:rPr>
              <a:t>surgical mask</a:t>
            </a:r>
          </a:p>
          <a:p>
            <a:pPr marL="0" indent="0">
              <a:buNone/>
            </a:pPr>
            <a:endParaRPr lang="en-CA" altLang="en-US" sz="1000" dirty="0">
              <a:solidFill>
                <a:srgbClr val="C00000"/>
              </a:solidFill>
            </a:endParaRPr>
          </a:p>
          <a:p>
            <a:pPr marL="0" indent="0">
              <a:buNone/>
            </a:pPr>
            <a:endParaRPr lang="en-CA" altLang="en-US" sz="1000"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91024829"/>
              </p:ext>
            </p:extLst>
          </p:nvPr>
        </p:nvGraphicFramePr>
        <p:xfrm>
          <a:off x="3298183" y="1301880"/>
          <a:ext cx="4951078" cy="5079250"/>
        </p:xfrm>
        <a:graphic>
          <a:graphicData uri="http://schemas.openxmlformats.org/drawingml/2006/table">
            <a:tbl>
              <a:tblPr firstRow="1" firstCol="1" lastRow="1" lastCol="1" bandRow="1" bandCol="1"/>
              <a:tblGrid>
                <a:gridCol w="247258">
                  <a:extLst>
                    <a:ext uri="{9D8B030D-6E8A-4147-A177-3AD203B41FA5}">
                      <a16:colId xmlns:a16="http://schemas.microsoft.com/office/drawing/2014/main" val="20000"/>
                    </a:ext>
                  </a:extLst>
                </a:gridCol>
                <a:gridCol w="247258">
                  <a:extLst>
                    <a:ext uri="{9D8B030D-6E8A-4147-A177-3AD203B41FA5}">
                      <a16:colId xmlns:a16="http://schemas.microsoft.com/office/drawing/2014/main" val="20001"/>
                    </a:ext>
                  </a:extLst>
                </a:gridCol>
                <a:gridCol w="247258">
                  <a:extLst>
                    <a:ext uri="{9D8B030D-6E8A-4147-A177-3AD203B41FA5}">
                      <a16:colId xmlns:a16="http://schemas.microsoft.com/office/drawing/2014/main" val="20002"/>
                    </a:ext>
                  </a:extLst>
                </a:gridCol>
                <a:gridCol w="247258">
                  <a:extLst>
                    <a:ext uri="{9D8B030D-6E8A-4147-A177-3AD203B41FA5}">
                      <a16:colId xmlns:a16="http://schemas.microsoft.com/office/drawing/2014/main" val="20003"/>
                    </a:ext>
                  </a:extLst>
                </a:gridCol>
                <a:gridCol w="247258">
                  <a:extLst>
                    <a:ext uri="{9D8B030D-6E8A-4147-A177-3AD203B41FA5}">
                      <a16:colId xmlns:a16="http://schemas.microsoft.com/office/drawing/2014/main" val="20004"/>
                    </a:ext>
                  </a:extLst>
                </a:gridCol>
                <a:gridCol w="247258">
                  <a:extLst>
                    <a:ext uri="{9D8B030D-6E8A-4147-A177-3AD203B41FA5}">
                      <a16:colId xmlns:a16="http://schemas.microsoft.com/office/drawing/2014/main" val="20005"/>
                    </a:ext>
                  </a:extLst>
                </a:gridCol>
                <a:gridCol w="247258">
                  <a:extLst>
                    <a:ext uri="{9D8B030D-6E8A-4147-A177-3AD203B41FA5}">
                      <a16:colId xmlns:a16="http://schemas.microsoft.com/office/drawing/2014/main" val="20006"/>
                    </a:ext>
                  </a:extLst>
                </a:gridCol>
                <a:gridCol w="247258">
                  <a:extLst>
                    <a:ext uri="{9D8B030D-6E8A-4147-A177-3AD203B41FA5}">
                      <a16:colId xmlns:a16="http://schemas.microsoft.com/office/drawing/2014/main" val="20007"/>
                    </a:ext>
                  </a:extLst>
                </a:gridCol>
                <a:gridCol w="247258">
                  <a:extLst>
                    <a:ext uri="{9D8B030D-6E8A-4147-A177-3AD203B41FA5}">
                      <a16:colId xmlns:a16="http://schemas.microsoft.com/office/drawing/2014/main" val="20008"/>
                    </a:ext>
                  </a:extLst>
                </a:gridCol>
                <a:gridCol w="247796">
                  <a:extLst>
                    <a:ext uri="{9D8B030D-6E8A-4147-A177-3AD203B41FA5}">
                      <a16:colId xmlns:a16="http://schemas.microsoft.com/office/drawing/2014/main" val="20009"/>
                    </a:ext>
                  </a:extLst>
                </a:gridCol>
                <a:gridCol w="247796">
                  <a:extLst>
                    <a:ext uri="{9D8B030D-6E8A-4147-A177-3AD203B41FA5}">
                      <a16:colId xmlns:a16="http://schemas.microsoft.com/office/drawing/2014/main" val="20010"/>
                    </a:ext>
                  </a:extLst>
                </a:gridCol>
                <a:gridCol w="247796">
                  <a:extLst>
                    <a:ext uri="{9D8B030D-6E8A-4147-A177-3AD203B41FA5}">
                      <a16:colId xmlns:a16="http://schemas.microsoft.com/office/drawing/2014/main" val="20011"/>
                    </a:ext>
                  </a:extLst>
                </a:gridCol>
                <a:gridCol w="247796">
                  <a:extLst>
                    <a:ext uri="{9D8B030D-6E8A-4147-A177-3AD203B41FA5}">
                      <a16:colId xmlns:a16="http://schemas.microsoft.com/office/drawing/2014/main" val="20012"/>
                    </a:ext>
                  </a:extLst>
                </a:gridCol>
                <a:gridCol w="247796">
                  <a:extLst>
                    <a:ext uri="{9D8B030D-6E8A-4147-A177-3AD203B41FA5}">
                      <a16:colId xmlns:a16="http://schemas.microsoft.com/office/drawing/2014/main" val="20013"/>
                    </a:ext>
                  </a:extLst>
                </a:gridCol>
                <a:gridCol w="247796">
                  <a:extLst>
                    <a:ext uri="{9D8B030D-6E8A-4147-A177-3AD203B41FA5}">
                      <a16:colId xmlns:a16="http://schemas.microsoft.com/office/drawing/2014/main" val="20014"/>
                    </a:ext>
                  </a:extLst>
                </a:gridCol>
                <a:gridCol w="247796">
                  <a:extLst>
                    <a:ext uri="{9D8B030D-6E8A-4147-A177-3AD203B41FA5}">
                      <a16:colId xmlns:a16="http://schemas.microsoft.com/office/drawing/2014/main" val="20015"/>
                    </a:ext>
                  </a:extLst>
                </a:gridCol>
                <a:gridCol w="247796">
                  <a:extLst>
                    <a:ext uri="{9D8B030D-6E8A-4147-A177-3AD203B41FA5}">
                      <a16:colId xmlns:a16="http://schemas.microsoft.com/office/drawing/2014/main" val="20016"/>
                    </a:ext>
                  </a:extLst>
                </a:gridCol>
                <a:gridCol w="247796">
                  <a:extLst>
                    <a:ext uri="{9D8B030D-6E8A-4147-A177-3AD203B41FA5}">
                      <a16:colId xmlns:a16="http://schemas.microsoft.com/office/drawing/2014/main" val="20017"/>
                    </a:ext>
                  </a:extLst>
                </a:gridCol>
                <a:gridCol w="247796">
                  <a:extLst>
                    <a:ext uri="{9D8B030D-6E8A-4147-A177-3AD203B41FA5}">
                      <a16:colId xmlns:a16="http://schemas.microsoft.com/office/drawing/2014/main" val="20018"/>
                    </a:ext>
                  </a:extLst>
                </a:gridCol>
                <a:gridCol w="247796">
                  <a:extLst>
                    <a:ext uri="{9D8B030D-6E8A-4147-A177-3AD203B41FA5}">
                      <a16:colId xmlns:a16="http://schemas.microsoft.com/office/drawing/2014/main" val="20019"/>
                    </a:ext>
                  </a:extLst>
                </a:gridCol>
              </a:tblGrid>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170">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170">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170">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8</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170">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170">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9</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170">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170">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170">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170">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170">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170">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170">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3170">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3170">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3170">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3170">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3170">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03170">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dirty="0">
                          <a:effectLst/>
                          <a:latin typeface="Arial"/>
                          <a:ea typeface="Times New Roman"/>
                          <a:cs typeface="Times New Roman"/>
                        </a:rPr>
                        <a:t>L</a:t>
                      </a:r>
                      <a:endParaRPr lang="en-CA" sz="900" dirty="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3" name="TextBox 2"/>
          <p:cNvSpPr txBox="1"/>
          <p:nvPr/>
        </p:nvSpPr>
        <p:spPr>
          <a:xfrm>
            <a:off x="422787" y="6046839"/>
            <a:ext cx="2733368" cy="400110"/>
          </a:xfrm>
          <a:prstGeom prst="rect">
            <a:avLst/>
          </a:prstGeom>
          <a:noFill/>
        </p:spPr>
        <p:txBody>
          <a:bodyPr wrap="square" rtlCol="0">
            <a:spAutoFit/>
          </a:bodyPr>
          <a:lstStyle/>
          <a:p>
            <a:r>
              <a:rPr lang="en-CA" sz="1000" dirty="0"/>
              <a:t>Words can be found horizontally, vertically, or diagonally</a:t>
            </a:r>
          </a:p>
        </p:txBody>
      </p:sp>
    </p:spTree>
    <p:extLst>
      <p:ext uri="{BB962C8B-B14F-4D97-AF65-F5344CB8AC3E}">
        <p14:creationId xmlns:p14="http://schemas.microsoft.com/office/powerpoint/2010/main" val="190429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47368" y="1315066"/>
            <a:ext cx="2718619" cy="4603953"/>
          </a:xfrm>
        </p:spPr>
        <p:txBody>
          <a:bodyPr/>
          <a:lstStyle/>
          <a:p>
            <a:pPr marL="0" indent="0">
              <a:buNone/>
            </a:pPr>
            <a:r>
              <a:rPr lang="en-CA" altLang="en-US" dirty="0">
                <a:solidFill>
                  <a:srgbClr val="C00000"/>
                </a:solidFill>
              </a:rPr>
              <a:t>Word search</a:t>
            </a:r>
          </a:p>
          <a:p>
            <a:pPr marL="0" indent="0">
              <a:buNone/>
            </a:pPr>
            <a:r>
              <a:rPr lang="en-CA" altLang="en-US" sz="1600" dirty="0">
                <a:solidFill>
                  <a:srgbClr val="C00000"/>
                </a:solidFill>
              </a:rPr>
              <a:t>Did you find the right answers?...</a:t>
            </a:r>
          </a:p>
          <a:p>
            <a:pPr marL="0" indent="0">
              <a:buNone/>
            </a:pPr>
            <a:r>
              <a:rPr lang="en-CA" altLang="en-US" sz="1600" dirty="0">
                <a:solidFill>
                  <a:srgbClr val="C00000"/>
                </a:solidFill>
              </a:rPr>
              <a:t>Here’s the solution!</a:t>
            </a:r>
          </a:p>
          <a:p>
            <a:pPr marL="0" indent="0">
              <a:buNone/>
            </a:pPr>
            <a:endParaRPr lang="en-CA" altLang="en-US" sz="1000" dirty="0">
              <a:solidFill>
                <a:srgbClr val="C00000"/>
              </a:solidFill>
            </a:endParaRPr>
          </a:p>
        </p:txBody>
      </p:sp>
      <p:sp>
        <p:nvSpPr>
          <p:cNvPr id="3" name="TextBox 2"/>
          <p:cNvSpPr txBox="1"/>
          <p:nvPr/>
        </p:nvSpPr>
        <p:spPr>
          <a:xfrm>
            <a:off x="422787" y="6046839"/>
            <a:ext cx="2733368" cy="400110"/>
          </a:xfrm>
          <a:prstGeom prst="rect">
            <a:avLst/>
          </a:prstGeom>
          <a:noFill/>
        </p:spPr>
        <p:txBody>
          <a:bodyPr wrap="square" rtlCol="0">
            <a:spAutoFit/>
          </a:bodyPr>
          <a:lstStyle/>
          <a:p>
            <a:r>
              <a:rPr lang="en-CA" sz="1000" dirty="0"/>
              <a:t>Words can be found horizontally, vertically, or diagonally</a:t>
            </a:r>
          </a:p>
        </p:txBody>
      </p:sp>
      <p:graphicFrame>
        <p:nvGraphicFramePr>
          <p:cNvPr id="4" name="Table 3"/>
          <p:cNvGraphicFramePr>
            <a:graphicFrameLocks noGrp="1"/>
          </p:cNvGraphicFramePr>
          <p:nvPr>
            <p:extLst>
              <p:ext uri="{D42A27DB-BD31-4B8C-83A1-F6EECF244321}">
                <p14:modId xmlns:p14="http://schemas.microsoft.com/office/powerpoint/2010/main" val="4279139462"/>
              </p:ext>
            </p:extLst>
          </p:nvPr>
        </p:nvGraphicFramePr>
        <p:xfrm>
          <a:off x="3258853" y="1474839"/>
          <a:ext cx="5029746" cy="4876800"/>
        </p:xfrm>
        <a:graphic>
          <a:graphicData uri="http://schemas.openxmlformats.org/drawingml/2006/table">
            <a:tbl>
              <a:tblPr firstRow="1" firstCol="1" lastRow="1" lastCol="1" bandRow="1" bandCol="1"/>
              <a:tblGrid>
                <a:gridCol w="251187">
                  <a:extLst>
                    <a:ext uri="{9D8B030D-6E8A-4147-A177-3AD203B41FA5}">
                      <a16:colId xmlns:a16="http://schemas.microsoft.com/office/drawing/2014/main" val="20000"/>
                    </a:ext>
                  </a:extLst>
                </a:gridCol>
                <a:gridCol w="251187">
                  <a:extLst>
                    <a:ext uri="{9D8B030D-6E8A-4147-A177-3AD203B41FA5}">
                      <a16:colId xmlns:a16="http://schemas.microsoft.com/office/drawing/2014/main" val="20001"/>
                    </a:ext>
                  </a:extLst>
                </a:gridCol>
                <a:gridCol w="251187">
                  <a:extLst>
                    <a:ext uri="{9D8B030D-6E8A-4147-A177-3AD203B41FA5}">
                      <a16:colId xmlns:a16="http://schemas.microsoft.com/office/drawing/2014/main" val="20002"/>
                    </a:ext>
                  </a:extLst>
                </a:gridCol>
                <a:gridCol w="251187">
                  <a:extLst>
                    <a:ext uri="{9D8B030D-6E8A-4147-A177-3AD203B41FA5}">
                      <a16:colId xmlns:a16="http://schemas.microsoft.com/office/drawing/2014/main" val="20003"/>
                    </a:ext>
                  </a:extLst>
                </a:gridCol>
                <a:gridCol w="251187">
                  <a:extLst>
                    <a:ext uri="{9D8B030D-6E8A-4147-A177-3AD203B41FA5}">
                      <a16:colId xmlns:a16="http://schemas.microsoft.com/office/drawing/2014/main" val="20004"/>
                    </a:ext>
                  </a:extLst>
                </a:gridCol>
                <a:gridCol w="251187">
                  <a:extLst>
                    <a:ext uri="{9D8B030D-6E8A-4147-A177-3AD203B41FA5}">
                      <a16:colId xmlns:a16="http://schemas.microsoft.com/office/drawing/2014/main" val="20005"/>
                    </a:ext>
                  </a:extLst>
                </a:gridCol>
                <a:gridCol w="251187">
                  <a:extLst>
                    <a:ext uri="{9D8B030D-6E8A-4147-A177-3AD203B41FA5}">
                      <a16:colId xmlns:a16="http://schemas.microsoft.com/office/drawing/2014/main" val="20006"/>
                    </a:ext>
                  </a:extLst>
                </a:gridCol>
                <a:gridCol w="251187">
                  <a:extLst>
                    <a:ext uri="{9D8B030D-6E8A-4147-A177-3AD203B41FA5}">
                      <a16:colId xmlns:a16="http://schemas.microsoft.com/office/drawing/2014/main" val="20007"/>
                    </a:ext>
                  </a:extLst>
                </a:gridCol>
                <a:gridCol w="251187">
                  <a:extLst>
                    <a:ext uri="{9D8B030D-6E8A-4147-A177-3AD203B41FA5}">
                      <a16:colId xmlns:a16="http://schemas.microsoft.com/office/drawing/2014/main" val="20008"/>
                    </a:ext>
                  </a:extLst>
                </a:gridCol>
                <a:gridCol w="251733">
                  <a:extLst>
                    <a:ext uri="{9D8B030D-6E8A-4147-A177-3AD203B41FA5}">
                      <a16:colId xmlns:a16="http://schemas.microsoft.com/office/drawing/2014/main" val="20009"/>
                    </a:ext>
                  </a:extLst>
                </a:gridCol>
                <a:gridCol w="251733">
                  <a:extLst>
                    <a:ext uri="{9D8B030D-6E8A-4147-A177-3AD203B41FA5}">
                      <a16:colId xmlns:a16="http://schemas.microsoft.com/office/drawing/2014/main" val="20010"/>
                    </a:ext>
                  </a:extLst>
                </a:gridCol>
                <a:gridCol w="251733">
                  <a:extLst>
                    <a:ext uri="{9D8B030D-6E8A-4147-A177-3AD203B41FA5}">
                      <a16:colId xmlns:a16="http://schemas.microsoft.com/office/drawing/2014/main" val="20011"/>
                    </a:ext>
                  </a:extLst>
                </a:gridCol>
                <a:gridCol w="251733">
                  <a:extLst>
                    <a:ext uri="{9D8B030D-6E8A-4147-A177-3AD203B41FA5}">
                      <a16:colId xmlns:a16="http://schemas.microsoft.com/office/drawing/2014/main" val="20012"/>
                    </a:ext>
                  </a:extLst>
                </a:gridCol>
                <a:gridCol w="251733">
                  <a:extLst>
                    <a:ext uri="{9D8B030D-6E8A-4147-A177-3AD203B41FA5}">
                      <a16:colId xmlns:a16="http://schemas.microsoft.com/office/drawing/2014/main" val="20013"/>
                    </a:ext>
                  </a:extLst>
                </a:gridCol>
                <a:gridCol w="251733">
                  <a:extLst>
                    <a:ext uri="{9D8B030D-6E8A-4147-A177-3AD203B41FA5}">
                      <a16:colId xmlns:a16="http://schemas.microsoft.com/office/drawing/2014/main" val="20014"/>
                    </a:ext>
                  </a:extLst>
                </a:gridCol>
                <a:gridCol w="251733">
                  <a:extLst>
                    <a:ext uri="{9D8B030D-6E8A-4147-A177-3AD203B41FA5}">
                      <a16:colId xmlns:a16="http://schemas.microsoft.com/office/drawing/2014/main" val="20015"/>
                    </a:ext>
                  </a:extLst>
                </a:gridCol>
                <a:gridCol w="251733">
                  <a:extLst>
                    <a:ext uri="{9D8B030D-6E8A-4147-A177-3AD203B41FA5}">
                      <a16:colId xmlns:a16="http://schemas.microsoft.com/office/drawing/2014/main" val="20016"/>
                    </a:ext>
                  </a:extLst>
                </a:gridCol>
                <a:gridCol w="251733">
                  <a:extLst>
                    <a:ext uri="{9D8B030D-6E8A-4147-A177-3AD203B41FA5}">
                      <a16:colId xmlns:a16="http://schemas.microsoft.com/office/drawing/2014/main" val="20017"/>
                    </a:ext>
                  </a:extLst>
                </a:gridCol>
                <a:gridCol w="251733">
                  <a:extLst>
                    <a:ext uri="{9D8B030D-6E8A-4147-A177-3AD203B41FA5}">
                      <a16:colId xmlns:a16="http://schemas.microsoft.com/office/drawing/2014/main" val="20018"/>
                    </a:ext>
                  </a:extLst>
                </a:gridCol>
                <a:gridCol w="251733">
                  <a:extLst>
                    <a:ext uri="{9D8B030D-6E8A-4147-A177-3AD203B41FA5}">
                      <a16:colId xmlns:a16="http://schemas.microsoft.com/office/drawing/2014/main" val="20019"/>
                    </a:ext>
                  </a:extLst>
                </a:gridCol>
              </a:tblGrid>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5072">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072">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072">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8</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9</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0</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J</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5072">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5072">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Z</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X</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Y</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K</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V</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H</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T</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Q</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W</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L</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M</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G</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P</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5072">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O</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F</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I</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D</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N</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C</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B</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A</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S</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highlight>
                            <a:srgbClr val="FFFF00"/>
                          </a:highlight>
                          <a:latin typeface="Arial"/>
                          <a:ea typeface="Times New Roman"/>
                          <a:cs typeface="Times New Roman"/>
                        </a:rPr>
                        <a:t>E</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U</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a:effectLst/>
                          <a:latin typeface="Arial"/>
                          <a:ea typeface="Times New Roman"/>
                          <a:cs typeface="Times New Roman"/>
                        </a:rPr>
                        <a:t>R</a:t>
                      </a:r>
                      <a:endParaRPr lang="en-CA" sz="90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CH" sz="800" dirty="0">
                          <a:effectLst/>
                          <a:latin typeface="Arial"/>
                          <a:ea typeface="Times New Roman"/>
                          <a:cs typeface="Times New Roman"/>
                        </a:rPr>
                        <a:t>L</a:t>
                      </a:r>
                      <a:endParaRPr lang="en-CA" sz="900" dirty="0">
                        <a:effectLst/>
                        <a:latin typeface="Calibri"/>
                        <a:ea typeface="Calibri"/>
                        <a:cs typeface="Times New Roman"/>
                      </a:endParaRPr>
                    </a:p>
                  </a:txBody>
                  <a:tcPr marL="54312" marR="54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437699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4859591"/>
          </a:xfrm>
        </p:spPr>
        <p:txBody>
          <a:bodyPr/>
          <a:lstStyle/>
          <a:p>
            <a:r>
              <a:rPr lang="en-CA" altLang="en-US" sz="2400" dirty="0">
                <a:solidFill>
                  <a:srgbClr val="C00000"/>
                </a:solidFill>
              </a:rPr>
              <a:t>Answers to Previous Questions (1) </a:t>
            </a:r>
          </a:p>
          <a:p>
            <a:pPr lvl="1">
              <a:lnSpc>
                <a:spcPct val="115000"/>
              </a:lnSpc>
              <a:spcAft>
                <a:spcPts val="0"/>
              </a:spcAft>
              <a:buFont typeface="Symbol"/>
              <a:buChar char=""/>
            </a:pPr>
            <a:r>
              <a:rPr lang="en-US" sz="2000" b="1" dirty="0">
                <a:solidFill>
                  <a:srgbClr val="171717"/>
                </a:solidFill>
                <a:latin typeface="+mn-lt"/>
                <a:ea typeface="Calibri"/>
                <a:cs typeface="Times New Roman"/>
              </a:rPr>
              <a:t>Swollen lumps; Weight loss </a:t>
            </a:r>
            <a:r>
              <a:rPr lang="en-US" sz="2000" dirty="0">
                <a:solidFill>
                  <a:srgbClr val="171717"/>
                </a:solidFill>
                <a:latin typeface="+mn-lt"/>
                <a:ea typeface="Calibri"/>
                <a:cs typeface="Times New Roman"/>
              </a:rPr>
              <a:t>(more than 10% of usual weight);</a:t>
            </a:r>
            <a:r>
              <a:rPr lang="en-US" sz="2000" i="1" dirty="0">
                <a:solidFill>
                  <a:srgbClr val="171717"/>
                </a:solidFill>
                <a:latin typeface="+mn-lt"/>
                <a:ea typeface="Calibri"/>
                <a:cs typeface="Times New Roman"/>
              </a:rPr>
              <a:t> </a:t>
            </a:r>
            <a:r>
              <a:rPr lang="en-US" sz="2000" b="1" dirty="0">
                <a:solidFill>
                  <a:srgbClr val="171717"/>
                </a:solidFill>
                <a:latin typeface="+mn-lt"/>
                <a:ea typeface="Calibri"/>
                <a:cs typeface="Times New Roman"/>
              </a:rPr>
              <a:t>Fever</a:t>
            </a:r>
            <a:r>
              <a:rPr lang="en-US" sz="2000" dirty="0">
                <a:solidFill>
                  <a:srgbClr val="171717"/>
                </a:solidFill>
                <a:latin typeface="+mn-lt"/>
                <a:ea typeface="Calibri"/>
                <a:cs typeface="Times New Roman"/>
              </a:rPr>
              <a:t>; </a:t>
            </a:r>
            <a:r>
              <a:rPr lang="en-US" sz="2000" b="1" dirty="0">
                <a:solidFill>
                  <a:srgbClr val="171717"/>
                </a:solidFill>
                <a:latin typeface="+mn-lt"/>
                <a:ea typeface="Calibri"/>
                <a:cs typeface="Times New Roman"/>
              </a:rPr>
              <a:t>night</a:t>
            </a:r>
            <a:r>
              <a:rPr lang="en-US" sz="2000" dirty="0">
                <a:solidFill>
                  <a:srgbClr val="171717"/>
                </a:solidFill>
                <a:latin typeface="+mn-lt"/>
                <a:ea typeface="Calibri"/>
                <a:cs typeface="Times New Roman"/>
              </a:rPr>
              <a:t> </a:t>
            </a:r>
            <a:r>
              <a:rPr lang="en-US" sz="2000" b="1" dirty="0">
                <a:solidFill>
                  <a:srgbClr val="171717"/>
                </a:solidFill>
                <a:latin typeface="+mn-lt"/>
                <a:ea typeface="Calibri"/>
                <a:cs typeface="Times New Roman"/>
              </a:rPr>
              <a:t>sweating</a:t>
            </a:r>
            <a:r>
              <a:rPr lang="en-US" sz="2000" dirty="0">
                <a:solidFill>
                  <a:srgbClr val="171717"/>
                </a:solidFill>
                <a:latin typeface="+mn-lt"/>
                <a:ea typeface="Calibri"/>
                <a:cs typeface="Times New Roman"/>
              </a:rPr>
              <a:t>; </a:t>
            </a:r>
            <a:r>
              <a:rPr lang="en-US" sz="2000" b="1" dirty="0">
                <a:solidFill>
                  <a:srgbClr val="171717"/>
                </a:solidFill>
                <a:latin typeface="+mn-lt"/>
                <a:ea typeface="Calibri"/>
                <a:cs typeface="Times New Roman"/>
              </a:rPr>
              <a:t>Itching</a:t>
            </a:r>
            <a:r>
              <a:rPr lang="en-US" sz="2000" dirty="0">
                <a:solidFill>
                  <a:srgbClr val="171717"/>
                </a:solidFill>
                <a:latin typeface="+mn-lt"/>
                <a:ea typeface="Calibri"/>
                <a:cs typeface="Times New Roman"/>
              </a:rPr>
              <a:t> (see also Module 1) </a:t>
            </a:r>
            <a:endParaRPr lang="en-CA" sz="2000" dirty="0">
              <a:latin typeface="+mn-lt"/>
              <a:ea typeface="Calibri"/>
              <a:cs typeface="Times New Roman"/>
            </a:endParaRPr>
          </a:p>
          <a:p>
            <a:pPr lvl="1">
              <a:lnSpc>
                <a:spcPct val="115000"/>
              </a:lnSpc>
              <a:spcAft>
                <a:spcPts val="0"/>
              </a:spcAft>
              <a:buFont typeface="Symbol"/>
              <a:buChar char=""/>
            </a:pPr>
            <a:r>
              <a:rPr lang="en-US" sz="2000" dirty="0">
                <a:solidFill>
                  <a:srgbClr val="171717"/>
                </a:solidFill>
                <a:latin typeface="+mn-lt"/>
                <a:ea typeface="Calibri"/>
                <a:cs typeface="Times New Roman"/>
              </a:rPr>
              <a:t>Between </a:t>
            </a:r>
            <a:r>
              <a:rPr lang="en-US" sz="2000" b="1" dirty="0">
                <a:solidFill>
                  <a:srgbClr val="171717"/>
                </a:solidFill>
                <a:latin typeface="+mn-lt"/>
                <a:ea typeface="Calibri"/>
                <a:cs typeface="Times New Roman"/>
              </a:rPr>
              <a:t>80 – 90%;</a:t>
            </a:r>
            <a:r>
              <a:rPr lang="en-US" sz="2000" dirty="0">
                <a:solidFill>
                  <a:srgbClr val="171717"/>
                </a:solidFill>
                <a:latin typeface="+mn-lt"/>
                <a:ea typeface="Calibri"/>
                <a:cs typeface="Times New Roman"/>
              </a:rPr>
              <a:t> depending on the stage of the diagnosis: for early stage about 98% for advanced stage 80% of the cases (see also Module 1)</a:t>
            </a:r>
            <a:endParaRPr lang="en-CA" sz="2000" dirty="0">
              <a:latin typeface="+mn-lt"/>
              <a:ea typeface="Calibri"/>
              <a:cs typeface="Times New Roman"/>
            </a:endParaRPr>
          </a:p>
          <a:p>
            <a:pPr lvl="1">
              <a:lnSpc>
                <a:spcPct val="115000"/>
              </a:lnSpc>
              <a:spcAft>
                <a:spcPts val="0"/>
              </a:spcAft>
              <a:buFont typeface="Symbol"/>
              <a:buChar char=""/>
            </a:pPr>
            <a:r>
              <a:rPr lang="en-US" sz="2000" b="1" dirty="0">
                <a:solidFill>
                  <a:srgbClr val="171717"/>
                </a:solidFill>
                <a:latin typeface="+mn-lt"/>
                <a:ea typeface="Calibri"/>
                <a:cs typeface="Times New Roman"/>
              </a:rPr>
              <a:t>Family care</a:t>
            </a:r>
            <a:r>
              <a:rPr lang="en-US" sz="2000" dirty="0">
                <a:solidFill>
                  <a:srgbClr val="171717"/>
                </a:solidFill>
                <a:latin typeface="+mn-lt"/>
                <a:ea typeface="Calibri"/>
                <a:cs typeface="Times New Roman"/>
              </a:rPr>
              <a:t> </a:t>
            </a:r>
            <a:endParaRPr lang="en-CA" sz="2000" dirty="0">
              <a:latin typeface="+mn-lt"/>
              <a:ea typeface="Calibri"/>
              <a:cs typeface="Times New Roman"/>
            </a:endParaRPr>
          </a:p>
          <a:p>
            <a:pPr lvl="1">
              <a:lnSpc>
                <a:spcPct val="115000"/>
              </a:lnSpc>
              <a:spcAft>
                <a:spcPts val="0"/>
              </a:spcAft>
              <a:buFont typeface="Symbol"/>
              <a:buChar char=""/>
            </a:pPr>
            <a:r>
              <a:rPr lang="en-US" sz="2000" b="1" dirty="0">
                <a:solidFill>
                  <a:srgbClr val="171717"/>
                </a:solidFill>
                <a:latin typeface="+mn-lt"/>
                <a:ea typeface="Calibri"/>
                <a:cs typeface="Times New Roman"/>
              </a:rPr>
              <a:t>Good communication</a:t>
            </a:r>
            <a:r>
              <a:rPr lang="en-US" sz="2000" dirty="0">
                <a:solidFill>
                  <a:srgbClr val="171717"/>
                </a:solidFill>
                <a:latin typeface="+mn-lt"/>
                <a:ea typeface="Calibri"/>
                <a:cs typeface="Times New Roman"/>
              </a:rPr>
              <a:t> in relationship or/and with relatives </a:t>
            </a:r>
            <a:endParaRPr lang="en-CA" sz="2000" dirty="0">
              <a:latin typeface="+mn-lt"/>
              <a:ea typeface="Calibri"/>
              <a:cs typeface="Times New Roman"/>
            </a:endParaRPr>
          </a:p>
          <a:p>
            <a:pPr lvl="1"/>
            <a:r>
              <a:rPr lang="en-US" sz="2000" dirty="0">
                <a:solidFill>
                  <a:srgbClr val="171717"/>
                </a:solidFill>
                <a:latin typeface="+mn-lt"/>
                <a:ea typeface="Calibri"/>
              </a:rPr>
              <a:t>Information and discussion on </a:t>
            </a:r>
            <a:r>
              <a:rPr lang="en-US" sz="2000" b="1" dirty="0" err="1">
                <a:solidFill>
                  <a:srgbClr val="171717"/>
                </a:solidFill>
                <a:latin typeface="+mn-lt"/>
                <a:ea typeface="Calibri"/>
              </a:rPr>
              <a:t>cryoconservation</a:t>
            </a:r>
            <a:r>
              <a:rPr lang="en-US" sz="2000" b="1" dirty="0">
                <a:solidFill>
                  <a:srgbClr val="171717"/>
                </a:solidFill>
                <a:latin typeface="+mn-lt"/>
                <a:ea typeface="Calibri"/>
              </a:rPr>
              <a:t> </a:t>
            </a:r>
            <a:r>
              <a:rPr lang="en-US" sz="2000" dirty="0">
                <a:solidFill>
                  <a:srgbClr val="171717"/>
                </a:solidFill>
                <a:latin typeface="+mn-lt"/>
                <a:ea typeface="Calibri"/>
              </a:rPr>
              <a:t>and the true risk of </a:t>
            </a:r>
            <a:r>
              <a:rPr lang="en-US" sz="2000" b="1" dirty="0">
                <a:solidFill>
                  <a:srgbClr val="171717"/>
                </a:solidFill>
                <a:latin typeface="+mn-lt"/>
                <a:ea typeface="Calibri"/>
              </a:rPr>
              <a:t>sterility</a:t>
            </a:r>
            <a:endParaRPr lang="en-CA" altLang="en-US" sz="2000" dirty="0">
              <a:latin typeface="+mn-lt"/>
            </a:endParaRPr>
          </a:p>
        </p:txBody>
      </p:sp>
      <p:sp>
        <p:nvSpPr>
          <p:cNvPr id="4" name="TextBox 3"/>
          <p:cNvSpPr txBox="1"/>
          <p:nvPr/>
        </p:nvSpPr>
        <p:spPr>
          <a:xfrm>
            <a:off x="422787" y="6046839"/>
            <a:ext cx="8082116" cy="276999"/>
          </a:xfrm>
          <a:prstGeom prst="rect">
            <a:avLst/>
          </a:prstGeom>
          <a:noFill/>
        </p:spPr>
        <p:txBody>
          <a:bodyPr wrap="square" rtlCol="0">
            <a:spAutoFit/>
          </a:bodyPr>
          <a:lstStyle/>
          <a:p>
            <a:r>
              <a:rPr lang="en-CA" sz="1200" i="1" dirty="0"/>
              <a:t>Words in bold were included in the word search</a:t>
            </a:r>
          </a:p>
        </p:txBody>
      </p:sp>
    </p:spTree>
    <p:extLst>
      <p:ext uri="{BB962C8B-B14F-4D97-AF65-F5344CB8AC3E}">
        <p14:creationId xmlns:p14="http://schemas.microsoft.com/office/powerpoint/2010/main" val="230832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457199" y="1541208"/>
            <a:ext cx="8205020" cy="3237269"/>
          </a:xfrm>
        </p:spPr>
        <p:txBody>
          <a:bodyPr/>
          <a:lstStyle/>
          <a:p>
            <a:r>
              <a:rPr lang="en-CA" altLang="en-US" sz="2400" dirty="0">
                <a:solidFill>
                  <a:srgbClr val="C00000"/>
                </a:solidFill>
              </a:rPr>
              <a:t>Answers to Previous Questions (2) </a:t>
            </a:r>
          </a:p>
          <a:p>
            <a:pPr lvl="1">
              <a:lnSpc>
                <a:spcPct val="115000"/>
              </a:lnSpc>
              <a:spcAft>
                <a:spcPts val="0"/>
              </a:spcAft>
              <a:buFont typeface="Symbol"/>
              <a:buChar char=""/>
            </a:pPr>
            <a:r>
              <a:rPr lang="en-US" sz="2000" b="1" dirty="0">
                <a:solidFill>
                  <a:srgbClr val="171717"/>
                </a:solidFill>
                <a:latin typeface="+mn-lt"/>
                <a:ea typeface="Calibri"/>
                <a:cs typeface="Times New Roman"/>
              </a:rPr>
              <a:t>Asking actively</a:t>
            </a:r>
            <a:r>
              <a:rPr lang="en-US" sz="2000" dirty="0">
                <a:solidFill>
                  <a:srgbClr val="171717"/>
                </a:solidFill>
                <a:latin typeface="+mn-lt"/>
                <a:ea typeface="Calibri"/>
                <a:cs typeface="Times New Roman"/>
              </a:rPr>
              <a:t>, give support in this withstand  </a:t>
            </a:r>
            <a:endParaRPr lang="en-CA" sz="2000" dirty="0">
              <a:latin typeface="+mn-lt"/>
              <a:ea typeface="Calibri"/>
              <a:cs typeface="Times New Roman"/>
            </a:endParaRPr>
          </a:p>
          <a:p>
            <a:pPr lvl="1">
              <a:lnSpc>
                <a:spcPct val="115000"/>
              </a:lnSpc>
              <a:spcAft>
                <a:spcPts val="0"/>
              </a:spcAft>
              <a:buFont typeface="Symbol"/>
              <a:buChar char=""/>
            </a:pPr>
            <a:r>
              <a:rPr lang="en-US" sz="2000" dirty="0">
                <a:solidFill>
                  <a:srgbClr val="171717"/>
                </a:solidFill>
                <a:latin typeface="+mn-lt"/>
                <a:ea typeface="Calibri"/>
                <a:cs typeface="Times New Roman"/>
              </a:rPr>
              <a:t>Good relationship, open communication, </a:t>
            </a:r>
            <a:r>
              <a:rPr lang="en-US" sz="2000" b="1" dirty="0">
                <a:solidFill>
                  <a:srgbClr val="171717"/>
                </a:solidFill>
                <a:latin typeface="+mn-lt"/>
                <a:ea typeface="Calibri"/>
                <a:cs typeface="Times New Roman"/>
              </a:rPr>
              <a:t>confidence base</a:t>
            </a:r>
            <a:r>
              <a:rPr lang="en-US" sz="2000" dirty="0">
                <a:solidFill>
                  <a:srgbClr val="171717"/>
                </a:solidFill>
                <a:latin typeface="+mn-lt"/>
                <a:ea typeface="Calibri"/>
                <a:cs typeface="Times New Roman"/>
              </a:rPr>
              <a:t>, acceptance of the illness, </a:t>
            </a:r>
            <a:r>
              <a:rPr lang="en-US" sz="2000" b="1" dirty="0">
                <a:solidFill>
                  <a:srgbClr val="171717"/>
                </a:solidFill>
                <a:latin typeface="+mn-lt"/>
                <a:ea typeface="Calibri"/>
                <a:cs typeface="Times New Roman"/>
              </a:rPr>
              <a:t>coping with fears</a:t>
            </a:r>
            <a:r>
              <a:rPr lang="en-US" sz="2000" dirty="0">
                <a:solidFill>
                  <a:srgbClr val="171717"/>
                </a:solidFill>
                <a:latin typeface="+mn-lt"/>
                <a:ea typeface="Calibri"/>
                <a:cs typeface="Times New Roman"/>
              </a:rPr>
              <a:t> and uncertainty </a:t>
            </a:r>
            <a:endParaRPr lang="en-CA" sz="2000" dirty="0">
              <a:latin typeface="+mn-lt"/>
              <a:ea typeface="Calibri"/>
              <a:cs typeface="Times New Roman"/>
            </a:endParaRPr>
          </a:p>
          <a:p>
            <a:pPr lvl="1">
              <a:lnSpc>
                <a:spcPct val="115000"/>
              </a:lnSpc>
              <a:spcAft>
                <a:spcPts val="0"/>
              </a:spcAft>
              <a:buFont typeface="Symbol"/>
              <a:buChar char=""/>
            </a:pPr>
            <a:r>
              <a:rPr lang="en-US" sz="2000" b="1" dirty="0">
                <a:solidFill>
                  <a:srgbClr val="171717"/>
                </a:solidFill>
                <a:latin typeface="+mn-lt"/>
                <a:ea typeface="Calibri"/>
                <a:cs typeface="Times New Roman"/>
              </a:rPr>
              <a:t>Side and late effects</a:t>
            </a:r>
            <a:r>
              <a:rPr lang="en-US" sz="2000" dirty="0">
                <a:solidFill>
                  <a:srgbClr val="171717"/>
                </a:solidFill>
                <a:latin typeface="+mn-lt"/>
                <a:ea typeface="Calibri"/>
                <a:cs typeface="Times New Roman"/>
              </a:rPr>
              <a:t>, </a:t>
            </a:r>
            <a:r>
              <a:rPr lang="en-US" sz="2000" b="1" dirty="0">
                <a:solidFill>
                  <a:srgbClr val="171717"/>
                </a:solidFill>
                <a:latin typeface="+mn-lt"/>
                <a:ea typeface="Calibri"/>
                <a:cs typeface="Times New Roman"/>
              </a:rPr>
              <a:t>transplant procedure, aplasia, nutrition, medication adherence</a:t>
            </a:r>
            <a:r>
              <a:rPr lang="en-US" sz="2000" dirty="0">
                <a:solidFill>
                  <a:srgbClr val="171717"/>
                </a:solidFill>
                <a:latin typeface="+mn-lt"/>
                <a:ea typeface="Calibri"/>
                <a:cs typeface="Times New Roman"/>
              </a:rPr>
              <a:t> </a:t>
            </a:r>
            <a:endParaRPr lang="en-CA" sz="2000" dirty="0">
              <a:latin typeface="+mn-lt"/>
              <a:ea typeface="Calibri"/>
              <a:cs typeface="Times New Roman"/>
            </a:endParaRPr>
          </a:p>
          <a:p>
            <a:pPr lvl="1"/>
            <a:r>
              <a:rPr lang="en-US" sz="2000" dirty="0">
                <a:solidFill>
                  <a:srgbClr val="171717"/>
                </a:solidFill>
                <a:latin typeface="+mn-lt"/>
                <a:ea typeface="Calibri"/>
              </a:rPr>
              <a:t>Hand out a </a:t>
            </a:r>
            <a:r>
              <a:rPr lang="en-US" sz="2000" b="1" dirty="0">
                <a:solidFill>
                  <a:srgbClr val="171717"/>
                </a:solidFill>
                <a:latin typeface="+mn-lt"/>
                <a:ea typeface="Calibri"/>
              </a:rPr>
              <a:t>fact sheet</a:t>
            </a:r>
            <a:r>
              <a:rPr lang="en-US" sz="2000" dirty="0">
                <a:solidFill>
                  <a:srgbClr val="171717"/>
                </a:solidFill>
                <a:latin typeface="+mn-lt"/>
                <a:ea typeface="Calibri"/>
              </a:rPr>
              <a:t>, </a:t>
            </a:r>
            <a:r>
              <a:rPr lang="en-US" sz="2000" b="1" dirty="0">
                <a:solidFill>
                  <a:srgbClr val="171717"/>
                </a:solidFill>
                <a:latin typeface="+mn-lt"/>
                <a:ea typeface="Calibri"/>
              </a:rPr>
              <a:t>surgical mask</a:t>
            </a:r>
            <a:r>
              <a:rPr lang="en-US" sz="2000" dirty="0">
                <a:solidFill>
                  <a:srgbClr val="171717"/>
                </a:solidFill>
                <a:latin typeface="+mn-lt"/>
                <a:ea typeface="Calibri"/>
              </a:rPr>
              <a:t>, ask actively on the most important points (see question above), telephone follow-up </a:t>
            </a:r>
            <a:endParaRPr lang="en-CA" altLang="en-US" sz="2000" dirty="0">
              <a:latin typeface="+mn-lt"/>
            </a:endParaRPr>
          </a:p>
        </p:txBody>
      </p:sp>
      <p:sp>
        <p:nvSpPr>
          <p:cNvPr id="4" name="TextBox 3"/>
          <p:cNvSpPr txBox="1"/>
          <p:nvPr/>
        </p:nvSpPr>
        <p:spPr>
          <a:xfrm>
            <a:off x="422787" y="6046839"/>
            <a:ext cx="8082116" cy="276999"/>
          </a:xfrm>
          <a:prstGeom prst="rect">
            <a:avLst/>
          </a:prstGeom>
          <a:noFill/>
        </p:spPr>
        <p:txBody>
          <a:bodyPr wrap="square" rtlCol="0">
            <a:spAutoFit/>
          </a:bodyPr>
          <a:lstStyle/>
          <a:p>
            <a:r>
              <a:rPr lang="en-CA" sz="1200" i="1" dirty="0"/>
              <a:t>Words in bold were included in the word search</a:t>
            </a:r>
          </a:p>
        </p:txBody>
      </p:sp>
    </p:spTree>
    <p:extLst>
      <p:ext uri="{BB962C8B-B14F-4D97-AF65-F5344CB8AC3E}">
        <p14:creationId xmlns:p14="http://schemas.microsoft.com/office/powerpoint/2010/main" val="707133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dirty="0">
                <a:solidFill>
                  <a:srgbClr val="C00000"/>
                </a:solidFill>
              </a:rPr>
              <a:t>Group Discussion</a:t>
            </a:r>
          </a:p>
          <a:p>
            <a:pPr lvl="1"/>
            <a:r>
              <a:rPr lang="en-CA" altLang="en-US" sz="2400" dirty="0"/>
              <a:t>What are the most difficult challenges of living with lymphoma?</a:t>
            </a:r>
          </a:p>
          <a:p>
            <a:pPr lvl="1"/>
            <a:r>
              <a:rPr lang="en-CA" altLang="en-US" sz="2400" dirty="0"/>
              <a:t>What are the easiest challenges to overcome?</a:t>
            </a:r>
          </a:p>
          <a:p>
            <a:pPr lvl="1"/>
            <a:r>
              <a:rPr lang="en-CA" altLang="en-US" sz="2400" dirty="0"/>
              <a:t>What tips / suggestions have you learned from patients about living with lymphoma that others might find useful?</a:t>
            </a:r>
          </a:p>
          <a:p>
            <a:pPr lvl="1"/>
            <a:r>
              <a:rPr lang="en-CA" altLang="en-US" sz="2400" dirty="0"/>
              <a:t>With what aspects of living with lymphoma can patient support groups help?</a:t>
            </a:r>
          </a:p>
          <a:p>
            <a:pPr lvl="1"/>
            <a:endParaRPr lang="en-CA" altLang="en-US" sz="2400" dirty="0"/>
          </a:p>
        </p:txBody>
      </p:sp>
    </p:spTree>
    <p:extLst>
      <p:ext uri="{BB962C8B-B14F-4D97-AF65-F5344CB8AC3E}">
        <p14:creationId xmlns:p14="http://schemas.microsoft.com/office/powerpoint/2010/main" val="2305255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985963" y="2322513"/>
            <a:ext cx="51530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CA" altLang="de-DE" sz="3600" dirty="0">
                <a:solidFill>
                  <a:srgbClr val="FFFFFF"/>
                </a:solidFill>
                <a:latin typeface="Calibri" pitchFamily="34" charset="0"/>
              </a:rPr>
              <a:t>Module 4B: </a:t>
            </a:r>
          </a:p>
          <a:p>
            <a:pPr algn="ctr" eaLnBrk="1" hangingPunct="1">
              <a:spcBef>
                <a:spcPct val="0"/>
              </a:spcBef>
              <a:buFontTx/>
              <a:buNone/>
            </a:pPr>
            <a:r>
              <a:rPr lang="en-CA" altLang="de-DE" dirty="0">
                <a:solidFill>
                  <a:srgbClr val="FFFFFF"/>
                </a:solidFill>
                <a:latin typeface="Calibri" pitchFamily="34" charset="0"/>
              </a:rPr>
              <a:t>The role of nurses in patient support</a:t>
            </a:r>
            <a:endParaRPr lang="en-US" altLang="de-DE" dirty="0">
              <a:solidFill>
                <a:srgbClr val="FFFFFF"/>
              </a:solidFill>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dirty="0"/>
              <a:t>M4-B</a:t>
            </a:r>
            <a:br>
              <a:rPr lang="en-GB" altLang="en-US" sz="3200" b="1" dirty="0"/>
            </a:br>
            <a:r>
              <a:rPr lang="en-CA" altLang="en-US" sz="2600" b="1" dirty="0"/>
              <a:t>The role of nurses in patient support</a:t>
            </a:r>
            <a:endParaRPr lang="en-US" altLang="de-DE" sz="2600" dirty="0">
              <a:latin typeface="Calibri" pitchFamily="34" charset="0"/>
            </a:endParaRPr>
          </a:p>
        </p:txBody>
      </p:sp>
      <p:pic>
        <p:nvPicPr>
          <p:cNvPr id="5" name="Picture 5" descr="Chemo%20chair%2010%20s%20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653" y="2278913"/>
            <a:ext cx="3224212" cy="241815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8"/>
          <p:cNvSpPr txBox="1">
            <a:spLocks noChangeArrowheads="1"/>
          </p:cNvSpPr>
          <p:nvPr/>
        </p:nvSpPr>
        <p:spPr bwMode="auto">
          <a:xfrm>
            <a:off x="5909853" y="5347374"/>
            <a:ext cx="3175820" cy="8564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en-US" sz="1800" b="1" dirty="0">
                <a:latin typeface="+mn-lt"/>
              </a:rPr>
              <a:t>Providing information, advice and emotional support</a:t>
            </a:r>
            <a:endParaRPr lang="en-GB" altLang="en-US" sz="1800" dirty="0">
              <a:latin typeface="+mn-lt"/>
            </a:endParaRPr>
          </a:p>
          <a:p>
            <a:endParaRPr lang="en-GB" altLang="en-US" sz="2000" dirty="0"/>
          </a:p>
        </p:txBody>
      </p:sp>
      <p:sp>
        <p:nvSpPr>
          <p:cNvPr id="8"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Liptrott</a:t>
            </a:r>
            <a:r>
              <a:rPr lang="en-US" altLang="de-DE" sz="1200" i="1" dirty="0">
                <a:solidFill>
                  <a:schemeClr val="bg1"/>
                </a:solidFill>
                <a:latin typeface="Calibri" pitchFamily="34" charset="0"/>
              </a:rPr>
              <a:t> S. IEO 2009; www.mskcc.org</a:t>
            </a:r>
          </a:p>
        </p:txBody>
      </p:sp>
      <p:pic>
        <p:nvPicPr>
          <p:cNvPr id="1026" name="Picture 2" descr="http://www.health-writings.com/img/po/low-grade-non-hodgkins-lymphoma/lymp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6" y="1479615"/>
            <a:ext cx="1759975" cy="2399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skcc.org/sites/www.mskcc.org/files/imagecache/extra-large/node/6245/image/102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004" y="3486616"/>
            <a:ext cx="2800169" cy="18607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txBox="1">
            <a:spLocks noChangeArrowheads="1"/>
          </p:cNvSpPr>
          <p:nvPr/>
        </p:nvSpPr>
        <p:spPr bwMode="auto">
          <a:xfrm>
            <a:off x="2586653" y="4697072"/>
            <a:ext cx="3224212" cy="94772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en-US" sz="1800" b="1" dirty="0">
                <a:latin typeface="+mn-lt"/>
              </a:rPr>
              <a:t>Treatment administration and management of side effects</a:t>
            </a:r>
            <a:endParaRPr lang="en-GB" altLang="en-US" sz="1800" dirty="0">
              <a:latin typeface="+mn-lt"/>
            </a:endParaRPr>
          </a:p>
          <a:p>
            <a:pPr marL="0" indent="0">
              <a:buNone/>
            </a:pPr>
            <a:endParaRPr lang="en-GB" altLang="en-US" sz="2000" dirty="0"/>
          </a:p>
        </p:txBody>
      </p:sp>
      <p:sp>
        <p:nvSpPr>
          <p:cNvPr id="11" name="Rectangle 8"/>
          <p:cNvSpPr txBox="1">
            <a:spLocks noChangeArrowheads="1"/>
          </p:cNvSpPr>
          <p:nvPr/>
        </p:nvSpPr>
        <p:spPr bwMode="auto">
          <a:xfrm>
            <a:off x="550606" y="3946384"/>
            <a:ext cx="1759975" cy="75108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sz="1800" b="1" dirty="0">
                <a:latin typeface="+mn-lt"/>
              </a:rPr>
              <a:t>Assessments and follow-up</a:t>
            </a:r>
            <a:endParaRPr lang="en-GB" altLang="en-US" sz="1800" dirty="0">
              <a:latin typeface="+mn-lt"/>
            </a:endParaRPr>
          </a:p>
          <a:p>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dirty="0"/>
              <a:t>Module 4 Overview</a:t>
            </a:r>
            <a:endParaRPr lang="en-US" altLang="de-DE" dirty="0">
              <a:latin typeface="Calibri" pitchFamily="34" charset="0"/>
            </a:endParaRPr>
          </a:p>
        </p:txBody>
      </p:sp>
      <p:sp>
        <p:nvSpPr>
          <p:cNvPr id="8195" name="Rectangle 3"/>
          <p:cNvSpPr>
            <a:spLocks noGrp="1" noChangeArrowheads="1"/>
          </p:cNvSpPr>
          <p:nvPr>
            <p:ph type="body" idx="4294967295"/>
          </p:nvPr>
        </p:nvSpPr>
        <p:spPr/>
        <p:txBody>
          <a:bodyPr/>
          <a:lstStyle/>
          <a:p>
            <a:pPr marL="457200" indent="-457200">
              <a:buFont typeface="+mj-lt"/>
              <a:buAutoNum type="alphaUcPeriod" startAt="3"/>
            </a:pPr>
            <a:r>
              <a:rPr lang="en-GB" altLang="en-US" sz="2400" b="1" dirty="0">
                <a:solidFill>
                  <a:srgbClr val="C00000"/>
                </a:solidFill>
              </a:rPr>
              <a:t>Challenges of Haematology/Oncology Nursing</a:t>
            </a:r>
          </a:p>
          <a:p>
            <a:pPr marL="857250" lvl="1" indent="-457200">
              <a:buFontTx/>
              <a:buAutoNum type="arabicPeriod"/>
            </a:pPr>
            <a:r>
              <a:rPr lang="en-CA" altLang="en-US" sz="2400" dirty="0"/>
              <a:t>Coping with emotional stress</a:t>
            </a:r>
          </a:p>
          <a:p>
            <a:pPr marL="857250" lvl="1" indent="-457200">
              <a:buFontTx/>
              <a:buAutoNum type="arabicPeriod"/>
            </a:pPr>
            <a:r>
              <a:rPr lang="en-CA" altLang="en-US" sz="2400" dirty="0"/>
              <a:t>Working in multidisciplinary teams</a:t>
            </a:r>
          </a:p>
          <a:p>
            <a:pPr marL="857250" lvl="1" indent="-457200">
              <a:buFontTx/>
              <a:buAutoNum type="arabicPeriod"/>
            </a:pPr>
            <a:r>
              <a:rPr lang="en-CA" altLang="en-US" sz="2400" dirty="0"/>
              <a:t>Dealing with special situations</a:t>
            </a:r>
          </a:p>
          <a:p>
            <a:pPr marL="857250" lvl="1" indent="-457200">
              <a:buFontTx/>
              <a:buAutoNum type="arabicPeriod"/>
            </a:pPr>
            <a:r>
              <a:rPr lang="en-CA" altLang="en-US" sz="2400" dirty="0"/>
              <a:t>Lack of evidence-based, standardized nursing guidelines</a:t>
            </a:r>
          </a:p>
          <a:p>
            <a:pPr marL="457200" indent="-457200">
              <a:buFontTx/>
              <a:buAutoNum type="alphaUcPeriod" startAt="3"/>
            </a:pPr>
            <a:r>
              <a:rPr lang="en-GB" altLang="en-US" sz="2400" b="1" dirty="0">
                <a:solidFill>
                  <a:srgbClr val="C00000"/>
                </a:solidFill>
              </a:rPr>
              <a:t>Patient support services and educational resources</a:t>
            </a:r>
          </a:p>
          <a:p>
            <a:pPr marL="857250" lvl="1" indent="-457200">
              <a:buFont typeface="+mj-lt"/>
              <a:buAutoNum type="arabicPeriod"/>
            </a:pPr>
            <a:r>
              <a:rPr lang="en-CA" altLang="en-US" sz="2400" dirty="0"/>
              <a:t>Patient support services </a:t>
            </a:r>
          </a:p>
          <a:p>
            <a:pPr marL="857250" lvl="1" indent="-457200">
              <a:buFont typeface="+mj-lt"/>
              <a:buAutoNum type="arabicPeriod"/>
            </a:pPr>
            <a:r>
              <a:rPr lang="en-CA" altLang="en-US" sz="2400" dirty="0"/>
              <a:t>Patients associations and support groups</a:t>
            </a:r>
          </a:p>
          <a:p>
            <a:pPr marL="857250" lvl="1" indent="-457200">
              <a:buFont typeface="+mj-lt"/>
              <a:buAutoNum type="arabicPeriod"/>
            </a:pPr>
            <a:r>
              <a:rPr lang="en-CA" altLang="en-US" sz="2400" dirty="0"/>
              <a:t>Patient education websites</a:t>
            </a:r>
          </a:p>
          <a:p>
            <a:pPr marL="857250" lvl="1" indent="-457200">
              <a:buFont typeface="+mj-lt"/>
              <a:buAutoNum type="arabicPeriod"/>
            </a:pPr>
            <a:endParaRPr lang="en-GB" altLang="en-US" sz="2400" dirty="0"/>
          </a:p>
        </p:txBody>
      </p:sp>
    </p:spTree>
    <p:extLst>
      <p:ext uri="{BB962C8B-B14F-4D97-AF65-F5344CB8AC3E}">
        <p14:creationId xmlns:p14="http://schemas.microsoft.com/office/powerpoint/2010/main" val="133533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dirty="0"/>
              <a:t>M4-B</a:t>
            </a:r>
            <a:br>
              <a:rPr lang="en-GB" altLang="en-US" sz="3200" b="1" dirty="0"/>
            </a:br>
            <a:r>
              <a:rPr lang="en-CA" altLang="en-US" sz="2600" b="1" dirty="0"/>
              <a:t>The role of nurses in patient support</a:t>
            </a:r>
            <a:endParaRPr lang="en-US" altLang="de-DE" sz="2600" dirty="0">
              <a:solidFill>
                <a:srgbClr val="C00000"/>
              </a:solidFill>
              <a:latin typeface="Calibri" pitchFamily="34" charset="0"/>
            </a:endParaRPr>
          </a:p>
        </p:txBody>
      </p:sp>
      <p:sp>
        <p:nvSpPr>
          <p:cNvPr id="21507" name="Rectangle 3"/>
          <p:cNvSpPr>
            <a:spLocks noGrp="1" noChangeArrowheads="1"/>
          </p:cNvSpPr>
          <p:nvPr>
            <p:ph type="body" idx="4294967295"/>
          </p:nvPr>
        </p:nvSpPr>
        <p:spPr>
          <a:xfrm>
            <a:off x="457200" y="1433051"/>
            <a:ext cx="8229600" cy="5016910"/>
          </a:xfrm>
        </p:spPr>
        <p:txBody>
          <a:bodyPr/>
          <a:lstStyle/>
          <a:p>
            <a:r>
              <a:rPr lang="en-CA" altLang="en-US" sz="2400" dirty="0"/>
              <a:t>Multiple roles:</a:t>
            </a:r>
          </a:p>
          <a:p>
            <a:pPr lvl="1"/>
            <a:r>
              <a:rPr lang="en-CA" altLang="en-US" sz="2000" dirty="0"/>
              <a:t>Patient assessment</a:t>
            </a:r>
          </a:p>
          <a:p>
            <a:pPr lvl="1"/>
            <a:r>
              <a:rPr lang="en-CA" altLang="en-US" sz="2000" dirty="0"/>
              <a:t>Delivery of nursing interventions</a:t>
            </a:r>
          </a:p>
          <a:p>
            <a:pPr lvl="1"/>
            <a:r>
              <a:rPr lang="en-CA" altLang="en-US" sz="2000" dirty="0"/>
              <a:t>Patient education </a:t>
            </a:r>
          </a:p>
          <a:p>
            <a:pPr lvl="1"/>
            <a:r>
              <a:rPr lang="en-CA" altLang="en-US" sz="2000" dirty="0"/>
              <a:t>Coordination and evaluation of care. </a:t>
            </a:r>
          </a:p>
          <a:p>
            <a:r>
              <a:rPr lang="en-CA" altLang="en-US" sz="2000" dirty="0"/>
              <a:t>Nursing care plan for patients </a:t>
            </a:r>
          </a:p>
          <a:p>
            <a:pPr lvl="1"/>
            <a:r>
              <a:rPr lang="en-CA" altLang="en-US" sz="2000" dirty="0"/>
              <a:t>Developed in response to patient needs, identified at time of initial assessment and during ongoing assessments. </a:t>
            </a:r>
          </a:p>
          <a:p>
            <a:r>
              <a:rPr lang="en-CA" altLang="en-US" sz="2000" dirty="0"/>
              <a:t>Collaborative care plan </a:t>
            </a:r>
          </a:p>
          <a:p>
            <a:pPr lvl="1"/>
            <a:r>
              <a:rPr lang="en-CA" altLang="en-US" sz="2000" dirty="0"/>
              <a:t>Prepares the patient and family for the proposed treatment</a:t>
            </a:r>
          </a:p>
          <a:p>
            <a:pPr lvl="1"/>
            <a:r>
              <a:rPr lang="en-CA" altLang="en-US" sz="2000" dirty="0"/>
              <a:t>Assists in the patient’s understanding of the disease, treatment and possible side-effects</a:t>
            </a:r>
          </a:p>
          <a:p>
            <a:pPr lvl="1"/>
            <a:r>
              <a:rPr lang="en-CA" altLang="en-US" sz="2000" dirty="0"/>
              <a:t>Facilitates psychological well-being and promotes compliance with treatment</a:t>
            </a:r>
            <a:endParaRPr lang="en-GB" altLang="en-US" sz="2000" dirty="0"/>
          </a:p>
          <a:p>
            <a:pPr lvl="1"/>
            <a:endParaRPr lang="en-GB" altLang="en-US" sz="2400" dirty="0"/>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www.hse.ie</a:t>
            </a:r>
            <a:r>
              <a:rPr lang="en-CA" altLang="de-DE" sz="1200" i="1" dirty="0">
                <a:solidFill>
                  <a:schemeClr val="bg1"/>
                </a:solidFill>
                <a:latin typeface="Calibri" pitchFamily="34" charset="0"/>
              </a:rPr>
              <a:t> </a:t>
            </a:r>
            <a:r>
              <a:rPr lang="en-US" altLang="de-DE" sz="1200" i="1" dirty="0">
                <a:solidFill>
                  <a:schemeClr val="bg1"/>
                </a:solidFill>
                <a:latin typeface="Calibri" pitchFamily="34" charset="0"/>
              </a:rPr>
              <a:t> </a:t>
            </a:r>
          </a:p>
        </p:txBody>
      </p:sp>
      <p:pic>
        <p:nvPicPr>
          <p:cNvPr id="6" name="Picture 4" descr="lymphoma-net-car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68691" y="1403843"/>
            <a:ext cx="1858143" cy="2225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1907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dirty="0"/>
              <a:t>M4-B</a:t>
            </a:r>
            <a:br>
              <a:rPr lang="en-GB" altLang="en-US" sz="3200" b="1" dirty="0"/>
            </a:br>
            <a:r>
              <a:rPr lang="en-CA" altLang="en-US" sz="2600" b="1" dirty="0"/>
              <a:t>The role of nurses in patient support</a:t>
            </a:r>
            <a:endParaRPr lang="en-US" altLang="de-DE" sz="2600" dirty="0">
              <a:solidFill>
                <a:srgbClr val="C00000"/>
              </a:solidFill>
              <a:latin typeface="Calibri" pitchFamily="34" charset="0"/>
            </a:endParaRPr>
          </a:p>
        </p:txBody>
      </p:sp>
      <p:sp>
        <p:nvSpPr>
          <p:cNvPr id="21507" name="Rectangle 3"/>
          <p:cNvSpPr>
            <a:spLocks noGrp="1" noChangeArrowheads="1"/>
          </p:cNvSpPr>
          <p:nvPr>
            <p:ph type="body" idx="4294967295"/>
          </p:nvPr>
        </p:nvSpPr>
        <p:spPr>
          <a:xfrm>
            <a:off x="457200" y="1600200"/>
            <a:ext cx="8229600" cy="4662948"/>
          </a:xfrm>
        </p:spPr>
        <p:txBody>
          <a:bodyPr/>
          <a:lstStyle/>
          <a:p>
            <a:r>
              <a:rPr lang="en-CA" altLang="en-US" sz="2400" dirty="0">
                <a:solidFill>
                  <a:srgbClr val="C00000"/>
                </a:solidFill>
              </a:rPr>
              <a:t>Patient education </a:t>
            </a:r>
          </a:p>
          <a:p>
            <a:pPr lvl="1"/>
            <a:r>
              <a:rPr lang="en-CA" altLang="en-US" sz="2400" dirty="0"/>
              <a:t>Pivotal role of nurses in providing education </a:t>
            </a:r>
          </a:p>
          <a:p>
            <a:pPr lvl="1"/>
            <a:r>
              <a:rPr lang="en-CA" altLang="en-US" sz="2400" dirty="0"/>
              <a:t>Helps patients cope with lymphoma, including its complications and impact on quality of life</a:t>
            </a:r>
          </a:p>
          <a:p>
            <a:pPr lvl="1"/>
            <a:r>
              <a:rPr lang="en-CA" altLang="en-US" sz="2400" dirty="0"/>
              <a:t>Begins before treatment start and continues to long term care</a:t>
            </a:r>
          </a:p>
          <a:p>
            <a:pPr lvl="1"/>
            <a:r>
              <a:rPr lang="en-CA" altLang="en-US" sz="2400" dirty="0"/>
              <a:t>Should include advice about reliable vs unreliable sources of information</a:t>
            </a:r>
          </a:p>
          <a:p>
            <a:pPr lvl="1"/>
            <a:r>
              <a:rPr lang="en-CA" altLang="en-US" sz="2400" dirty="0"/>
              <a:t>Nurses can also help facilitate discussion with the physician about the patient's illness and treatment plans</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www.hse.ie</a:t>
            </a:r>
            <a:r>
              <a:rPr lang="en-CA" altLang="de-DE" sz="1200" i="1" dirty="0">
                <a:solidFill>
                  <a:schemeClr val="bg1"/>
                </a:solidFill>
                <a:latin typeface="Calibri" pitchFamily="34" charset="0"/>
              </a:rPr>
              <a:t> </a:t>
            </a:r>
            <a:r>
              <a:rPr lang="en-US" altLang="de-DE" sz="1200" i="1" dirty="0">
                <a:solidFill>
                  <a:schemeClr val="bg1"/>
                </a:solidFill>
                <a:latin typeface="Calibri" pitchFamily="34" charset="0"/>
              </a:rPr>
              <a:t> </a:t>
            </a:r>
          </a:p>
        </p:txBody>
      </p:sp>
    </p:spTree>
    <p:extLst>
      <p:ext uri="{BB962C8B-B14F-4D97-AF65-F5344CB8AC3E}">
        <p14:creationId xmlns:p14="http://schemas.microsoft.com/office/powerpoint/2010/main" val="1794759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dirty="0"/>
              <a:t>M4-B</a:t>
            </a:r>
            <a:br>
              <a:rPr lang="en-GB" altLang="en-US" sz="3200" b="1" dirty="0"/>
            </a:br>
            <a:r>
              <a:rPr lang="en-CA" altLang="en-US" sz="2600" b="1" dirty="0"/>
              <a:t>The role of nurses in patient support</a:t>
            </a:r>
            <a:endParaRPr lang="en-US" altLang="de-DE" sz="2600" dirty="0">
              <a:solidFill>
                <a:srgbClr val="C00000"/>
              </a:solidFill>
              <a:latin typeface="Calibri" pitchFamily="34" charset="0"/>
            </a:endParaRPr>
          </a:p>
        </p:txBody>
      </p:sp>
      <p:sp>
        <p:nvSpPr>
          <p:cNvPr id="21507" name="Rectangle 3"/>
          <p:cNvSpPr>
            <a:spLocks noGrp="1" noChangeArrowheads="1"/>
          </p:cNvSpPr>
          <p:nvPr>
            <p:ph type="body" idx="4294967295"/>
          </p:nvPr>
        </p:nvSpPr>
        <p:spPr>
          <a:xfrm>
            <a:off x="457200" y="1600200"/>
            <a:ext cx="8229600" cy="4662948"/>
          </a:xfrm>
        </p:spPr>
        <p:txBody>
          <a:bodyPr/>
          <a:lstStyle/>
          <a:p>
            <a:r>
              <a:rPr lang="en-CA" altLang="en-US" sz="2400" dirty="0">
                <a:solidFill>
                  <a:srgbClr val="C00000"/>
                </a:solidFill>
              </a:rPr>
              <a:t>Providing Emotional Support </a:t>
            </a:r>
          </a:p>
          <a:p>
            <a:pPr lvl="1"/>
            <a:r>
              <a:rPr lang="en-CA" altLang="en-US" sz="2400" dirty="0"/>
              <a:t>Integral part of the nursing role. </a:t>
            </a:r>
          </a:p>
          <a:p>
            <a:pPr lvl="1"/>
            <a:r>
              <a:rPr lang="en-CA" altLang="en-US" sz="2400" dirty="0"/>
              <a:t>Helps to relieve the patient’s psychosocial stress </a:t>
            </a:r>
          </a:p>
          <a:p>
            <a:pPr lvl="1"/>
            <a:r>
              <a:rPr lang="en-CA" altLang="en-US" sz="2400" dirty="0"/>
              <a:t>May facilitate ameliorative action being taken by the patient or informal carer</a:t>
            </a:r>
          </a:p>
          <a:p>
            <a:pPr lvl="1"/>
            <a:r>
              <a:rPr lang="en-CA" altLang="en-US" sz="2400" dirty="0"/>
              <a:t>In order to provide such support, nurses should understand the emotional toll of the cancer journey on the patient</a:t>
            </a:r>
          </a:p>
          <a:p>
            <a:pPr lvl="1"/>
            <a:r>
              <a:rPr lang="en-CA" altLang="en-US" sz="2400" dirty="0"/>
              <a:t>The emotional support does not end with the completion of treatment</a:t>
            </a:r>
          </a:p>
          <a:p>
            <a:pPr lvl="1"/>
            <a:r>
              <a:rPr lang="en-CA" altLang="en-US" sz="2400" dirty="0"/>
              <a:t>May turn into support of the bereaved</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www.hse.ie</a:t>
            </a:r>
            <a:r>
              <a:rPr lang="en-CA" altLang="de-DE" sz="1200" i="1" dirty="0">
                <a:solidFill>
                  <a:schemeClr val="bg1"/>
                </a:solidFill>
                <a:latin typeface="Calibri" pitchFamily="34" charset="0"/>
              </a:rPr>
              <a:t> </a:t>
            </a:r>
            <a:r>
              <a:rPr lang="en-US" altLang="de-DE" sz="1200" i="1" dirty="0">
                <a:solidFill>
                  <a:schemeClr val="bg1"/>
                </a:solidFill>
                <a:latin typeface="Calibri" pitchFamily="34" charset="0"/>
              </a:rPr>
              <a:t> </a:t>
            </a:r>
          </a:p>
        </p:txBody>
      </p:sp>
    </p:spTree>
    <p:extLst>
      <p:ext uri="{BB962C8B-B14F-4D97-AF65-F5344CB8AC3E}">
        <p14:creationId xmlns:p14="http://schemas.microsoft.com/office/powerpoint/2010/main" val="3090849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985962" y="2530745"/>
            <a:ext cx="51530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CA" altLang="de-DE" sz="3600" dirty="0">
                <a:solidFill>
                  <a:srgbClr val="FFFFFF"/>
                </a:solidFill>
                <a:latin typeface="Calibri" pitchFamily="34" charset="0"/>
              </a:rPr>
              <a:t>Module 4C: </a:t>
            </a:r>
          </a:p>
          <a:p>
            <a:pPr algn="ctr" eaLnBrk="1" hangingPunct="1">
              <a:spcBef>
                <a:spcPct val="0"/>
              </a:spcBef>
              <a:buFontTx/>
              <a:buNone/>
            </a:pPr>
            <a:r>
              <a:rPr lang="en-CA" altLang="de-DE" dirty="0">
                <a:solidFill>
                  <a:srgbClr val="FFFFFF"/>
                </a:solidFill>
                <a:latin typeface="Calibri" pitchFamily="34" charset="0"/>
              </a:rPr>
              <a:t>Challenges of Haematology/Oncology Nursing</a:t>
            </a:r>
            <a:endParaRPr lang="en-US" altLang="de-DE" dirty="0">
              <a:solidFill>
                <a:srgbClr val="FFFFFF"/>
              </a:solidFill>
              <a:latin typeface="Calibri" pitchFamily="34" charset="0"/>
            </a:endParaRPr>
          </a:p>
        </p:txBody>
      </p:sp>
    </p:spTree>
    <p:extLst>
      <p:ext uri="{BB962C8B-B14F-4D97-AF65-F5344CB8AC3E}">
        <p14:creationId xmlns:p14="http://schemas.microsoft.com/office/powerpoint/2010/main" val="1096884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M4-C</a:t>
            </a:r>
            <a:br>
              <a:rPr lang="en-GB" altLang="en-US" sz="3200" b="1" dirty="0"/>
            </a:br>
            <a:r>
              <a:rPr lang="en-GB" altLang="en-US" sz="2200" b="1" dirty="0"/>
              <a:t>Challenges of Haematology/Oncology Nursing</a:t>
            </a:r>
            <a:endParaRPr lang="en-US" altLang="de-DE" sz="2200" dirty="0">
              <a:latin typeface="Calibri" pitchFamily="34" charset="0"/>
            </a:endParaRPr>
          </a:p>
        </p:txBody>
      </p:sp>
      <p:sp>
        <p:nvSpPr>
          <p:cNvPr id="28675" name="Rectangle 3"/>
          <p:cNvSpPr>
            <a:spLocks noGrp="1" noChangeArrowheads="1"/>
          </p:cNvSpPr>
          <p:nvPr>
            <p:ph type="body" idx="4294967295"/>
          </p:nvPr>
        </p:nvSpPr>
        <p:spPr>
          <a:xfrm>
            <a:off x="457200" y="1600200"/>
            <a:ext cx="8229600" cy="4354034"/>
          </a:xfrm>
        </p:spPr>
        <p:txBody>
          <a:bodyPr/>
          <a:lstStyle/>
          <a:p>
            <a:r>
              <a:rPr lang="en-CA" altLang="en-US" sz="2400" dirty="0">
                <a:solidFill>
                  <a:srgbClr val="C00000"/>
                </a:solidFill>
              </a:rPr>
              <a:t>General Considerations and Gaps</a:t>
            </a:r>
          </a:p>
          <a:p>
            <a:pPr lvl="1"/>
            <a:r>
              <a:rPr lang="en-CA" altLang="en-US" sz="2000" dirty="0"/>
              <a:t>Cancer nursing is acknowledged as a particularly stressful occupation </a:t>
            </a:r>
          </a:p>
          <a:p>
            <a:pPr lvl="1"/>
            <a:r>
              <a:rPr lang="en-CA" altLang="en-US" sz="2000" dirty="0"/>
              <a:t>Causes of stress often include:</a:t>
            </a:r>
          </a:p>
          <a:p>
            <a:pPr lvl="2"/>
            <a:r>
              <a:rPr lang="en-CA" altLang="en-US" sz="1800" dirty="0"/>
              <a:t>Complex healthcare states and comorbidities </a:t>
            </a:r>
          </a:p>
          <a:p>
            <a:pPr lvl="2"/>
            <a:r>
              <a:rPr lang="en-CA" altLang="en-US" sz="1800" dirty="0"/>
              <a:t>Increasing patient acuity and patient expectations of care</a:t>
            </a:r>
          </a:p>
          <a:p>
            <a:pPr lvl="2"/>
            <a:r>
              <a:rPr lang="en-CA" altLang="en-US" sz="1800" dirty="0"/>
              <a:t>Technological advances requiring increasingly sophisticated nursing skills</a:t>
            </a:r>
          </a:p>
          <a:p>
            <a:pPr lvl="2"/>
            <a:r>
              <a:rPr lang="en-CA" altLang="en-US" sz="1800" dirty="0"/>
              <a:t>Decreased length of hospital admissions</a:t>
            </a:r>
          </a:p>
          <a:p>
            <a:pPr lvl="2"/>
            <a:r>
              <a:rPr lang="en-CA" altLang="en-US" sz="1800" dirty="0"/>
              <a:t>The necessity of dealing with the dying process</a:t>
            </a:r>
          </a:p>
          <a:p>
            <a:pPr lvl="1"/>
            <a:r>
              <a:rPr lang="en-CA" altLang="en-US" sz="2000" dirty="0"/>
              <a:t>Lack of evidence-based, standardized nursing guidelines</a:t>
            </a:r>
          </a:p>
          <a:p>
            <a:pPr lvl="1"/>
            <a:r>
              <a:rPr lang="en-CA" altLang="en-US" sz="2000" dirty="0"/>
              <a:t>Patient and family / care provider education gaps</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Barnard et al., 2006</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3124127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M4-C</a:t>
            </a:r>
            <a:br>
              <a:rPr lang="en-GB" altLang="en-US" sz="3200" b="1" dirty="0"/>
            </a:br>
            <a:r>
              <a:rPr lang="en-GB" altLang="en-US" sz="2200" b="1" dirty="0"/>
              <a:t>Challenges of Haematology/Oncology Nursing</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457200" y="1600199"/>
            <a:ext cx="8229600" cy="4780935"/>
          </a:xfrm>
        </p:spPr>
        <p:txBody>
          <a:bodyPr/>
          <a:lstStyle/>
          <a:p>
            <a:r>
              <a:rPr lang="en-CA" altLang="en-US" sz="2400" dirty="0">
                <a:solidFill>
                  <a:srgbClr val="C00000"/>
                </a:solidFill>
              </a:rPr>
              <a:t>Coping with Emotional Stress</a:t>
            </a:r>
          </a:p>
          <a:p>
            <a:pPr lvl="1"/>
            <a:r>
              <a:rPr lang="en-CA" altLang="en-US" sz="2000" dirty="0"/>
              <a:t>Dealing with patients’ suffering is one of the major contributors to professional burnout</a:t>
            </a:r>
          </a:p>
          <a:p>
            <a:pPr lvl="1"/>
            <a:r>
              <a:rPr lang="en-CA" altLang="en-US" sz="2000" dirty="0"/>
              <a:t>Staff often identifies closely with patients; however, while their concern for a critically ill patient can bring joy and meaning to their work, this can also complicate their ability to deal with the patient’s deterioration and impending death</a:t>
            </a:r>
          </a:p>
          <a:p>
            <a:pPr lvl="1"/>
            <a:r>
              <a:rPr lang="en-CA" altLang="en-US" sz="2000" dirty="0"/>
              <a:t>Therefore, in addition to patients’ and families’ needs, the needs of nurses and other professionals caring for dying and distressed patients also need to be considered</a:t>
            </a:r>
          </a:p>
          <a:p>
            <a:pPr lvl="2"/>
            <a:r>
              <a:rPr lang="en-CA" altLang="en-US" sz="1800" dirty="0"/>
              <a:t>It is vital to have a colleague support system and a forum for discussion of these issues in order to defuse distress and reassure staff that they are doing all that can be done as professionals and caregivers</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Ramirez et al., 1996; </a:t>
            </a:r>
            <a:r>
              <a:rPr lang="en-CA" altLang="de-DE" sz="1200" i="1" dirty="0" err="1">
                <a:solidFill>
                  <a:schemeClr val="bg1"/>
                </a:solidFill>
                <a:latin typeface="Calibri" pitchFamily="34" charset="0"/>
              </a:rPr>
              <a:t>Lintz</a:t>
            </a:r>
            <a:r>
              <a:rPr lang="en-CA" altLang="de-DE" sz="1200" i="1" dirty="0">
                <a:solidFill>
                  <a:schemeClr val="bg1"/>
                </a:solidFill>
                <a:latin typeface="Calibri" pitchFamily="34" charset="0"/>
              </a:rPr>
              <a:t> et al., 1999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674508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M4-C</a:t>
            </a:r>
            <a:br>
              <a:rPr lang="en-GB" altLang="en-US" sz="3200" b="1" dirty="0"/>
            </a:br>
            <a:r>
              <a:rPr lang="en-GB" altLang="en-US" sz="2200" b="1" dirty="0"/>
              <a:t>Challenges of Haematology/Oncology Nursing</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457200" y="1600199"/>
            <a:ext cx="8229600" cy="4780935"/>
          </a:xfrm>
        </p:spPr>
        <p:txBody>
          <a:bodyPr/>
          <a:lstStyle/>
          <a:p>
            <a:r>
              <a:rPr lang="en-CA" altLang="en-US" sz="2400" dirty="0">
                <a:solidFill>
                  <a:srgbClr val="C00000"/>
                </a:solidFill>
              </a:rPr>
              <a:t>Working in Multidisciplinary Teams</a:t>
            </a:r>
          </a:p>
          <a:p>
            <a:pPr lvl="1"/>
            <a:r>
              <a:rPr lang="en-CA" altLang="en-US" sz="2000" dirty="0"/>
              <a:t>There is an increasing need for a team of medical specialists working in unison to deliver optimal medical care</a:t>
            </a:r>
          </a:p>
          <a:p>
            <a:pPr lvl="1"/>
            <a:r>
              <a:rPr lang="en-CA" altLang="en-US" sz="2000" dirty="0"/>
              <a:t>This coordination may maximize the technical synergy of care, but can also challenge inter-professional and interdisciplinary connections, and increase the risk of communication breakdowns and conflicts between staff</a:t>
            </a:r>
          </a:p>
          <a:p>
            <a:pPr lvl="1"/>
            <a:r>
              <a:rPr lang="en-CA" altLang="en-US" sz="2000" dirty="0"/>
              <a:t>Communication challenges with patients who are new immigrants may be overcome by integrating professional medical interpreters into the multidisciplinary team </a:t>
            </a:r>
          </a:p>
          <a:p>
            <a:pPr lvl="1"/>
            <a:r>
              <a:rPr lang="en-CA" altLang="en-US" sz="2000" dirty="0"/>
              <a:t>Innovative coordinated teams may include a hematologist, physician assistant, nurse/research coordinator, social worker, pharmacist, and even the patient, and referring community oncologist,  to assist patients throughout their cancer journey. </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CA" altLang="de-DE" sz="1200" i="1" dirty="0" err="1">
                <a:solidFill>
                  <a:schemeClr val="bg1"/>
                </a:solidFill>
                <a:latin typeface="Calibri" pitchFamily="34" charset="0"/>
              </a:rPr>
              <a:t>Penson</a:t>
            </a:r>
            <a:r>
              <a:rPr lang="en-CA" altLang="de-DE" sz="1200" i="1" dirty="0">
                <a:solidFill>
                  <a:schemeClr val="bg1"/>
                </a:solidFill>
                <a:latin typeface="Calibri" pitchFamily="34" charset="0"/>
              </a:rPr>
              <a:t> et al., 2006; </a:t>
            </a:r>
            <a:r>
              <a:rPr lang="en-CA" altLang="de-DE" sz="1200" i="1" dirty="0" err="1">
                <a:solidFill>
                  <a:schemeClr val="bg1"/>
                </a:solidFill>
                <a:latin typeface="Calibri" pitchFamily="34" charset="0"/>
              </a:rPr>
              <a:t>Schapira</a:t>
            </a:r>
            <a:r>
              <a:rPr lang="en-CA" altLang="de-DE" sz="1200" i="1" dirty="0">
                <a:solidFill>
                  <a:schemeClr val="bg1"/>
                </a:solidFill>
                <a:latin typeface="Calibri" pitchFamily="34" charset="0"/>
              </a:rPr>
              <a:t> et al., 2008; Holloway et al., 2012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11114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M4-C</a:t>
            </a:r>
            <a:br>
              <a:rPr lang="en-GB" altLang="en-US" sz="3200" b="1" dirty="0"/>
            </a:br>
            <a:r>
              <a:rPr lang="en-GB" altLang="en-US" sz="2200" b="1" dirty="0"/>
              <a:t>Challenges of Haematology/Oncology Nursing</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457200" y="1600199"/>
            <a:ext cx="8229600" cy="4780935"/>
          </a:xfrm>
        </p:spPr>
        <p:txBody>
          <a:bodyPr/>
          <a:lstStyle/>
          <a:p>
            <a:r>
              <a:rPr lang="en-CA" altLang="en-US" sz="2400" dirty="0">
                <a:solidFill>
                  <a:srgbClr val="C00000"/>
                </a:solidFill>
              </a:rPr>
              <a:t>Dealing with Special Situations</a:t>
            </a:r>
          </a:p>
          <a:p>
            <a:pPr lvl="1"/>
            <a:r>
              <a:rPr lang="en-CA" altLang="en-US" sz="2000" dirty="0"/>
              <a:t>Some patients may contemplate or attempt suicide </a:t>
            </a:r>
          </a:p>
          <a:p>
            <a:pPr lvl="2"/>
            <a:r>
              <a:rPr lang="en-CA" altLang="en-US" sz="1800" dirty="0"/>
              <a:t>Learning that a patient committed suicide can devastate his/her caregivers </a:t>
            </a:r>
          </a:p>
          <a:p>
            <a:pPr lvl="2"/>
            <a:r>
              <a:rPr lang="en-CA" altLang="en-US" sz="1800" dirty="0"/>
              <a:t>They may question whether more could have been done to prevent this outcome</a:t>
            </a:r>
          </a:p>
          <a:p>
            <a:pPr lvl="1"/>
            <a:r>
              <a:rPr lang="en-CA" altLang="en-US" sz="2000" dirty="0"/>
              <a:t>Patient may also ask their healthcare provider for guidance or help in ending their lives. </a:t>
            </a:r>
          </a:p>
          <a:p>
            <a:pPr lvl="2"/>
            <a:r>
              <a:rPr lang="en-CA" altLang="en-US" sz="1800" dirty="0"/>
              <a:t>This may put the nurse in a very uncomfortable position </a:t>
            </a:r>
          </a:p>
          <a:p>
            <a:pPr lvl="1"/>
            <a:r>
              <a:rPr lang="en-CA" altLang="en-US" sz="2000" dirty="0"/>
              <a:t>Caring for colleagues who develop cancer presents with multiple caregiver-patient issues</a:t>
            </a:r>
          </a:p>
          <a:p>
            <a:pPr lvl="2"/>
            <a:r>
              <a:rPr lang="en-CA" altLang="en-US" sz="1800" dirty="0"/>
              <a:t>Patient's level of medical knowledge; </a:t>
            </a:r>
          </a:p>
          <a:p>
            <a:pPr lvl="2"/>
            <a:r>
              <a:rPr lang="en-CA" altLang="en-US" sz="1800" dirty="0"/>
              <a:t>Technical, informational, emotional, and hierarchical issues </a:t>
            </a:r>
          </a:p>
          <a:p>
            <a:pPr lvl="2"/>
            <a:r>
              <a:rPr lang="en-CA" altLang="en-US" sz="1800" dirty="0"/>
              <a:t>Emotional stress related to sharing an accurate prognosis</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O’Shea et al., 1999; </a:t>
            </a:r>
            <a:r>
              <a:rPr lang="en-CA" altLang="de-DE" sz="1200" i="1" dirty="0" err="1">
                <a:solidFill>
                  <a:schemeClr val="bg1"/>
                </a:solidFill>
                <a:latin typeface="Calibri" pitchFamily="34" charset="0"/>
              </a:rPr>
              <a:t>Penson</a:t>
            </a:r>
            <a:r>
              <a:rPr lang="en-CA" altLang="de-DE" sz="1200" i="1" dirty="0">
                <a:solidFill>
                  <a:schemeClr val="bg1"/>
                </a:solidFill>
                <a:latin typeface="Calibri" pitchFamily="34" charset="0"/>
              </a:rPr>
              <a:t> et al., 2001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2757644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985962" y="2578152"/>
            <a:ext cx="51530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CA" altLang="de-DE" sz="3600" dirty="0">
                <a:solidFill>
                  <a:srgbClr val="FFFFFF"/>
                </a:solidFill>
                <a:latin typeface="Calibri" pitchFamily="34" charset="0"/>
              </a:rPr>
              <a:t>Module 4D: </a:t>
            </a:r>
          </a:p>
          <a:p>
            <a:pPr algn="ctr" eaLnBrk="1" hangingPunct="1">
              <a:spcBef>
                <a:spcPct val="0"/>
              </a:spcBef>
              <a:buFontTx/>
              <a:buNone/>
            </a:pPr>
            <a:r>
              <a:rPr lang="en-CA" altLang="de-DE" dirty="0">
                <a:solidFill>
                  <a:srgbClr val="FFFFFF"/>
                </a:solidFill>
                <a:latin typeface="Calibri" pitchFamily="34" charset="0"/>
              </a:rPr>
              <a:t>Patient Support Services and Educational Resources</a:t>
            </a:r>
            <a:endParaRPr lang="en-US" altLang="de-DE" dirty="0">
              <a:solidFill>
                <a:srgbClr val="FFFFFF"/>
              </a:solidFill>
              <a:latin typeface="Calibri" pitchFamily="34" charset="0"/>
            </a:endParaRPr>
          </a:p>
        </p:txBody>
      </p:sp>
    </p:spTree>
    <p:extLst>
      <p:ext uri="{BB962C8B-B14F-4D97-AF65-F5344CB8AC3E}">
        <p14:creationId xmlns:p14="http://schemas.microsoft.com/office/powerpoint/2010/main" val="3968492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M4-D</a:t>
            </a:r>
            <a:br>
              <a:rPr lang="en-GB" altLang="en-US" sz="3200" b="1" dirty="0"/>
            </a:br>
            <a:r>
              <a:rPr lang="en-GB" altLang="en-US" sz="2600" b="1" dirty="0"/>
              <a:t>Patient Support Services and Resources</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367116" y="1524000"/>
            <a:ext cx="8229600" cy="4768645"/>
          </a:xfrm>
        </p:spPr>
        <p:txBody>
          <a:bodyPr/>
          <a:lstStyle/>
          <a:p>
            <a:r>
              <a:rPr lang="en-CA" sz="2400" dirty="0">
                <a:solidFill>
                  <a:srgbClr val="C00000"/>
                </a:solidFill>
              </a:rPr>
              <a:t>Potential patient support services at the institutional level</a:t>
            </a:r>
          </a:p>
          <a:p>
            <a:pPr lvl="1"/>
            <a:r>
              <a:rPr lang="en-CA" sz="2000" dirty="0">
                <a:solidFill>
                  <a:prstClr val="black"/>
                </a:solidFill>
              </a:rPr>
              <a:t>Call-in information service where patients (or their parent)</a:t>
            </a:r>
          </a:p>
          <a:p>
            <a:pPr lvl="1"/>
            <a:r>
              <a:rPr lang="en-CA" sz="2000" dirty="0">
                <a:solidFill>
                  <a:prstClr val="black"/>
                </a:solidFill>
              </a:rPr>
              <a:t>Language services (e.g. professional healthcare interpreter) who speaks the patient’s native language or uses sign language </a:t>
            </a:r>
          </a:p>
          <a:p>
            <a:pPr lvl="1"/>
            <a:r>
              <a:rPr lang="en-CA" sz="2000" dirty="0">
                <a:solidFill>
                  <a:prstClr val="black"/>
                </a:solidFill>
              </a:rPr>
              <a:t>Free web-based education programs presented by experts </a:t>
            </a:r>
          </a:p>
          <a:p>
            <a:pPr lvl="1"/>
            <a:r>
              <a:rPr lang="en-CA" sz="2000" dirty="0">
                <a:solidFill>
                  <a:prstClr val="black"/>
                </a:solidFill>
              </a:rPr>
              <a:t>Free education and support materials for patients (including children), their families, and primary care providers</a:t>
            </a:r>
          </a:p>
          <a:p>
            <a:pPr lvl="1"/>
            <a:r>
              <a:rPr lang="en-CA" sz="2000" dirty="0">
                <a:solidFill>
                  <a:prstClr val="black"/>
                </a:solidFill>
              </a:rPr>
              <a:t>Extensive list of resources for patients and families regarding important aspects of their disease</a:t>
            </a:r>
          </a:p>
          <a:p>
            <a:pPr lvl="2"/>
            <a:r>
              <a:rPr lang="en-CA" sz="1800" dirty="0">
                <a:solidFill>
                  <a:prstClr val="black"/>
                </a:solidFill>
              </a:rPr>
              <a:t>Financial assistance, counselling, transportation, and other needs</a:t>
            </a:r>
          </a:p>
          <a:p>
            <a:pPr lvl="1"/>
            <a:r>
              <a:rPr lang="en-CA" sz="2000" dirty="0">
                <a:solidFill>
                  <a:prstClr val="black"/>
                </a:solidFill>
              </a:rPr>
              <a:t>Information on how to participate in a clinical trial</a:t>
            </a:r>
          </a:p>
          <a:p>
            <a:pPr lvl="1"/>
            <a:r>
              <a:rPr lang="en-CA" sz="2000" dirty="0">
                <a:solidFill>
                  <a:prstClr val="black"/>
                </a:solidFill>
              </a:rPr>
              <a:t>Peer-to-peer support;</a:t>
            </a:r>
          </a:p>
          <a:p>
            <a:pPr lvl="1"/>
            <a:r>
              <a:rPr lang="en-CA" sz="2000" dirty="0">
                <a:solidFill>
                  <a:prstClr val="black"/>
                </a:solidFill>
              </a:rPr>
              <a:t>Assistance with financial issues</a:t>
            </a:r>
          </a:p>
          <a:p>
            <a:pPr lvl="1"/>
            <a:endParaRPr lang="en-CA" sz="2000" dirty="0">
              <a:solidFill>
                <a:prstClr val="black"/>
              </a:solidFill>
            </a:endParaRPr>
          </a:p>
          <a:p>
            <a:pPr lvl="1"/>
            <a:endParaRPr lang="en-CA" sz="2400" dirty="0">
              <a:solidFill>
                <a:prstClr val="blac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985963" y="2460625"/>
            <a:ext cx="5153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CA" altLang="de-DE" sz="3600" dirty="0">
                <a:solidFill>
                  <a:srgbClr val="FFFFFF"/>
                </a:solidFill>
                <a:latin typeface="Calibri" pitchFamily="34" charset="0"/>
              </a:rPr>
              <a:t>Module 4A: </a:t>
            </a:r>
          </a:p>
          <a:p>
            <a:pPr algn="ctr" eaLnBrk="1" hangingPunct="1">
              <a:spcBef>
                <a:spcPct val="0"/>
              </a:spcBef>
              <a:buFontTx/>
              <a:buNone/>
            </a:pPr>
            <a:r>
              <a:rPr lang="en-CA" altLang="de-DE" dirty="0">
                <a:solidFill>
                  <a:srgbClr val="FFFFFF"/>
                </a:solidFill>
                <a:latin typeface="Calibri" pitchFamily="34" charset="0"/>
              </a:rPr>
              <a:t>Living with Lymphoma</a:t>
            </a:r>
            <a:endParaRPr lang="en-US" altLang="de-DE" dirty="0">
              <a:solidFill>
                <a:srgbClr val="FFFFFF"/>
              </a:solidFill>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M4-D</a:t>
            </a:r>
            <a:br>
              <a:rPr lang="en-GB" altLang="en-US" sz="3200" b="1" dirty="0"/>
            </a:br>
            <a:r>
              <a:rPr lang="en-GB" altLang="en-US" sz="2600" b="1" dirty="0"/>
              <a:t>Patient Support Services and Resources</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367116" y="1524000"/>
            <a:ext cx="8229600" cy="4768645"/>
          </a:xfrm>
        </p:spPr>
        <p:txBody>
          <a:bodyPr/>
          <a:lstStyle/>
          <a:p>
            <a:r>
              <a:rPr lang="en-CA" sz="2400" dirty="0">
                <a:solidFill>
                  <a:srgbClr val="C00000"/>
                </a:solidFill>
              </a:rPr>
              <a:t>Patients Associations and Support Groups</a:t>
            </a:r>
          </a:p>
          <a:p>
            <a:pPr lvl="1"/>
            <a:r>
              <a:rPr lang="en-CA" sz="2000" dirty="0">
                <a:solidFill>
                  <a:prstClr val="black"/>
                </a:solidFill>
              </a:rPr>
              <a:t>Being diagnosed with a potentially fatal illness is a life-changing event that is often best understood by other cancer patients.</a:t>
            </a:r>
          </a:p>
          <a:p>
            <a:pPr lvl="1"/>
            <a:r>
              <a:rPr lang="en-CA" sz="2000" dirty="0">
                <a:solidFill>
                  <a:prstClr val="black"/>
                </a:solidFill>
              </a:rPr>
              <a:t>Patients struggling with similar life issues can provide each other with a sense of solidarity and reassurance</a:t>
            </a:r>
          </a:p>
          <a:p>
            <a:pPr lvl="1"/>
            <a:r>
              <a:rPr lang="en-CA" sz="2000" dirty="0">
                <a:solidFill>
                  <a:prstClr val="black"/>
                </a:solidFill>
              </a:rPr>
              <a:t>Supportive-expressive group therapy has been shown to reduce anxiety, improve mood, and reduce perception of pain, yet it is often underutilized due to cultural or transportation barriers. </a:t>
            </a:r>
          </a:p>
          <a:p>
            <a:pPr lvl="1"/>
            <a:r>
              <a:rPr lang="en-CA" sz="2000" dirty="0">
                <a:solidFill>
                  <a:prstClr val="black"/>
                </a:solidFill>
              </a:rPr>
              <a:t>Internet-based support groups offer similar benefits to patients compared to traditional ones, including empowering the participants, reducing isolation, providing a community of support, and providing a forum for patients to actively help others cope.</a:t>
            </a:r>
          </a:p>
        </p:txBody>
      </p:sp>
      <p:sp>
        <p:nvSpPr>
          <p:cNvPr id="5" name="Text Box 4"/>
          <p:cNvSpPr txBox="1">
            <a:spLocks noChangeArrowheads="1"/>
          </p:cNvSpPr>
          <p:nvPr/>
        </p:nvSpPr>
        <p:spPr bwMode="auto">
          <a:xfrm>
            <a:off x="550606" y="6540500"/>
            <a:ext cx="69471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Spiegel, 2001; </a:t>
            </a:r>
            <a:r>
              <a:rPr lang="en-CA" altLang="de-DE" sz="1200" i="1" dirty="0" err="1">
                <a:solidFill>
                  <a:schemeClr val="bg1"/>
                </a:solidFill>
                <a:latin typeface="Calibri" pitchFamily="34" charset="0"/>
              </a:rPr>
              <a:t>Klemm</a:t>
            </a:r>
            <a:r>
              <a:rPr lang="en-CA" altLang="de-DE" sz="1200" i="1" dirty="0">
                <a:solidFill>
                  <a:schemeClr val="bg1"/>
                </a:solidFill>
                <a:latin typeface="Calibri" pitchFamily="34" charset="0"/>
              </a:rPr>
              <a:t> and </a:t>
            </a:r>
            <a:r>
              <a:rPr lang="en-CA" altLang="de-DE" sz="1200" i="1" dirty="0" err="1">
                <a:solidFill>
                  <a:schemeClr val="bg1"/>
                </a:solidFill>
                <a:latin typeface="Calibri" pitchFamily="34" charset="0"/>
              </a:rPr>
              <a:t>Hardie</a:t>
            </a:r>
            <a:r>
              <a:rPr lang="en-CA" altLang="de-DE" sz="1200" i="1" dirty="0">
                <a:solidFill>
                  <a:schemeClr val="bg1"/>
                </a:solidFill>
                <a:latin typeface="Calibri" pitchFamily="34" charset="0"/>
              </a:rPr>
              <a:t>, 2002 </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3285396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M4-D</a:t>
            </a:r>
            <a:br>
              <a:rPr lang="en-GB" altLang="en-US" sz="3200" b="1" dirty="0"/>
            </a:br>
            <a:r>
              <a:rPr lang="en-GB" altLang="en-US" sz="2600" b="1" dirty="0"/>
              <a:t>Patient Support Services and Resources</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367116" y="1524000"/>
            <a:ext cx="8540910" cy="4768645"/>
          </a:xfrm>
        </p:spPr>
        <p:txBody>
          <a:bodyPr/>
          <a:lstStyle/>
          <a:p>
            <a:r>
              <a:rPr lang="en-CA" sz="2400" dirty="0">
                <a:solidFill>
                  <a:srgbClr val="C00000"/>
                </a:solidFill>
              </a:rPr>
              <a:t>Patient Education Websites</a:t>
            </a:r>
          </a:p>
          <a:p>
            <a:pPr lvl="1"/>
            <a:r>
              <a:rPr lang="en-CA" sz="2000" dirty="0">
                <a:solidFill>
                  <a:prstClr val="black"/>
                </a:solidFill>
              </a:rPr>
              <a:t>The Lymphoma Coalition: http://www.lymphomacoalition.org</a:t>
            </a:r>
          </a:p>
          <a:p>
            <a:pPr lvl="1"/>
            <a:r>
              <a:rPr lang="en-CA" sz="2000" dirty="0" err="1">
                <a:solidFill>
                  <a:prstClr val="black"/>
                </a:solidFill>
              </a:rPr>
              <a:t>Ho</a:t>
            </a:r>
            <a:r>
              <a:rPr lang="en-CA" sz="2000" dirty="0">
                <a:solidFill>
                  <a:prstClr val="black"/>
                </a:solidFill>
              </a:rPr>
              <a:t>/</a:t>
            </a:r>
            <a:r>
              <a:rPr lang="en-CA" sz="2000" dirty="0" err="1">
                <a:solidFill>
                  <a:prstClr val="black"/>
                </a:solidFill>
              </a:rPr>
              <a:t>noho</a:t>
            </a:r>
            <a:r>
              <a:rPr lang="en-CA" sz="2000" dirty="0">
                <a:solidFill>
                  <a:prstClr val="black"/>
                </a:solidFill>
              </a:rPr>
              <a:t>: http://www.lymphome.ch</a:t>
            </a:r>
          </a:p>
          <a:p>
            <a:pPr lvl="1"/>
            <a:r>
              <a:rPr lang="fr-FR" sz="2000" dirty="0">
                <a:solidFill>
                  <a:prstClr val="black"/>
                </a:solidFill>
              </a:rPr>
              <a:t>France Lymphome Espoir: http://www.francelymphomeespoir.fr</a:t>
            </a:r>
            <a:endParaRPr lang="en-CA" sz="2000" dirty="0">
              <a:solidFill>
                <a:prstClr val="black"/>
              </a:solidFill>
            </a:endParaRPr>
          </a:p>
          <a:p>
            <a:pPr lvl="1"/>
            <a:r>
              <a:rPr lang="de-DE" sz="2000" dirty="0">
                <a:solidFill>
                  <a:prstClr val="black"/>
                </a:solidFill>
              </a:rPr>
              <a:t>Deutsche Leukamie &amp; Lymphom-Hilfe eV Germany: http://www.leukaemie-hilfe.de/startseite.html</a:t>
            </a:r>
            <a:endParaRPr lang="en-CA" sz="2000" dirty="0">
              <a:solidFill>
                <a:prstClr val="black"/>
              </a:solidFill>
            </a:endParaRPr>
          </a:p>
          <a:p>
            <a:pPr lvl="1"/>
            <a:r>
              <a:rPr lang="nl-NL" sz="2000" dirty="0">
                <a:solidFill>
                  <a:prstClr val="black"/>
                </a:solidFill>
              </a:rPr>
              <a:t>Patiëntenvereniging voor Lymfomen: http://lymfklierkanker.be/nl</a:t>
            </a:r>
            <a:endParaRPr lang="en-CA" sz="2000" dirty="0">
              <a:solidFill>
                <a:prstClr val="black"/>
              </a:solidFill>
            </a:endParaRPr>
          </a:p>
          <a:p>
            <a:pPr lvl="1"/>
            <a:r>
              <a:rPr lang="en-CA" sz="2000" dirty="0">
                <a:solidFill>
                  <a:prstClr val="black"/>
                </a:solidFill>
              </a:rPr>
              <a:t>The Lymphoma Information Network: http://www.lymphomainfo.net</a:t>
            </a:r>
          </a:p>
          <a:p>
            <a:pPr lvl="1"/>
            <a:r>
              <a:rPr lang="en-CA" sz="2000" dirty="0">
                <a:solidFill>
                  <a:prstClr val="black"/>
                </a:solidFill>
              </a:rPr>
              <a:t>The Lymphoma Research Foundation: http://www.lymphoma.org</a:t>
            </a:r>
          </a:p>
          <a:p>
            <a:pPr lvl="1"/>
            <a:r>
              <a:rPr lang="en-CA" sz="2000" dirty="0">
                <a:solidFill>
                  <a:prstClr val="black"/>
                </a:solidFill>
              </a:rPr>
              <a:t>The Leukemia &amp; Lymphoma Society: http://www.lls.org</a:t>
            </a:r>
          </a:p>
          <a:p>
            <a:pPr lvl="2"/>
            <a:r>
              <a:rPr lang="en-CA" sz="1600" dirty="0">
                <a:solidFill>
                  <a:prstClr val="black"/>
                </a:solidFill>
              </a:rPr>
              <a:t>The LLS publication Lymphoma Guide: Information for Patients and Caregivers is accessible at: http://www.lls.org/content/nationalcontent/resourcecenter/freeeducationmaterials/lymphoma/pdf/lymphomaguide.pdf</a:t>
            </a:r>
          </a:p>
        </p:txBody>
      </p:sp>
    </p:spTree>
    <p:extLst>
      <p:ext uri="{BB962C8B-B14F-4D97-AF65-F5344CB8AC3E}">
        <p14:creationId xmlns:p14="http://schemas.microsoft.com/office/powerpoint/2010/main" val="2890450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Module 4</a:t>
            </a:r>
            <a:br>
              <a:rPr lang="en-GB" altLang="en-US" sz="3200" b="1" dirty="0"/>
            </a:br>
            <a:r>
              <a:rPr lang="en-GB" altLang="en-US" sz="2600" b="1" dirty="0"/>
              <a:t>References (1)</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855406" y="1366684"/>
            <a:ext cx="7831394" cy="5083329"/>
          </a:xfrm>
        </p:spPr>
        <p:txBody>
          <a:bodyPr/>
          <a:lstStyle/>
          <a:p>
            <a:pPr marL="0" indent="0">
              <a:buNone/>
            </a:pPr>
            <a:r>
              <a:rPr lang="en-CA" altLang="en-US" sz="1800" dirty="0"/>
              <a:t>Arora NK et al. J </a:t>
            </a:r>
            <a:r>
              <a:rPr lang="en-CA" altLang="en-US" sz="1800" dirty="0" err="1"/>
              <a:t>Clin</a:t>
            </a:r>
            <a:r>
              <a:rPr lang="en-CA" altLang="en-US" sz="1800" dirty="0"/>
              <a:t> </a:t>
            </a:r>
            <a:r>
              <a:rPr lang="en-CA" altLang="en-US" sz="1800" dirty="0" err="1"/>
              <a:t>Oncol</a:t>
            </a:r>
            <a:r>
              <a:rPr lang="en-CA" altLang="en-US" sz="1800" dirty="0"/>
              <a:t>. 2013 Nov 1;31(31):3964-70. </a:t>
            </a:r>
          </a:p>
          <a:p>
            <a:pPr marL="0" indent="0">
              <a:buNone/>
            </a:pPr>
            <a:r>
              <a:rPr lang="en-CA" altLang="en-US" sz="1800" dirty="0"/>
              <a:t>Barnard D et al. Cancer </a:t>
            </a:r>
            <a:r>
              <a:rPr lang="en-CA" altLang="en-US" sz="1800" dirty="0" err="1"/>
              <a:t>Nurs</a:t>
            </a:r>
            <a:r>
              <a:rPr lang="en-CA" altLang="en-US" sz="1800" dirty="0"/>
              <a:t>. 2006 Jul-Aug;29(4):338-45.</a:t>
            </a:r>
          </a:p>
          <a:p>
            <a:pPr marL="0" indent="0">
              <a:buNone/>
            </a:pPr>
            <a:r>
              <a:rPr lang="en-CA" altLang="en-US" sz="1800" dirty="0"/>
              <a:t>Dias L et al. Oncologist. 2003;8(6):587-96.</a:t>
            </a:r>
          </a:p>
          <a:p>
            <a:pPr marL="0" indent="0">
              <a:buNone/>
            </a:pPr>
            <a:r>
              <a:rPr lang="en-CA" altLang="en-US" sz="1800" dirty="0" err="1"/>
              <a:t>Friis</a:t>
            </a:r>
            <a:r>
              <a:rPr lang="en-CA" altLang="en-US" sz="1800" dirty="0"/>
              <a:t> LS et al. Support Care Cancer. 2003 Mar;11(3):162-70.</a:t>
            </a:r>
          </a:p>
          <a:p>
            <a:pPr marL="0" indent="0">
              <a:buNone/>
            </a:pPr>
            <a:r>
              <a:rPr lang="en-CA" altLang="en-US" sz="1800" dirty="0"/>
              <a:t>Holloway S et al. </a:t>
            </a:r>
            <a:r>
              <a:rPr lang="en-CA" altLang="en-US" sz="1800" dirty="0" err="1"/>
              <a:t>Clin</a:t>
            </a:r>
            <a:r>
              <a:rPr lang="en-CA" altLang="en-US" sz="1800" dirty="0"/>
              <a:t> Lymphoma Myeloma </a:t>
            </a:r>
            <a:r>
              <a:rPr lang="en-CA" altLang="en-US" sz="1800" dirty="0" err="1"/>
              <a:t>Leuk</a:t>
            </a:r>
            <a:r>
              <a:rPr lang="en-CA" altLang="en-US" sz="1800" dirty="0"/>
              <a:t>. 2012 Apr;12(2):88-93. </a:t>
            </a:r>
          </a:p>
          <a:p>
            <a:pPr marL="0" indent="0">
              <a:buNone/>
            </a:pPr>
            <a:r>
              <a:rPr lang="en-CA" altLang="en-US" sz="1800" dirty="0"/>
              <a:t>Kim E et al. Support Care Cancer. 2009 Nov;17(11):1383-91. </a:t>
            </a:r>
          </a:p>
          <a:p>
            <a:pPr marL="0" indent="0">
              <a:buNone/>
            </a:pPr>
            <a:r>
              <a:rPr lang="en-CA" altLang="en-US" sz="1800" dirty="0" err="1"/>
              <a:t>Klemm</a:t>
            </a:r>
            <a:r>
              <a:rPr lang="en-CA" altLang="en-US" sz="1800" dirty="0"/>
              <a:t> P et al. </a:t>
            </a:r>
            <a:r>
              <a:rPr lang="en-CA" altLang="en-US" sz="1800" dirty="0" err="1"/>
              <a:t>Oncol</a:t>
            </a:r>
            <a:r>
              <a:rPr lang="en-CA" altLang="en-US" sz="1800" dirty="0"/>
              <a:t> </a:t>
            </a:r>
            <a:r>
              <a:rPr lang="en-CA" altLang="en-US" sz="1800" dirty="0" err="1"/>
              <a:t>Nurs</a:t>
            </a:r>
            <a:r>
              <a:rPr lang="en-CA" altLang="en-US" sz="1800" dirty="0"/>
              <a:t> Forum 2002;29:E45-E54.</a:t>
            </a:r>
          </a:p>
          <a:p>
            <a:pPr marL="0" indent="0">
              <a:buNone/>
            </a:pPr>
            <a:r>
              <a:rPr lang="en-CA" altLang="en-US" sz="1800" dirty="0"/>
              <a:t>Leigh S et al. Am J </a:t>
            </a:r>
            <a:r>
              <a:rPr lang="en-CA" altLang="en-US" sz="1800" dirty="0" err="1"/>
              <a:t>Nurs</a:t>
            </a:r>
            <a:r>
              <a:rPr lang="en-CA" altLang="en-US" sz="1800" dirty="0"/>
              <a:t>. 2006 Mar;106(3 </a:t>
            </a:r>
            <a:r>
              <a:rPr lang="en-CA" altLang="en-US" sz="1800" dirty="0" err="1"/>
              <a:t>Suppl</a:t>
            </a:r>
            <a:r>
              <a:rPr lang="en-CA" altLang="en-US" sz="1800" dirty="0"/>
              <a:t>):12-4.</a:t>
            </a:r>
          </a:p>
          <a:p>
            <a:pPr marL="0" indent="0">
              <a:buNone/>
            </a:pPr>
            <a:r>
              <a:rPr lang="en-CA" altLang="en-US" sz="1800" dirty="0" err="1"/>
              <a:t>Leydon</a:t>
            </a:r>
            <a:r>
              <a:rPr lang="en-CA" altLang="en-US" sz="1800" dirty="0"/>
              <a:t> GM et al. West J Med. 2000 Jul;173(1):26-31.</a:t>
            </a:r>
          </a:p>
          <a:p>
            <a:pPr marL="0" indent="0">
              <a:buNone/>
            </a:pPr>
            <a:r>
              <a:rPr lang="en-CA" altLang="en-US" sz="1800" dirty="0" err="1"/>
              <a:t>Lintz</a:t>
            </a:r>
            <a:r>
              <a:rPr lang="en-CA" altLang="en-US" sz="1800" dirty="0"/>
              <a:t> KC et al. Oncologist. 1999;4(1):70-6.</a:t>
            </a:r>
          </a:p>
          <a:p>
            <a:pPr marL="0" indent="0">
              <a:buNone/>
            </a:pPr>
            <a:r>
              <a:rPr lang="en-CA" altLang="en-US" sz="1800" dirty="0" err="1"/>
              <a:t>McIllmurray</a:t>
            </a:r>
            <a:r>
              <a:rPr lang="en-CA" altLang="en-US" sz="1800" dirty="0"/>
              <a:t> MB et al. </a:t>
            </a:r>
            <a:r>
              <a:rPr lang="en-CA" altLang="en-US" sz="1800" dirty="0" err="1"/>
              <a:t>Eur</a:t>
            </a:r>
            <a:r>
              <a:rPr lang="en-CA" altLang="en-US" sz="1800" dirty="0"/>
              <a:t> J Cancer Care (</a:t>
            </a:r>
            <a:r>
              <a:rPr lang="en-CA" altLang="en-US" sz="1800" dirty="0" err="1"/>
              <a:t>Engl</a:t>
            </a:r>
            <a:r>
              <a:rPr lang="en-CA" altLang="en-US" sz="1800" dirty="0"/>
              <a:t>). 2001 Dec;10(4):261-9.</a:t>
            </a:r>
          </a:p>
          <a:p>
            <a:pPr marL="0" indent="0">
              <a:buNone/>
            </a:pPr>
            <a:r>
              <a:rPr lang="en-CA" altLang="en-US" sz="1800" dirty="0" err="1"/>
              <a:t>Meirow</a:t>
            </a:r>
            <a:r>
              <a:rPr lang="en-CA" altLang="en-US" sz="1800" dirty="0"/>
              <a:t> D et al. Hum </a:t>
            </a:r>
            <a:r>
              <a:rPr lang="en-CA" altLang="en-US" sz="1800" dirty="0" err="1"/>
              <a:t>Reprod</a:t>
            </a:r>
            <a:r>
              <a:rPr lang="en-CA" altLang="en-US" sz="1800" dirty="0"/>
              <a:t> Update. 2001 Nov-Dec;7(6):535-43.</a:t>
            </a:r>
          </a:p>
          <a:p>
            <a:pPr marL="0" indent="0">
              <a:buNone/>
            </a:pPr>
            <a:r>
              <a:rPr lang="en-CA" altLang="en-US" sz="1800" dirty="0"/>
              <a:t>O'Shea EM et al. Oncologist. 1999;4(2):122-7.</a:t>
            </a:r>
          </a:p>
          <a:p>
            <a:pPr marL="0" indent="0">
              <a:buNone/>
            </a:pPr>
            <a:r>
              <a:rPr lang="en-CA" altLang="en-US" sz="1800" dirty="0"/>
              <a:t>Pattison NA et al. J </a:t>
            </a:r>
            <a:r>
              <a:rPr lang="en-CA" altLang="en-US" sz="1800" dirty="0" err="1"/>
              <a:t>Relig</a:t>
            </a:r>
            <a:r>
              <a:rPr lang="en-CA" altLang="en-US" sz="1800" dirty="0"/>
              <a:t> Health. 2011 Sep;50(3):731-42. </a:t>
            </a:r>
          </a:p>
          <a:p>
            <a:pPr marL="0" indent="0">
              <a:buNone/>
            </a:pPr>
            <a:r>
              <a:rPr lang="en-CA" altLang="en-US" sz="1800" dirty="0" err="1"/>
              <a:t>Peccatori</a:t>
            </a:r>
            <a:r>
              <a:rPr lang="en-CA" altLang="en-US" sz="1800" dirty="0"/>
              <a:t> FA et al. Ann </a:t>
            </a:r>
            <a:r>
              <a:rPr lang="en-CA" altLang="en-US" sz="1800" dirty="0" err="1"/>
              <a:t>Oncol</a:t>
            </a:r>
            <a:r>
              <a:rPr lang="en-CA" altLang="en-US" sz="1800" dirty="0"/>
              <a:t>. 2013 Oct;24 </a:t>
            </a:r>
            <a:r>
              <a:rPr lang="en-CA" altLang="en-US" sz="1800" dirty="0" err="1"/>
              <a:t>Suppl</a:t>
            </a:r>
            <a:r>
              <a:rPr lang="en-CA" altLang="en-US" sz="1800" dirty="0"/>
              <a:t> 6:vi160-70.</a:t>
            </a:r>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p:txBody>
      </p:sp>
    </p:spTree>
    <p:extLst>
      <p:ext uri="{BB962C8B-B14F-4D97-AF65-F5344CB8AC3E}">
        <p14:creationId xmlns:p14="http://schemas.microsoft.com/office/powerpoint/2010/main" val="4243134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Module 4</a:t>
            </a:r>
            <a:br>
              <a:rPr lang="en-GB" altLang="en-US" sz="3200" b="1" dirty="0"/>
            </a:br>
            <a:r>
              <a:rPr lang="en-GB" altLang="en-US" sz="2600" b="1" dirty="0"/>
              <a:t>References (2)</a:t>
            </a:r>
            <a:endParaRPr lang="en-US" altLang="de-DE" sz="3000" dirty="0">
              <a:latin typeface="Calibri" pitchFamily="34" charset="0"/>
            </a:endParaRPr>
          </a:p>
        </p:txBody>
      </p:sp>
      <p:sp>
        <p:nvSpPr>
          <p:cNvPr id="28675" name="Rectangle 3"/>
          <p:cNvSpPr>
            <a:spLocks noGrp="1" noChangeArrowheads="1"/>
          </p:cNvSpPr>
          <p:nvPr>
            <p:ph type="body" idx="4294967295"/>
          </p:nvPr>
        </p:nvSpPr>
        <p:spPr>
          <a:xfrm>
            <a:off x="766916" y="1366684"/>
            <a:ext cx="7919884" cy="5083329"/>
          </a:xfrm>
        </p:spPr>
        <p:txBody>
          <a:bodyPr/>
          <a:lstStyle/>
          <a:p>
            <a:pPr marL="0" indent="0">
              <a:buNone/>
            </a:pPr>
            <a:r>
              <a:rPr lang="en-CA" altLang="en-US" sz="1800" dirty="0" err="1"/>
              <a:t>Penson</a:t>
            </a:r>
            <a:r>
              <a:rPr lang="en-CA" altLang="en-US" sz="1800" dirty="0"/>
              <a:t> RT et al. Oncologist. 2002a;7(6):555-68.</a:t>
            </a:r>
          </a:p>
          <a:p>
            <a:pPr marL="0" indent="0">
              <a:buNone/>
            </a:pPr>
            <a:r>
              <a:rPr lang="en-CA" altLang="en-US" sz="1800" dirty="0" err="1"/>
              <a:t>Penson</a:t>
            </a:r>
            <a:r>
              <a:rPr lang="en-CA" altLang="en-US" sz="1800" dirty="0"/>
              <a:t> RT et al. Oncologist. 2000;5(4):336-44.</a:t>
            </a:r>
          </a:p>
          <a:p>
            <a:pPr marL="0" indent="0">
              <a:buNone/>
            </a:pPr>
            <a:r>
              <a:rPr lang="en-CA" altLang="en-US" sz="1800" dirty="0" err="1"/>
              <a:t>Penson</a:t>
            </a:r>
            <a:r>
              <a:rPr lang="en-CA" altLang="en-US" sz="1800" dirty="0"/>
              <a:t> RT et al. Oncologist. 2006 May;11(5):520-6.</a:t>
            </a:r>
          </a:p>
          <a:p>
            <a:pPr marL="0" indent="0">
              <a:buNone/>
            </a:pPr>
            <a:r>
              <a:rPr lang="en-CA" altLang="en-US" sz="1800" dirty="0" err="1"/>
              <a:t>Penson</a:t>
            </a:r>
            <a:r>
              <a:rPr lang="en-CA" altLang="en-US" sz="1800" dirty="0"/>
              <a:t> RT et al. Oncologist. 2005 Feb;10(2):160-9.</a:t>
            </a:r>
          </a:p>
          <a:p>
            <a:pPr marL="0" indent="0">
              <a:buNone/>
            </a:pPr>
            <a:r>
              <a:rPr lang="en-CA" altLang="en-US" sz="1800" dirty="0" err="1"/>
              <a:t>Penson</a:t>
            </a:r>
            <a:r>
              <a:rPr lang="en-CA" altLang="en-US" sz="1800" dirty="0"/>
              <a:t> RT et al. Oncologist. 2001;6(2):197-204.</a:t>
            </a:r>
          </a:p>
          <a:p>
            <a:pPr marL="0" indent="0">
              <a:buNone/>
            </a:pPr>
            <a:r>
              <a:rPr lang="en-CA" altLang="en-US" sz="1800" dirty="0" err="1"/>
              <a:t>Penson</a:t>
            </a:r>
            <a:r>
              <a:rPr lang="en-CA" altLang="en-US" sz="1800" dirty="0"/>
              <a:t> RT et al. Oncologist. 2004;9(2):217-25.</a:t>
            </a:r>
          </a:p>
          <a:p>
            <a:pPr marL="0" indent="0">
              <a:buNone/>
            </a:pPr>
            <a:r>
              <a:rPr lang="en-CA" altLang="en-US" sz="1800" dirty="0"/>
              <a:t>Ramirez AJ et al. Lancet 1996;347:724 –728.</a:t>
            </a:r>
          </a:p>
          <a:p>
            <a:pPr marL="0" indent="0">
              <a:buNone/>
            </a:pPr>
            <a:r>
              <a:rPr lang="en-CA" altLang="en-US" sz="1800" dirty="0"/>
              <a:t>Randall TC et al. </a:t>
            </a:r>
            <a:r>
              <a:rPr lang="en-CA" altLang="en-US" sz="1800" dirty="0" err="1"/>
              <a:t>Palliat</a:t>
            </a:r>
            <a:r>
              <a:rPr lang="en-CA" altLang="en-US" sz="1800" dirty="0"/>
              <a:t> Med. 2005 Dec;19(8):594-601.</a:t>
            </a:r>
          </a:p>
          <a:p>
            <a:pPr marL="0" indent="0">
              <a:buNone/>
            </a:pPr>
            <a:r>
              <a:rPr lang="en-CA" altLang="en-US" sz="1800" dirty="0" err="1"/>
              <a:t>Schapira</a:t>
            </a:r>
            <a:r>
              <a:rPr lang="en-CA" altLang="en-US" sz="1800" dirty="0"/>
              <a:t> L et al. Oncologist. 2008 May;13(5):586-92.</a:t>
            </a:r>
          </a:p>
          <a:p>
            <a:pPr marL="0" indent="0">
              <a:buNone/>
            </a:pPr>
            <a:r>
              <a:rPr lang="en-CA" altLang="en-US" sz="1800" dirty="0" err="1"/>
              <a:t>Sitzia</a:t>
            </a:r>
            <a:r>
              <a:rPr lang="en-CA" altLang="en-US" sz="1800" dirty="0"/>
              <a:t> J et al. Cancer </a:t>
            </a:r>
            <a:r>
              <a:rPr lang="en-CA" altLang="en-US" sz="1800" dirty="0" err="1"/>
              <a:t>Nurs</a:t>
            </a:r>
            <a:r>
              <a:rPr lang="en-CA" altLang="en-US" sz="1800" dirty="0"/>
              <a:t>. 1997 Dec;20(6):430-9.</a:t>
            </a:r>
          </a:p>
          <a:p>
            <a:pPr marL="0" indent="0">
              <a:buNone/>
            </a:pPr>
            <a:r>
              <a:rPr lang="en-CA" altLang="en-US" sz="1800" dirty="0"/>
              <a:t>Spiegel D et al. N </a:t>
            </a:r>
            <a:r>
              <a:rPr lang="en-CA" altLang="en-US" sz="1800" dirty="0" err="1"/>
              <a:t>Engl</a:t>
            </a:r>
            <a:r>
              <a:rPr lang="en-CA" altLang="en-US" sz="1800" dirty="0"/>
              <a:t> J Med 2001;345:1767-1768.</a:t>
            </a:r>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a:p>
            <a:pPr marL="0" indent="0">
              <a:buNone/>
            </a:pPr>
            <a:endParaRPr lang="en-CA" altLang="en-US" sz="1800" dirty="0"/>
          </a:p>
        </p:txBody>
      </p:sp>
    </p:spTree>
    <p:extLst>
      <p:ext uri="{BB962C8B-B14F-4D97-AF65-F5344CB8AC3E}">
        <p14:creationId xmlns:p14="http://schemas.microsoft.com/office/powerpoint/2010/main" val="3450878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t>
            </a:r>
            <a:br>
              <a:rPr lang="en-GB" altLang="en-US" sz="3200" b="1" dirty="0"/>
            </a:br>
            <a:r>
              <a:rPr lang="en-GB" altLang="en-US" sz="3200" b="1" dirty="0"/>
              <a:t>Questions &amp; Answers</a:t>
            </a:r>
            <a:endParaRPr lang="en-US" altLang="de-DE" sz="3200" dirty="0">
              <a:latin typeface="Calibri" pitchFamily="34" charset="0"/>
            </a:endParaRPr>
          </a:p>
        </p:txBody>
      </p:sp>
      <p:sp>
        <p:nvSpPr>
          <p:cNvPr id="31747" name="Rectangle 3"/>
          <p:cNvSpPr>
            <a:spLocks noGrp="1" noChangeArrowheads="1"/>
          </p:cNvSpPr>
          <p:nvPr>
            <p:ph type="body" idx="4294967295"/>
          </p:nvPr>
        </p:nvSpPr>
        <p:spPr/>
        <p:txBody>
          <a:bodyPr/>
          <a:lstStyle/>
          <a:p>
            <a:pPr marL="457200" lvl="1" indent="0">
              <a:buNone/>
            </a:pPr>
            <a:endParaRPr lang="en-GB" altLang="en-US" sz="2400" dirty="0"/>
          </a:p>
          <a:p>
            <a:pPr marL="457200" lvl="1" indent="0">
              <a:buNone/>
            </a:pPr>
            <a:endParaRPr lang="en-GB" altLang="en-US" sz="2400" dirty="0"/>
          </a:p>
          <a:p>
            <a:pPr marL="457200" lvl="1" indent="0">
              <a:buNone/>
            </a:pPr>
            <a:endParaRPr lang="en-GB" altLang="en-US" sz="2400" dirty="0"/>
          </a:p>
          <a:p>
            <a:pPr marL="457200" lvl="1" indent="0" algn="ctr">
              <a:buNone/>
            </a:pPr>
            <a:r>
              <a:rPr lang="en-GB" altLang="en-US" sz="4400" dirty="0"/>
              <a:t>Questions from Training Participants?</a:t>
            </a:r>
          </a:p>
        </p:txBody>
      </p:sp>
    </p:spTree>
    <p:extLst>
      <p:ext uri="{BB962C8B-B14F-4D97-AF65-F5344CB8AC3E}">
        <p14:creationId xmlns:p14="http://schemas.microsoft.com/office/powerpoint/2010/main" val="401789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pPr marL="0" indent="0">
              <a:buNone/>
            </a:pPr>
            <a:r>
              <a:rPr lang="en-CA" altLang="en-US" dirty="0">
                <a:solidFill>
                  <a:srgbClr val="990033"/>
                </a:solidFill>
              </a:rPr>
              <a:t>1. Coping with the lymphoma diagnosis</a:t>
            </a:r>
          </a:p>
          <a:p>
            <a:pPr lvl="1"/>
            <a:r>
              <a:rPr lang="en-CA" altLang="en-US" sz="2400" dirty="0"/>
              <a:t>Initial lymphoma diagnosis: breaking the bad news </a:t>
            </a:r>
          </a:p>
          <a:p>
            <a:pPr lvl="1"/>
            <a:r>
              <a:rPr lang="en-CA" altLang="en-US" sz="2400" dirty="0"/>
              <a:t>Coping with feelings about lymphoma</a:t>
            </a:r>
          </a:p>
          <a:p>
            <a:pPr lvl="1"/>
            <a:r>
              <a:rPr lang="en-CA" altLang="en-US" sz="2400" dirty="0"/>
              <a:t>The role of religion and spirituality</a:t>
            </a:r>
          </a:p>
          <a:p>
            <a:pPr lvl="1"/>
            <a:r>
              <a:rPr lang="en-CA" altLang="en-US" sz="2400" dirty="0"/>
              <a:t>Coping with childhood lymphoma</a:t>
            </a:r>
          </a:p>
          <a:p>
            <a:pPr lvl="1"/>
            <a:r>
              <a:rPr lang="en-CA" altLang="en-US" sz="2400" dirty="0"/>
              <a:t>Patient preferences for obtaining information</a:t>
            </a:r>
          </a:p>
          <a:p>
            <a:pPr lvl="1"/>
            <a:r>
              <a:rPr lang="en-CA" altLang="en-US" sz="2400" dirty="0"/>
              <a:t>The importance of open 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p:txBody>
          <a:bodyPr/>
          <a:lstStyle/>
          <a:p>
            <a:r>
              <a:rPr lang="en-CA" altLang="en-US" sz="2400" dirty="0">
                <a:solidFill>
                  <a:srgbClr val="C00000"/>
                </a:solidFill>
              </a:rPr>
              <a:t>Initial lymphoma diagnosis: breaking the bad news</a:t>
            </a:r>
          </a:p>
          <a:p>
            <a:pPr lvl="1"/>
            <a:r>
              <a:rPr lang="en-CA" altLang="en-US" sz="2000" dirty="0"/>
              <a:t>One of the most challenging events for patient and their families</a:t>
            </a:r>
          </a:p>
          <a:p>
            <a:pPr lvl="1"/>
            <a:r>
              <a:rPr lang="en-CA" altLang="en-US" sz="2000" dirty="0"/>
              <a:t>Important factors from the patient’s perspective:</a:t>
            </a:r>
          </a:p>
          <a:p>
            <a:pPr lvl="2"/>
            <a:r>
              <a:rPr lang="en-CA" altLang="en-US" sz="1800" dirty="0"/>
              <a:t>Healthcare providers’ ability to adapt to their emotional needs</a:t>
            </a:r>
          </a:p>
          <a:p>
            <a:pPr lvl="2"/>
            <a:r>
              <a:rPr lang="en-CA" altLang="en-US" sz="1800" dirty="0"/>
              <a:t>Genuinely personalized and empathetic approach</a:t>
            </a:r>
          </a:p>
          <a:p>
            <a:pPr lvl="2"/>
            <a:r>
              <a:rPr lang="en-CA" altLang="en-US" sz="1800" dirty="0"/>
              <a:t>Having a companion</a:t>
            </a:r>
          </a:p>
          <a:p>
            <a:pPr lvl="2"/>
            <a:r>
              <a:rPr lang="en-CA" altLang="en-US" sz="1800" dirty="0"/>
              <a:t>Information leaflets</a:t>
            </a:r>
          </a:p>
          <a:p>
            <a:pPr lvl="1"/>
            <a:r>
              <a:rPr lang="en-CA" altLang="en-US" sz="2000" dirty="0"/>
              <a:t>Different age groups may react differently to learning about their diagnosis</a:t>
            </a:r>
          </a:p>
          <a:p>
            <a:pPr lvl="2"/>
            <a:r>
              <a:rPr lang="en-CA" altLang="en-US" sz="1800" dirty="0"/>
              <a:t>For elderly patients, cancer is often a synonym of death</a:t>
            </a:r>
          </a:p>
          <a:p>
            <a:pPr lvl="2"/>
            <a:r>
              <a:rPr lang="en-CA" altLang="en-US" sz="1800" dirty="0"/>
              <a:t>For younger, proactive patients cancer means survivorship</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Leydon</a:t>
            </a:r>
            <a:r>
              <a:rPr lang="en-US" altLang="de-DE" sz="1200" i="1" dirty="0">
                <a:solidFill>
                  <a:schemeClr val="bg1"/>
                </a:solidFill>
                <a:latin typeface="Calibri" pitchFamily="34" charset="0"/>
              </a:rPr>
              <a:t> et al., 2000; www.llscanada.org; Randall and </a:t>
            </a:r>
            <a:r>
              <a:rPr lang="en-US" altLang="de-DE" sz="1200" i="1" dirty="0" err="1">
                <a:solidFill>
                  <a:schemeClr val="bg1"/>
                </a:solidFill>
                <a:latin typeface="Calibri" pitchFamily="34" charset="0"/>
              </a:rPr>
              <a:t>Wearn</a:t>
            </a:r>
            <a:r>
              <a:rPr lang="en-US" altLang="de-DE" sz="1200" i="1" dirty="0">
                <a:solidFill>
                  <a:schemeClr val="bg1"/>
                </a:solidFill>
                <a:latin typeface="Calibri" pitchFamily="34" charset="0"/>
              </a:rPr>
              <a:t>, 2005</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spTree>
    <p:extLst>
      <p:ext uri="{BB962C8B-B14F-4D97-AF65-F5344CB8AC3E}">
        <p14:creationId xmlns:p14="http://schemas.microsoft.com/office/powerpoint/2010/main" val="410091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M4-A </a:t>
            </a:r>
            <a:br>
              <a:rPr lang="en-GB" altLang="en-US" sz="3200" b="1" dirty="0"/>
            </a:br>
            <a:r>
              <a:rPr lang="en-GB" altLang="en-US" sz="3000" b="1" dirty="0"/>
              <a:t>Living with Lymphoma</a:t>
            </a:r>
            <a:endParaRPr lang="en-US" altLang="de-DE" sz="3000" dirty="0">
              <a:latin typeface="Calibri" pitchFamily="34" charset="0"/>
            </a:endParaRPr>
          </a:p>
        </p:txBody>
      </p:sp>
      <p:sp>
        <p:nvSpPr>
          <p:cNvPr id="10243" name="Rectangle 3"/>
          <p:cNvSpPr>
            <a:spLocks noGrp="1" noChangeArrowheads="1"/>
          </p:cNvSpPr>
          <p:nvPr>
            <p:ph type="body" idx="4294967295"/>
          </p:nvPr>
        </p:nvSpPr>
        <p:spPr>
          <a:xfrm>
            <a:off x="521110" y="1521541"/>
            <a:ext cx="8229600" cy="769373"/>
          </a:xfrm>
        </p:spPr>
        <p:txBody>
          <a:bodyPr/>
          <a:lstStyle/>
          <a:p>
            <a:pPr marL="0" indent="0" algn="ctr">
              <a:buNone/>
            </a:pPr>
            <a:r>
              <a:rPr lang="en-CA" altLang="en-US" sz="2400" dirty="0">
                <a:solidFill>
                  <a:srgbClr val="C00000"/>
                </a:solidFill>
              </a:rPr>
              <a:t>Cancer Patients’ Ranking of Psychosocial Needs: Healthcare Professional</a:t>
            </a:r>
          </a:p>
        </p:txBody>
      </p:sp>
      <p:sp>
        <p:nvSpPr>
          <p:cNvPr id="4" name="Text Box 4"/>
          <p:cNvSpPr txBox="1">
            <a:spLocks noChangeArrowheads="1"/>
          </p:cNvSpPr>
          <p:nvPr/>
        </p:nvSpPr>
        <p:spPr bwMode="auto">
          <a:xfrm>
            <a:off x="521110" y="6540500"/>
            <a:ext cx="697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McIllMurrey</a:t>
            </a:r>
            <a:r>
              <a:rPr lang="en-US" altLang="de-DE" sz="1200" i="1" dirty="0">
                <a:solidFill>
                  <a:schemeClr val="bg1"/>
                </a:solidFill>
                <a:latin typeface="Calibri" pitchFamily="34" charset="0"/>
              </a:rPr>
              <a:t> et al., 2001</a:t>
            </a:r>
            <a:r>
              <a:rPr lang="sv-SE"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8264256"/>
              </p:ext>
            </p:extLst>
          </p:nvPr>
        </p:nvGraphicFramePr>
        <p:xfrm>
          <a:off x="1079643" y="2503052"/>
          <a:ext cx="7553080" cy="3143795"/>
        </p:xfrm>
        <a:graphic>
          <a:graphicData uri="http://schemas.openxmlformats.org/drawingml/2006/table">
            <a:tbl>
              <a:tblPr firstRow="1" firstCol="1" bandRow="1"/>
              <a:tblGrid>
                <a:gridCol w="5323954">
                  <a:extLst>
                    <a:ext uri="{9D8B030D-6E8A-4147-A177-3AD203B41FA5}">
                      <a16:colId xmlns:a16="http://schemas.microsoft.com/office/drawing/2014/main" val="20000"/>
                    </a:ext>
                  </a:extLst>
                </a:gridCol>
                <a:gridCol w="2229126">
                  <a:extLst>
                    <a:ext uri="{9D8B030D-6E8A-4147-A177-3AD203B41FA5}">
                      <a16:colId xmlns:a16="http://schemas.microsoft.com/office/drawing/2014/main" val="20001"/>
                    </a:ext>
                  </a:extLst>
                </a:gridCol>
              </a:tblGrid>
              <a:tr h="741593">
                <a:tc>
                  <a:txBody>
                    <a:bodyPr/>
                    <a:lstStyle/>
                    <a:p>
                      <a:pPr marL="907415" indent="-367030" algn="just">
                        <a:spcBef>
                          <a:spcPts val="200"/>
                        </a:spcBef>
                        <a:spcAft>
                          <a:spcPts val="0"/>
                        </a:spcAft>
                      </a:pPr>
                      <a:r>
                        <a:rPr lang="en-GB" sz="1400" b="1" dirty="0">
                          <a:effectLst/>
                          <a:latin typeface="Arial"/>
                          <a:ea typeface="Calibri"/>
                          <a:cs typeface="Times New Roman"/>
                        </a:rPr>
                        <a:t> </a:t>
                      </a:r>
                      <a:endParaRPr lang="en-CA" sz="14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tc>
                  <a:txBody>
                    <a:bodyPr/>
                    <a:lstStyle/>
                    <a:p>
                      <a:pPr marL="0" indent="0" algn="ctr">
                        <a:spcBef>
                          <a:spcPts val="200"/>
                        </a:spcBef>
                        <a:spcAft>
                          <a:spcPts val="0"/>
                        </a:spcAft>
                      </a:pPr>
                      <a:r>
                        <a:rPr lang="en-GB" sz="1400" b="1" dirty="0">
                          <a:effectLst/>
                          <a:latin typeface="Arial"/>
                          <a:ea typeface="Calibri"/>
                          <a:cs typeface="Times New Roman"/>
                        </a:rPr>
                        <a:t>Percentage of patients rating item important or very important</a:t>
                      </a:r>
                      <a:endParaRPr lang="en-CA" sz="14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E5F5FF"/>
                    </a:solidFill>
                  </a:tcPr>
                </a:tc>
                <a:extLst>
                  <a:ext uri="{0D108BD9-81ED-4DB2-BD59-A6C34878D82A}">
                    <a16:rowId xmlns:a16="http://schemas.microsoft.com/office/drawing/2014/main" val="10000"/>
                  </a:ext>
                </a:extLst>
              </a:tr>
              <a:tr h="211823">
                <a:tc>
                  <a:txBody>
                    <a:bodyPr/>
                    <a:lstStyle/>
                    <a:p>
                      <a:pPr marL="0" indent="0" algn="l">
                        <a:spcBef>
                          <a:spcPts val="200"/>
                        </a:spcBef>
                        <a:spcAft>
                          <a:spcPts val="0"/>
                        </a:spcAft>
                      </a:pPr>
                      <a:r>
                        <a:rPr lang="en-GB" sz="1400" b="1" dirty="0">
                          <a:effectLst/>
                          <a:latin typeface="Arial"/>
                          <a:ea typeface="Calibri"/>
                          <a:cs typeface="Times New Roman"/>
                        </a:rPr>
                        <a:t>Health Care Professional-related Items, Overall</a:t>
                      </a:r>
                      <a:endParaRPr lang="en-CA" sz="14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720000" indent="-367030" algn="ctr">
                        <a:spcBef>
                          <a:spcPts val="200"/>
                        </a:spcBef>
                        <a:spcAft>
                          <a:spcPts val="0"/>
                        </a:spcAft>
                      </a:pPr>
                      <a:r>
                        <a:rPr lang="en-GB" sz="1400" b="1" dirty="0">
                          <a:effectLst/>
                          <a:latin typeface="Arial"/>
                          <a:ea typeface="Calibri"/>
                          <a:cs typeface="Times New Roman"/>
                        </a:rPr>
                        <a:t>85%</a:t>
                      </a:r>
                      <a:endParaRPr lang="en-CA" sz="14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2188842">
                <a:tc>
                  <a:txBody>
                    <a:bodyPr/>
                    <a:lstStyle/>
                    <a:p>
                      <a:pPr marL="180340" indent="-367030" algn="just">
                        <a:spcBef>
                          <a:spcPts val="200"/>
                        </a:spcBef>
                        <a:spcAft>
                          <a:spcPts val="0"/>
                        </a:spcAft>
                      </a:pPr>
                      <a:r>
                        <a:rPr lang="en-GB" sz="1400" dirty="0">
                          <a:effectLst/>
                          <a:latin typeface="Arial"/>
                          <a:ea typeface="Calibri"/>
                          <a:cs typeface="Times New Roman"/>
                        </a:rPr>
                        <a:t>Confidence in the health professionals I meet</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Health professionals who have time to discuss issues with me</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Easy and quick access to doctors</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Honest information</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Health professionals who treat me with respect</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Information given sensitively</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Health professionals who listen to me</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Easy and quick access to health professionals other than doctors</a:t>
                      </a:r>
                      <a:endParaRPr lang="en-CA" sz="1400" dirty="0">
                        <a:effectLst/>
                        <a:latin typeface="Calibri"/>
                        <a:ea typeface="Calibri"/>
                        <a:cs typeface="Times New Roman"/>
                      </a:endParaRPr>
                    </a:p>
                    <a:p>
                      <a:pPr marL="180340" indent="-367030" algn="just">
                        <a:spcBef>
                          <a:spcPts val="200"/>
                        </a:spcBef>
                        <a:spcAft>
                          <a:spcPts val="0"/>
                        </a:spcAft>
                      </a:pPr>
                      <a:r>
                        <a:rPr lang="en-GB" sz="1400" dirty="0">
                          <a:effectLst/>
                          <a:latin typeface="Arial"/>
                          <a:ea typeface="Calibri"/>
                          <a:cs typeface="Times New Roman"/>
                        </a:rPr>
                        <a:t>Opportunities to participate in choices around treatment</a:t>
                      </a:r>
                      <a:endParaRPr lang="en-CA" sz="14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720000" indent="-367030" algn="ctr">
                        <a:spcBef>
                          <a:spcPts val="200"/>
                        </a:spcBef>
                        <a:spcAft>
                          <a:spcPts val="0"/>
                        </a:spcAft>
                      </a:pPr>
                      <a:r>
                        <a:rPr lang="en-GB" sz="1400" dirty="0">
                          <a:effectLst/>
                          <a:latin typeface="Arial"/>
                          <a:ea typeface="Calibri"/>
                          <a:cs typeface="Times New Roman"/>
                        </a:rPr>
                        <a:t>93%</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90%</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89%</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89%</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88%</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85%</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85%</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83%</a:t>
                      </a:r>
                      <a:endParaRPr lang="en-CA" sz="1400" dirty="0">
                        <a:effectLst/>
                        <a:latin typeface="Calibri"/>
                        <a:ea typeface="Calibri"/>
                        <a:cs typeface="Times New Roman"/>
                      </a:endParaRPr>
                    </a:p>
                    <a:p>
                      <a:pPr marL="720000" indent="-367030" algn="ctr">
                        <a:spcBef>
                          <a:spcPts val="200"/>
                        </a:spcBef>
                        <a:spcAft>
                          <a:spcPts val="0"/>
                        </a:spcAft>
                      </a:pPr>
                      <a:r>
                        <a:rPr lang="en-GB" sz="1400" dirty="0">
                          <a:effectLst/>
                          <a:latin typeface="Arial"/>
                          <a:ea typeface="Calibri"/>
                          <a:cs typeface="Times New Roman"/>
                        </a:rPr>
                        <a:t>63%</a:t>
                      </a:r>
                      <a:endParaRPr lang="en-CA" sz="1400" dirty="0">
                        <a:effectLst/>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1007331"/>
      </p:ext>
    </p:extLst>
  </p:cSld>
  <p:clrMapOvr>
    <a:masterClrMapping/>
  </p:clrMapOvr>
</p:sld>
</file>

<file path=ppt/theme/theme1.xml><?xml version="1.0" encoding="utf-8"?>
<a:theme xmlns:a="http://schemas.openxmlformats.org/drawingml/2006/main" name="1_EBMT Templa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EBMT Template">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BMT Templa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EBMT Template">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6835</Words>
  <Application>Microsoft Office PowerPoint</Application>
  <PresentationFormat>Bildschirmpräsentation (4:3)</PresentationFormat>
  <Paragraphs>2114</Paragraphs>
  <Slides>64</Slides>
  <Notes>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64</vt:i4>
      </vt:variant>
    </vt:vector>
  </HeadingPairs>
  <TitlesOfParts>
    <vt:vector size="70" baseType="lpstr">
      <vt:lpstr>Arial</vt:lpstr>
      <vt:lpstr>Calibri</vt:lpstr>
      <vt:lpstr>Symbol</vt:lpstr>
      <vt:lpstr>Times New Roman</vt:lpstr>
      <vt:lpstr>1_EBMT Template</vt:lpstr>
      <vt:lpstr>2_EBMT Template</vt:lpstr>
      <vt:lpstr>PowerPoint-Präsentation</vt:lpstr>
      <vt:lpstr>PowerPoint-Präsentation</vt:lpstr>
      <vt:lpstr>Module 4 Objectives</vt:lpstr>
      <vt:lpstr>Module 4 Overview</vt:lpstr>
      <vt:lpstr>Module 4 Overview</vt:lpstr>
      <vt:lpstr>PowerPoint-Präsentation</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M4-A  Living with Lymphoma</vt:lpstr>
      <vt:lpstr>PowerPoint-Präsentation</vt:lpstr>
      <vt:lpstr>M4-B The role of nurses in patient support</vt:lpstr>
      <vt:lpstr>M4-B The role of nurses in patient support</vt:lpstr>
      <vt:lpstr>M4-B The role of nurses in patient support</vt:lpstr>
      <vt:lpstr>M4-B The role of nurses in patient support</vt:lpstr>
      <vt:lpstr>PowerPoint-Präsentation</vt:lpstr>
      <vt:lpstr>M4-C Challenges of Haematology/Oncology Nursing</vt:lpstr>
      <vt:lpstr>M4-C Challenges of Haematology/Oncology Nursing</vt:lpstr>
      <vt:lpstr>M4-C Challenges of Haematology/Oncology Nursing</vt:lpstr>
      <vt:lpstr>M4-C Challenges of Haematology/Oncology Nursing</vt:lpstr>
      <vt:lpstr>PowerPoint-Präsentation</vt:lpstr>
      <vt:lpstr>M4-D Patient Support Services and Resources</vt:lpstr>
      <vt:lpstr>M4-D Patient Support Services and Resources</vt:lpstr>
      <vt:lpstr>M4-D Patient Support Services and Resources</vt:lpstr>
      <vt:lpstr>Module 4 References (1)</vt:lpstr>
      <vt:lpstr>Module 4 References (2)</vt:lpstr>
      <vt:lpstr>M4 Questions &amp; Answers</vt:lpstr>
    </vt:vector>
  </TitlesOfParts>
  <Company>EBMT Swisss Nurses Working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Lymphoma.Learning.Programme.Module 4</dc:title>
  <dc:creator>EBMT Swiss Nurses Workng Group</dc:creator>
  <cp:lastModifiedBy>Sibel Chet</cp:lastModifiedBy>
  <cp:revision>1</cp:revision>
  <dcterms:created xsi:type="dcterms:W3CDTF">2012-02-11T15:36:13Z</dcterms:created>
  <dcterms:modified xsi:type="dcterms:W3CDTF">2020-07-21T13:28:25Z</dcterms:modified>
  <cp:version>1</cp:version>
</cp:coreProperties>
</file>