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66"/>
  </p:notesMasterIdLst>
  <p:handoutMasterIdLst>
    <p:handoutMasterId r:id="rId67"/>
  </p:handoutMasterIdLst>
  <p:sldIdLst>
    <p:sldId id="256" r:id="rId2"/>
    <p:sldId id="257" r:id="rId3"/>
    <p:sldId id="258" r:id="rId4"/>
    <p:sldId id="259" r:id="rId5"/>
    <p:sldId id="280" r:id="rId6"/>
    <p:sldId id="260" r:id="rId7"/>
    <p:sldId id="284" r:id="rId8"/>
    <p:sldId id="285" r:id="rId9"/>
    <p:sldId id="312" r:id="rId10"/>
    <p:sldId id="315" r:id="rId11"/>
    <p:sldId id="314" r:id="rId12"/>
    <p:sldId id="313" r:id="rId13"/>
    <p:sldId id="333" r:id="rId14"/>
    <p:sldId id="316" r:id="rId15"/>
    <p:sldId id="281" r:id="rId16"/>
    <p:sldId id="282" r:id="rId17"/>
    <p:sldId id="283" r:id="rId18"/>
    <p:sldId id="279" r:id="rId19"/>
    <p:sldId id="271" r:id="rId20"/>
    <p:sldId id="317" r:id="rId21"/>
    <p:sldId id="287" r:id="rId22"/>
    <p:sldId id="335" r:id="rId23"/>
    <p:sldId id="288" r:id="rId24"/>
    <p:sldId id="289" r:id="rId25"/>
    <p:sldId id="290" r:id="rId26"/>
    <p:sldId id="320" r:id="rId27"/>
    <p:sldId id="292" r:id="rId28"/>
    <p:sldId id="318" r:id="rId29"/>
    <p:sldId id="293" r:id="rId30"/>
    <p:sldId id="294" r:id="rId31"/>
    <p:sldId id="319" r:id="rId32"/>
    <p:sldId id="295" r:id="rId33"/>
    <p:sldId id="291" r:id="rId34"/>
    <p:sldId id="296" r:id="rId35"/>
    <p:sldId id="297" r:id="rId36"/>
    <p:sldId id="321" r:id="rId37"/>
    <p:sldId id="298" r:id="rId38"/>
    <p:sldId id="326" r:id="rId39"/>
    <p:sldId id="325" r:id="rId40"/>
    <p:sldId id="327" r:id="rId41"/>
    <p:sldId id="328" r:id="rId42"/>
    <p:sldId id="300" r:id="rId43"/>
    <p:sldId id="322" r:id="rId44"/>
    <p:sldId id="323" r:id="rId45"/>
    <p:sldId id="302" r:id="rId46"/>
    <p:sldId id="301" r:id="rId47"/>
    <p:sldId id="303" r:id="rId48"/>
    <p:sldId id="304" r:id="rId49"/>
    <p:sldId id="305" r:id="rId50"/>
    <p:sldId id="272" r:id="rId51"/>
    <p:sldId id="324" r:id="rId52"/>
    <p:sldId id="329" r:id="rId53"/>
    <p:sldId id="330" r:id="rId54"/>
    <p:sldId id="306" r:id="rId55"/>
    <p:sldId id="273" r:id="rId56"/>
    <p:sldId id="307" r:id="rId57"/>
    <p:sldId id="308" r:id="rId58"/>
    <p:sldId id="274" r:id="rId59"/>
    <p:sldId id="309" r:id="rId60"/>
    <p:sldId id="311" r:id="rId61"/>
    <p:sldId id="310" r:id="rId62"/>
    <p:sldId id="331" r:id="rId63"/>
    <p:sldId id="332" r:id="rId64"/>
    <p:sldId id="334" r:id="rId65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207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482" userDrawn="1">
          <p15:clr>
            <a:srgbClr val="A4A3A4"/>
          </p15:clr>
        </p15:guide>
        <p15:guide id="4" pos="3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6823" initials="a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AD"/>
    <a:srgbClr val="FF3300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49" autoAdjust="0"/>
    <p:restoredTop sz="95421" autoAdjust="0"/>
  </p:normalViewPr>
  <p:slideViewPr>
    <p:cSldViewPr snapToGrid="0">
      <p:cViewPr varScale="1">
        <p:scale>
          <a:sx n="85" d="100"/>
          <a:sy n="85" d="100"/>
        </p:scale>
        <p:origin x="1605" y="30"/>
      </p:cViewPr>
      <p:guideLst>
        <p:guide orient="horz" pos="1207"/>
        <p:guide pos="2880"/>
        <p:guide orient="horz" pos="482"/>
        <p:guide pos="3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commentAuthors" Target="commentAuthors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3EE0424B-E2B9-4B3E-A27D-F05740A1F9A4}" type="datetimeFigureOut">
              <a:rPr lang="en-US"/>
              <a:pPr>
                <a:defRPr/>
              </a:pPr>
              <a:t>7/21/2020</a:t>
            </a:fld>
            <a:endParaRPr lang="en-US"/>
          </a:p>
        </p:txBody>
      </p:sp>
      <p:sp>
        <p:nvSpPr>
          <p:cNvPr id="134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4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3C26888F-7209-47DD-B508-7154BC81399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4123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D0B88F91-97CB-482E-ABDB-454204DA25FA}" type="datetimeFigureOut">
              <a:rPr lang="en-US"/>
              <a:pPr>
                <a:defRPr/>
              </a:pPr>
              <a:t>7/21/2020</a:t>
            </a:fld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5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Haga clic para modificar el estilo de texto del patrón</a:t>
            </a:r>
          </a:p>
          <a:p>
            <a:pPr lvl="1"/>
            <a:r>
              <a:rPr lang="en-US" noProof="0"/>
              <a:t>Segundo nivel</a:t>
            </a:r>
          </a:p>
          <a:p>
            <a:pPr lvl="2"/>
            <a:r>
              <a:rPr lang="en-US" noProof="0"/>
              <a:t>Tercer nivel</a:t>
            </a:r>
          </a:p>
          <a:p>
            <a:pPr lvl="3"/>
            <a:r>
              <a:rPr lang="en-US" noProof="0"/>
              <a:t>Cuarto nivel</a:t>
            </a:r>
          </a:p>
          <a:p>
            <a:pPr lvl="4"/>
            <a:r>
              <a:rPr lang="en-US" noProof="0"/>
              <a:t>Quinto nivel</a:t>
            </a:r>
          </a:p>
        </p:txBody>
      </p:sp>
      <p:sp>
        <p:nvSpPr>
          <p:cNvPr id="135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5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69C5390D-E089-48F0-B2A6-0B911DDC128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888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812935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910117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62417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C5390D-E089-48F0-B2A6-0B911DDC128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25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26809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0017799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5204790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0321199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112421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 userDrawn="1"/>
        </p:nvSpPr>
        <p:spPr bwMode="auto">
          <a:xfrm>
            <a:off x="0" y="6497638"/>
            <a:ext cx="9144000" cy="360362"/>
          </a:xfrm>
          <a:prstGeom prst="rect">
            <a:avLst/>
          </a:prstGeom>
          <a:solidFill>
            <a:srgbClr val="0060AD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20000"/>
              </a:spcBef>
              <a:defRPr/>
            </a:pPr>
            <a:endParaRPr lang="fr-FR" altLang="de-DE" sz="1500" b="1">
              <a:solidFill>
                <a:schemeClr val="bg1"/>
              </a:solidFill>
              <a:latin typeface="Calibri" pitchFamily="34" charset="0"/>
            </a:endParaRPr>
          </a:p>
          <a:p>
            <a:pPr algn="r" eaLnBrk="1" hangingPunct="1">
              <a:spcBef>
                <a:spcPct val="20000"/>
              </a:spcBef>
              <a:defRPr/>
            </a:pPr>
            <a:endParaRPr lang="fr-FR" altLang="de-DE" sz="35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Rectangle à coins arrondis 14"/>
          <p:cNvSpPr/>
          <p:nvPr userDrawn="1"/>
        </p:nvSpPr>
        <p:spPr>
          <a:xfrm>
            <a:off x="4106863" y="3954463"/>
            <a:ext cx="5037137" cy="400050"/>
          </a:xfrm>
          <a:prstGeom prst="roundRect">
            <a:avLst>
              <a:gd name="adj" fmla="val 50000"/>
            </a:avLst>
          </a:prstGeom>
          <a:solidFill>
            <a:srgbClr val="0060AD"/>
          </a:solidFill>
          <a:ln w="38100">
            <a:noFill/>
          </a:ln>
        </p:spPr>
        <p:txBody>
          <a:bodyPr>
            <a:normAutofit fontScale="92500" lnSpcReduction="20000"/>
          </a:bodyPr>
          <a:lstStyle/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  <a:defRPr/>
            </a:pPr>
            <a:endParaRPr lang="fr-FR" sz="1500" b="1">
              <a:solidFill>
                <a:schemeClr val="bg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 userDrawn="1"/>
        </p:nvSpPr>
        <p:spPr bwMode="auto">
          <a:xfrm>
            <a:off x="8475663" y="3954463"/>
            <a:ext cx="665162" cy="400050"/>
          </a:xfrm>
          <a:prstGeom prst="rect">
            <a:avLst/>
          </a:prstGeom>
          <a:solidFill>
            <a:srgbClr val="0060AD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20000"/>
              </a:spcBef>
              <a:defRPr/>
            </a:pPr>
            <a:endParaRPr lang="fr-FR" altLang="de-DE" sz="1500" b="1">
              <a:solidFill>
                <a:schemeClr val="bg1"/>
              </a:solidFill>
              <a:latin typeface="Calibri" pitchFamily="34" charset="0"/>
            </a:endParaRPr>
          </a:p>
          <a:p>
            <a:pPr algn="r" eaLnBrk="1" hangingPunct="1">
              <a:spcBef>
                <a:spcPct val="20000"/>
              </a:spcBef>
              <a:defRPr/>
            </a:pPr>
            <a:endParaRPr lang="fr-FR" altLang="de-DE" sz="35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 userDrawn="1"/>
        </p:nvSpPr>
        <p:spPr bwMode="auto">
          <a:xfrm>
            <a:off x="8475663" y="2052638"/>
            <a:ext cx="668337" cy="1795462"/>
          </a:xfrm>
          <a:prstGeom prst="rect">
            <a:avLst/>
          </a:prstGeom>
          <a:solidFill>
            <a:srgbClr val="0060AD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20000"/>
              </a:spcBef>
              <a:defRPr/>
            </a:pPr>
            <a:endParaRPr lang="fr-FR" altLang="de-DE" sz="1500" b="1">
              <a:solidFill>
                <a:schemeClr val="bg1"/>
              </a:solidFill>
              <a:latin typeface="Calibri" pitchFamily="34" charset="0"/>
            </a:endParaRPr>
          </a:p>
          <a:p>
            <a:pPr algn="r" eaLnBrk="1" hangingPunct="1">
              <a:spcBef>
                <a:spcPct val="20000"/>
              </a:spcBef>
              <a:defRPr/>
            </a:pPr>
            <a:endParaRPr lang="fr-FR" altLang="de-DE" sz="35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2" name="Rectangle à coins arrondis 9"/>
          <p:cNvSpPr>
            <a:spLocks noChangeArrowheads="1"/>
          </p:cNvSpPr>
          <p:nvPr userDrawn="1"/>
        </p:nvSpPr>
        <p:spPr bwMode="auto">
          <a:xfrm>
            <a:off x="4106863" y="2052638"/>
            <a:ext cx="5037137" cy="1795462"/>
          </a:xfrm>
          <a:prstGeom prst="roundRect">
            <a:avLst>
              <a:gd name="adj" fmla="val 10824"/>
            </a:avLst>
          </a:prstGeom>
          <a:solidFill>
            <a:srgbClr val="0060AD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20000"/>
              </a:spcBef>
              <a:defRPr/>
            </a:pPr>
            <a:endParaRPr lang="de-DE" altLang="de-DE" sz="15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" name="ZoneTexte 12"/>
          <p:cNvSpPr txBox="1">
            <a:spLocks noChangeArrowheads="1"/>
          </p:cNvSpPr>
          <p:nvPr userDrawn="1"/>
        </p:nvSpPr>
        <p:spPr bwMode="auto">
          <a:xfrm>
            <a:off x="1203325" y="6519863"/>
            <a:ext cx="79406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fr-FR" altLang="de-DE" sz="2000" dirty="0">
                <a:solidFill>
                  <a:schemeClr val="bg1"/>
                </a:solidFill>
              </a:rPr>
              <a:t>www.ebmt-swiss-ng.org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107766" y="2053814"/>
            <a:ext cx="5036234" cy="1329466"/>
          </a:xfrm>
          <a:prstGeom prst="rect">
            <a:avLst/>
          </a:prstGeom>
        </p:spPr>
        <p:txBody>
          <a:bodyPr/>
          <a:lstStyle>
            <a:lvl1pPr algn="r"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072596" y="3947486"/>
            <a:ext cx="3147649" cy="3996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lang="en-GB" sz="2000" i="1" kern="1200" baseline="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  <a:endParaRPr lang="en-GB" noProof="0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0"/>
          </p:nvPr>
        </p:nvSpPr>
        <p:spPr>
          <a:xfrm>
            <a:off x="5615410" y="3407187"/>
            <a:ext cx="3528590" cy="419234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2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1"/>
          </p:nvPr>
        </p:nvSpPr>
        <p:spPr>
          <a:xfrm>
            <a:off x="7621175" y="3945506"/>
            <a:ext cx="1522825" cy="3996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lang="fr-FR" sz="2000" i="1" kern="1200" baseline="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5" name="Picture 3" descr="K:\EBMT Swiss Nurses Working Group (bm)\14-202 Logo und Corporate-Design 2014\Logo\Logo EBMT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548" y="2052638"/>
            <a:ext cx="3084783" cy="179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175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0" y="6497638"/>
            <a:ext cx="9144000" cy="360362"/>
          </a:xfrm>
          <a:prstGeom prst="rect">
            <a:avLst/>
          </a:prstGeom>
          <a:solidFill>
            <a:srgbClr val="0060AD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20000"/>
              </a:spcBef>
              <a:defRPr/>
            </a:pPr>
            <a:endParaRPr lang="fr-FR" altLang="de-DE" sz="1500" b="1">
              <a:solidFill>
                <a:schemeClr val="bg1"/>
              </a:solidFill>
              <a:latin typeface="Calibri" pitchFamily="34" charset="0"/>
            </a:endParaRPr>
          </a:p>
          <a:p>
            <a:pPr algn="r" eaLnBrk="1" hangingPunct="1">
              <a:spcBef>
                <a:spcPct val="20000"/>
              </a:spcBef>
              <a:defRPr/>
            </a:pPr>
            <a:endParaRPr lang="fr-FR" altLang="de-DE" sz="35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Rectangle à coins arrondis 3"/>
          <p:cNvSpPr/>
          <p:nvPr userDrawn="1"/>
        </p:nvSpPr>
        <p:spPr>
          <a:xfrm>
            <a:off x="2054225" y="2389188"/>
            <a:ext cx="5035550" cy="1795462"/>
          </a:xfrm>
          <a:prstGeom prst="roundRect">
            <a:avLst>
              <a:gd name="adj" fmla="val 10822"/>
            </a:avLst>
          </a:prstGeom>
          <a:solidFill>
            <a:srgbClr val="0060AD"/>
          </a:solidFill>
          <a:ln w="12700">
            <a:solidFill>
              <a:srgbClr val="336699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10800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Times New Roman" pitchFamily="18" charset="0"/>
              <a:cs typeface="+mn-cs"/>
            </a:endParaRPr>
          </a:p>
        </p:txBody>
      </p:sp>
      <p:sp>
        <p:nvSpPr>
          <p:cNvPr id="7" name="Espace réservé du numéro de diapositive 11"/>
          <p:cNvSpPr txBox="1">
            <a:spLocks/>
          </p:cNvSpPr>
          <p:nvPr userDrawn="1"/>
        </p:nvSpPr>
        <p:spPr>
          <a:xfrm>
            <a:off x="7010400" y="6497638"/>
            <a:ext cx="2133600" cy="360362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AACDF59-222A-4822-83EF-C5DB589CADBA}" type="slidenum">
              <a:rPr lang="en-GB" smtClean="0">
                <a:solidFill>
                  <a:schemeClr val="bg1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>
              <a:solidFill>
                <a:schemeClr val="bg1"/>
              </a:solidFill>
            </a:endParaRPr>
          </a:p>
        </p:txBody>
      </p:sp>
      <p:pic>
        <p:nvPicPr>
          <p:cNvPr id="8" name="Picture 2" descr="J:\EBMT.Swiss.Working.Group.Study.Day.17.11.12\Logo_EBMT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65413" cy="149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074984" y="2390671"/>
            <a:ext cx="5029201" cy="1773366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6" name="Espace réservé du texte 14"/>
          <p:cNvSpPr>
            <a:spLocks noGrp="1"/>
          </p:cNvSpPr>
          <p:nvPr>
            <p:ph type="body" sz="quarter" idx="10"/>
          </p:nvPr>
        </p:nvSpPr>
        <p:spPr>
          <a:xfrm>
            <a:off x="0" y="6498001"/>
            <a:ext cx="6534150" cy="360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8752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 userDrawn="1"/>
        </p:nvSpPr>
        <p:spPr bwMode="auto">
          <a:xfrm>
            <a:off x="0" y="6497638"/>
            <a:ext cx="9144000" cy="360362"/>
          </a:xfrm>
          <a:prstGeom prst="rect">
            <a:avLst/>
          </a:prstGeom>
          <a:solidFill>
            <a:srgbClr val="0060AD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20000"/>
              </a:spcBef>
              <a:defRPr/>
            </a:pPr>
            <a:endParaRPr lang="fr-FR" altLang="de-DE" sz="1500" b="1">
              <a:solidFill>
                <a:schemeClr val="bg1"/>
              </a:solidFill>
              <a:latin typeface="Calibri" pitchFamily="34" charset="0"/>
            </a:endParaRPr>
          </a:p>
          <a:p>
            <a:pPr algn="r" eaLnBrk="1" hangingPunct="1">
              <a:spcBef>
                <a:spcPct val="20000"/>
              </a:spcBef>
              <a:defRPr/>
            </a:pPr>
            <a:endParaRPr lang="fr-FR" altLang="de-DE" sz="35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Espace réservé du numéro de diapositive 11"/>
          <p:cNvSpPr txBox="1">
            <a:spLocks/>
          </p:cNvSpPr>
          <p:nvPr userDrawn="1"/>
        </p:nvSpPr>
        <p:spPr>
          <a:xfrm>
            <a:off x="7010400" y="6497638"/>
            <a:ext cx="2133600" cy="360362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A9F0FBE-EDF8-45BE-A150-06D4F57FAA45}" type="slidenum">
              <a:rPr lang="en-GB" smtClean="0">
                <a:solidFill>
                  <a:schemeClr val="bg1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Rectangle à coins arrondis 6"/>
          <p:cNvSpPr/>
          <p:nvPr userDrawn="1"/>
        </p:nvSpPr>
        <p:spPr>
          <a:xfrm>
            <a:off x="2411413" y="1149350"/>
            <a:ext cx="6732587" cy="73025"/>
          </a:xfrm>
          <a:prstGeom prst="roundRect">
            <a:avLst/>
          </a:prstGeom>
          <a:solidFill>
            <a:srgbClr val="0060AD"/>
          </a:solidFill>
          <a:ln w="12700">
            <a:solidFill>
              <a:srgbClr val="336699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10800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Times New Roman" pitchFamily="18" charset="0"/>
              <a:cs typeface="+mn-cs"/>
            </a:endParaRPr>
          </a:p>
        </p:txBody>
      </p:sp>
      <p:pic>
        <p:nvPicPr>
          <p:cNvPr id="8" name="Picture 2" descr="J:\EBMT.Swiss.Working.Group.Study.Day.17.11.12\Logo_EBMT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05088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Espace réservé du texte 14"/>
          <p:cNvSpPr>
            <a:spLocks noGrp="1"/>
          </p:cNvSpPr>
          <p:nvPr>
            <p:ph type="body" sz="quarter" idx="10"/>
          </p:nvPr>
        </p:nvSpPr>
        <p:spPr>
          <a:xfrm>
            <a:off x="0" y="6498001"/>
            <a:ext cx="6534150" cy="360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7" name="Titre 16"/>
          <p:cNvSpPr>
            <a:spLocks noGrp="1"/>
          </p:cNvSpPr>
          <p:nvPr>
            <p:ph type="title"/>
          </p:nvPr>
        </p:nvSpPr>
        <p:spPr>
          <a:xfrm>
            <a:off x="2623625" y="0"/>
            <a:ext cx="6520374" cy="1146518"/>
          </a:xfrm>
          <a:prstGeom prst="rect">
            <a:avLst/>
          </a:prstGeom>
        </p:spPr>
        <p:txBody>
          <a:bodyPr/>
          <a:lstStyle>
            <a:lvl1pPr algn="l">
              <a:defRPr sz="3400">
                <a:solidFill>
                  <a:srgbClr val="0060AD"/>
                </a:solidFill>
              </a:defRPr>
            </a:lvl1pPr>
          </a:lstStyle>
          <a:p>
            <a:r>
              <a:rPr lang="en-US" dirty="0" err="1"/>
              <a:t>Click to edit Master title style</a:t>
            </a:r>
            <a:endParaRPr lang="fr-FR" dirty="0"/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11"/>
          </p:nvPr>
        </p:nvSpPr>
        <p:spPr>
          <a:xfrm>
            <a:off x="661182" y="1491175"/>
            <a:ext cx="8300257" cy="4930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913810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 userDrawn="1"/>
        </p:nvSpPr>
        <p:spPr bwMode="auto">
          <a:xfrm>
            <a:off x="0" y="6497638"/>
            <a:ext cx="9144000" cy="360362"/>
          </a:xfrm>
          <a:prstGeom prst="rect">
            <a:avLst/>
          </a:prstGeom>
          <a:solidFill>
            <a:srgbClr val="0060AD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20000"/>
              </a:spcBef>
              <a:defRPr/>
            </a:pPr>
            <a:endParaRPr lang="fr-FR" altLang="de-DE" sz="1500" b="1">
              <a:solidFill>
                <a:prstClr val="white"/>
              </a:solidFill>
              <a:latin typeface="Calibri" pitchFamily="34" charset="0"/>
            </a:endParaRPr>
          </a:p>
          <a:p>
            <a:pPr algn="r" eaLnBrk="1" hangingPunct="1">
              <a:spcBef>
                <a:spcPct val="20000"/>
              </a:spcBef>
              <a:defRPr/>
            </a:pPr>
            <a:endParaRPr lang="fr-FR" altLang="de-DE" sz="350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6" name="Espace réservé du numéro de diapositive 11"/>
          <p:cNvSpPr txBox="1">
            <a:spLocks/>
          </p:cNvSpPr>
          <p:nvPr userDrawn="1"/>
        </p:nvSpPr>
        <p:spPr>
          <a:xfrm>
            <a:off x="7010400" y="6497638"/>
            <a:ext cx="2133600" cy="360362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2342E939-46E2-4B2F-84B0-981CB8249BB9}" type="slidenum">
              <a:rPr lang="en-GB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Rectangle à coins arrondis 6"/>
          <p:cNvSpPr/>
          <p:nvPr userDrawn="1"/>
        </p:nvSpPr>
        <p:spPr>
          <a:xfrm>
            <a:off x="2411413" y="1149350"/>
            <a:ext cx="6732587" cy="73025"/>
          </a:xfrm>
          <a:prstGeom prst="roundRect">
            <a:avLst/>
          </a:prstGeom>
          <a:solidFill>
            <a:srgbClr val="0060AD"/>
          </a:solidFill>
          <a:ln w="12700">
            <a:solidFill>
              <a:srgbClr val="336699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10800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black"/>
              </a:solidFill>
              <a:latin typeface="Times New Roman" pitchFamily="18" charset="0"/>
              <a:cs typeface="+mn-cs"/>
            </a:endParaRPr>
          </a:p>
        </p:txBody>
      </p:sp>
      <p:pic>
        <p:nvPicPr>
          <p:cNvPr id="8" name="Picture 2" descr="J:\EBMT.Swiss.Working.Group.Study.Day.17.11.12\Logo_EBMT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05088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re 16"/>
          <p:cNvSpPr>
            <a:spLocks noGrp="1"/>
          </p:cNvSpPr>
          <p:nvPr>
            <p:ph type="title" hasCustomPrompt="1"/>
          </p:nvPr>
        </p:nvSpPr>
        <p:spPr>
          <a:xfrm>
            <a:off x="2526890" y="0"/>
            <a:ext cx="6617109" cy="1146518"/>
          </a:xfrm>
          <a:prstGeom prst="rect">
            <a:avLst/>
          </a:prstGeom>
        </p:spPr>
        <p:txBody>
          <a:bodyPr/>
          <a:lstStyle>
            <a:lvl1pPr algn="l">
              <a:defRPr sz="3400">
                <a:solidFill>
                  <a:srgbClr val="0060AD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fr-FR" dirty="0"/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11"/>
          </p:nvPr>
        </p:nvSpPr>
        <p:spPr>
          <a:xfrm>
            <a:off x="661182" y="1491175"/>
            <a:ext cx="8300257" cy="4930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781889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Haga clic para modificar el estilo de texto del patrón</a:t>
            </a:r>
          </a:p>
          <a:p>
            <a:pPr lvl="1"/>
            <a:r>
              <a:rPr lang="en-US" altLang="de-DE"/>
              <a:t>Segundo nivel</a:t>
            </a:r>
          </a:p>
          <a:p>
            <a:pPr lvl="2"/>
            <a:r>
              <a:rPr lang="en-US" altLang="de-DE"/>
              <a:t>Tercer nivel</a:t>
            </a:r>
          </a:p>
          <a:p>
            <a:pPr lvl="3"/>
            <a:r>
              <a:rPr lang="en-US" altLang="de-DE"/>
              <a:t>Cuarto nivel</a:t>
            </a:r>
          </a:p>
          <a:p>
            <a:pPr lvl="4"/>
            <a:r>
              <a:rPr lang="en-US" altLang="de-DE"/>
              <a:t>Quinto nivel</a:t>
            </a:r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392363" y="157163"/>
            <a:ext cx="6751637" cy="90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Haga clic para cambiar el estilo de título	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kern="1200">
          <a:solidFill>
            <a:srgbClr val="0060AD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0060AD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0060AD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0060AD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0060AD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rgbClr val="0060AD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rgbClr val="0060AD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rgbClr val="0060AD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rgbClr val="0060AD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healthandlife.in/wp-content/uploads/2009/04/diarrhoea1.jpg" TargetMode="Externa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ncer.gov/" TargetMode="External"/><Relationship Id="rId2" Type="http://schemas.openxmlformats.org/officeDocument/2006/relationships/hyperlink" Target="http://www.lymphomas.org.uk/" TargetMode="External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7"/>
          <p:cNvSpPr txBox="1">
            <a:spLocks noChangeArrowheads="1"/>
          </p:cNvSpPr>
          <p:nvPr/>
        </p:nvSpPr>
        <p:spPr bwMode="auto">
          <a:xfrm>
            <a:off x="7583488" y="4002088"/>
            <a:ext cx="14319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de-DE" sz="1800"/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4281488" y="2068513"/>
            <a:ext cx="4862512" cy="21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ts val="300"/>
              </a:spcBef>
              <a:buFontTx/>
              <a:buNone/>
            </a:pPr>
            <a:r>
              <a:rPr lang="en-CA" altLang="de-DE" sz="2700" dirty="0">
                <a:solidFill>
                  <a:schemeClr val="bg1"/>
                </a:solidFill>
                <a:latin typeface="Calibri" pitchFamily="34" charset="0"/>
              </a:rPr>
              <a:t>Lymphoma Learning Programme</a:t>
            </a:r>
          </a:p>
          <a:p>
            <a:pPr algn="r" eaLnBrk="1" hangingPunct="1">
              <a:spcBef>
                <a:spcPts val="300"/>
              </a:spcBef>
              <a:buFontTx/>
              <a:buNone/>
            </a:pPr>
            <a:r>
              <a:rPr lang="en-CA" altLang="de-DE" sz="2700" dirty="0">
                <a:solidFill>
                  <a:schemeClr val="bg1"/>
                </a:solidFill>
                <a:latin typeface="Calibri" pitchFamily="34" charset="0"/>
              </a:rPr>
              <a:t>for Nurses and </a:t>
            </a:r>
          </a:p>
          <a:p>
            <a:pPr algn="r" eaLnBrk="1" hangingPunct="1">
              <a:spcBef>
                <a:spcPts val="300"/>
              </a:spcBef>
              <a:buFontTx/>
              <a:buNone/>
            </a:pPr>
            <a:r>
              <a:rPr lang="en-CA" altLang="de-DE" sz="2700">
                <a:solidFill>
                  <a:schemeClr val="bg1"/>
                </a:solidFill>
                <a:latin typeface="Calibri" pitchFamily="34" charset="0"/>
              </a:rPr>
              <a:t>Allied Healthcare Professionals</a:t>
            </a:r>
          </a:p>
          <a:p>
            <a:pPr algn="r" eaLnBrk="1" hangingPunct="1">
              <a:spcBef>
                <a:spcPct val="50000"/>
              </a:spcBef>
              <a:buFontTx/>
              <a:buNone/>
            </a:pPr>
            <a:endParaRPr lang="es-ES" altLang="de-DE" sz="3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4270375" y="3946525"/>
            <a:ext cx="4873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de-DE" sz="2000" i="1" dirty="0">
                <a:solidFill>
                  <a:schemeClr val="bg1"/>
                </a:solidFill>
                <a:latin typeface="Calibri" pitchFamily="34" charset="0"/>
              </a:rPr>
              <a:t>September/2014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27300" y="157163"/>
            <a:ext cx="6616700" cy="909637"/>
          </a:xfrm>
        </p:spPr>
        <p:txBody>
          <a:bodyPr/>
          <a:lstStyle/>
          <a:p>
            <a:pPr eaLnBrk="1" hangingPunct="1"/>
            <a:r>
              <a:rPr lang="en-GB" altLang="en-US" sz="3200" b="1" dirty="0"/>
              <a:t>M3-A </a:t>
            </a:r>
            <a:br>
              <a:rPr lang="en-GB" altLang="en-US" sz="3200" b="1" dirty="0"/>
            </a:br>
            <a:r>
              <a:rPr lang="en-GB" altLang="en-US" sz="3000" b="1" dirty="0"/>
              <a:t>Managing Lymphoma Symptoms</a:t>
            </a:r>
            <a:endParaRPr lang="en-US" altLang="de-DE" sz="3000" dirty="0">
              <a:latin typeface="Calibri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6220" y="1550117"/>
            <a:ext cx="7914968" cy="582561"/>
          </a:xfrm>
        </p:spPr>
        <p:txBody>
          <a:bodyPr/>
          <a:lstStyle/>
          <a:p>
            <a:pPr marL="0" indent="0" algn="ctr">
              <a:buNone/>
            </a:pPr>
            <a:r>
              <a:rPr lang="en-CA" altLang="en-US" sz="2600" b="1" dirty="0">
                <a:solidFill>
                  <a:srgbClr val="FF0000"/>
                </a:solidFill>
              </a:rPr>
              <a:t>Cancer Pain: Multidimensional Phenomenon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540774" y="6540500"/>
            <a:ext cx="695698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1200" i="1" dirty="0">
                <a:solidFill>
                  <a:schemeClr val="bg1"/>
                </a:solidFill>
                <a:latin typeface="Calibri" pitchFamily="34" charset="0"/>
              </a:rPr>
              <a:t>Source: NCCN; </a:t>
            </a:r>
            <a:r>
              <a:rPr lang="en-US" altLang="de-DE" sz="1200" i="1" dirty="0" err="1">
                <a:solidFill>
                  <a:schemeClr val="bg1"/>
                </a:solidFill>
                <a:latin typeface="Calibri" pitchFamily="34" charset="0"/>
              </a:rPr>
              <a:t>Caraceni</a:t>
            </a:r>
            <a:r>
              <a:rPr lang="en-US" altLang="de-DE" sz="1200" i="1" dirty="0">
                <a:solidFill>
                  <a:schemeClr val="bg1"/>
                </a:solidFill>
                <a:latin typeface="Calibri" pitchFamily="34" charset="0"/>
              </a:rPr>
              <a:t> and </a:t>
            </a:r>
            <a:r>
              <a:rPr lang="en-US" altLang="de-DE" sz="1200" i="1" dirty="0" err="1">
                <a:solidFill>
                  <a:schemeClr val="bg1"/>
                </a:solidFill>
                <a:latin typeface="Calibri" pitchFamily="34" charset="0"/>
              </a:rPr>
              <a:t>Portenoy</a:t>
            </a:r>
            <a:r>
              <a:rPr lang="en-US" altLang="de-DE" sz="1200" i="1" dirty="0">
                <a:solidFill>
                  <a:schemeClr val="bg1"/>
                </a:solidFill>
                <a:latin typeface="Calibri" pitchFamily="34" charset="0"/>
              </a:rPr>
              <a:t>, 1999</a:t>
            </a:r>
          </a:p>
        </p:txBody>
      </p:sp>
      <p:sp>
        <p:nvSpPr>
          <p:cNvPr id="2" name="Oval 1"/>
          <p:cNvSpPr/>
          <p:nvPr/>
        </p:nvSpPr>
        <p:spPr>
          <a:xfrm>
            <a:off x="2438398" y="2330244"/>
            <a:ext cx="1897626" cy="179930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extBox 2"/>
          <p:cNvSpPr txBox="1"/>
          <p:nvPr/>
        </p:nvSpPr>
        <p:spPr>
          <a:xfrm>
            <a:off x="2703869" y="2986860"/>
            <a:ext cx="1366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>
                <a:solidFill>
                  <a:schemeClr val="bg1"/>
                </a:solidFill>
              </a:rPr>
              <a:t>Functional</a:t>
            </a:r>
          </a:p>
        </p:txBody>
      </p:sp>
      <p:sp>
        <p:nvSpPr>
          <p:cNvPr id="11" name="Oval 10"/>
          <p:cNvSpPr/>
          <p:nvPr/>
        </p:nvSpPr>
        <p:spPr>
          <a:xfrm>
            <a:off x="4685073" y="2315496"/>
            <a:ext cx="1897626" cy="179930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Oval 11"/>
          <p:cNvSpPr/>
          <p:nvPr/>
        </p:nvSpPr>
        <p:spPr>
          <a:xfrm>
            <a:off x="2438398" y="4419599"/>
            <a:ext cx="1897626" cy="1799304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Oval 12"/>
          <p:cNvSpPr/>
          <p:nvPr/>
        </p:nvSpPr>
        <p:spPr>
          <a:xfrm>
            <a:off x="4704736" y="4419599"/>
            <a:ext cx="1897626" cy="1799304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Oval 13"/>
          <p:cNvSpPr/>
          <p:nvPr/>
        </p:nvSpPr>
        <p:spPr>
          <a:xfrm>
            <a:off x="3623185" y="3356192"/>
            <a:ext cx="1897626" cy="179930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TextBox 14"/>
          <p:cNvSpPr txBox="1"/>
          <p:nvPr/>
        </p:nvSpPr>
        <p:spPr>
          <a:xfrm>
            <a:off x="4950544" y="3045230"/>
            <a:ext cx="1366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>
                <a:solidFill>
                  <a:schemeClr val="bg1"/>
                </a:solidFill>
              </a:rPr>
              <a:t>Social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94034" y="5168098"/>
            <a:ext cx="1366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>
                <a:solidFill>
                  <a:schemeClr val="bg1"/>
                </a:solidFill>
              </a:rPr>
              <a:t>Emotional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43502" y="5168098"/>
            <a:ext cx="1366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>
                <a:solidFill>
                  <a:schemeClr val="bg1"/>
                </a:solidFill>
              </a:rPr>
              <a:t>Spiritual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88656" y="4071178"/>
            <a:ext cx="1366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>
                <a:solidFill>
                  <a:schemeClr val="bg1"/>
                </a:solidFill>
              </a:rPr>
              <a:t>Physical</a:t>
            </a:r>
          </a:p>
        </p:txBody>
      </p:sp>
    </p:spTree>
    <p:extLst>
      <p:ext uri="{BB962C8B-B14F-4D97-AF65-F5344CB8AC3E}">
        <p14:creationId xmlns:p14="http://schemas.microsoft.com/office/powerpoint/2010/main" val="2134930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27300" y="157163"/>
            <a:ext cx="6616700" cy="909637"/>
          </a:xfrm>
        </p:spPr>
        <p:txBody>
          <a:bodyPr/>
          <a:lstStyle/>
          <a:p>
            <a:pPr eaLnBrk="1" hangingPunct="1"/>
            <a:r>
              <a:rPr lang="en-GB" altLang="en-US" sz="3200" b="1" dirty="0"/>
              <a:t>M3-A </a:t>
            </a:r>
            <a:br>
              <a:rPr lang="en-GB" altLang="en-US" sz="3200" b="1" dirty="0"/>
            </a:br>
            <a:r>
              <a:rPr lang="en-GB" altLang="en-US" sz="3000" b="1" dirty="0"/>
              <a:t>Managing Lymphoma Symptoms</a:t>
            </a:r>
            <a:endParaRPr lang="en-US" altLang="de-DE" sz="3000" dirty="0">
              <a:latin typeface="Calibri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40301" y="1569475"/>
            <a:ext cx="2748116" cy="582561"/>
          </a:xfrm>
        </p:spPr>
        <p:txBody>
          <a:bodyPr/>
          <a:lstStyle/>
          <a:p>
            <a:pPr marL="0" indent="0">
              <a:buNone/>
            </a:pPr>
            <a:r>
              <a:rPr lang="en-CA" altLang="en-US" sz="2400" b="1" dirty="0">
                <a:solidFill>
                  <a:srgbClr val="FF0000"/>
                </a:solidFill>
              </a:rPr>
              <a:t>Managing Pain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484718" y="6481123"/>
            <a:ext cx="685866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1200" i="1" dirty="0">
                <a:solidFill>
                  <a:schemeClr val="bg1"/>
                </a:solidFill>
                <a:latin typeface="Calibri" pitchFamily="34" charset="0"/>
              </a:rPr>
              <a:t>Source: www.cancer.gov (NCI)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37739" y="2070765"/>
            <a:ext cx="3940687" cy="4235031"/>
          </a:xfrm>
          <a:prstGeom prst="rect">
            <a:avLst/>
          </a:prstGeo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GB" altLang="en-US" sz="1800" b="1" dirty="0"/>
              <a:t>Management options</a:t>
            </a:r>
          </a:p>
          <a:p>
            <a:pPr marL="266700" indent="-266700" eaLnBrk="1" hangingPunct="1">
              <a:spcBef>
                <a:spcPts val="0"/>
              </a:spcBef>
              <a:spcAft>
                <a:spcPts val="600"/>
              </a:spcAft>
            </a:pPr>
            <a:r>
              <a:rPr lang="en-CA" sz="1800" dirty="0"/>
              <a:t>WHO 3-step analgesic ladder</a:t>
            </a:r>
          </a:p>
          <a:p>
            <a:pPr marL="266700" indent="-266700" eaLnBrk="1" hangingPunct="1">
              <a:spcBef>
                <a:spcPts val="0"/>
              </a:spcBef>
              <a:spcAft>
                <a:spcPts val="600"/>
              </a:spcAft>
            </a:pPr>
            <a:r>
              <a:rPr lang="en-CA" altLang="en-US" sz="1800" dirty="0"/>
              <a:t>Acetaminophen, </a:t>
            </a:r>
            <a:r>
              <a:rPr lang="en-CA" altLang="en-US" sz="1800" dirty="0" err="1"/>
              <a:t>nonsteroidal</a:t>
            </a:r>
            <a:r>
              <a:rPr lang="en-CA" altLang="en-US" sz="1800" dirty="0"/>
              <a:t> anti-inflammatory drugs (NSAIDs)</a:t>
            </a:r>
          </a:p>
          <a:p>
            <a:pPr marL="266700" indent="-266700" eaLnBrk="1" hangingPunct="1">
              <a:spcBef>
                <a:spcPts val="0"/>
              </a:spcBef>
              <a:spcAft>
                <a:spcPts val="600"/>
              </a:spcAft>
            </a:pPr>
            <a:r>
              <a:rPr lang="en-CA" altLang="en-US" sz="1800" dirty="0"/>
              <a:t>Opioids </a:t>
            </a:r>
          </a:p>
          <a:p>
            <a:pPr marL="542925" lvl="1" indent="-276225" eaLnBrk="1" hangingPunct="1">
              <a:spcBef>
                <a:spcPts val="0"/>
              </a:spcBef>
              <a:spcAft>
                <a:spcPts val="600"/>
              </a:spcAft>
            </a:pPr>
            <a:r>
              <a:rPr lang="en-CA" altLang="en-US" sz="1600" dirty="0"/>
              <a:t>Morphine, </a:t>
            </a:r>
            <a:r>
              <a:rPr lang="en-CA" altLang="en-US" sz="1600" dirty="0" err="1"/>
              <a:t>hydromorphone</a:t>
            </a:r>
            <a:r>
              <a:rPr lang="en-CA" altLang="en-US" sz="1600" dirty="0"/>
              <a:t>, codeine, oxycodone, fentanyl, </a:t>
            </a:r>
            <a:r>
              <a:rPr lang="en-CA" altLang="en-US" sz="1600" dirty="0" err="1"/>
              <a:t>oxymorphone</a:t>
            </a:r>
            <a:r>
              <a:rPr lang="en-CA" altLang="en-US" sz="1600" dirty="0"/>
              <a:t>, hydrocodone, methadone, </a:t>
            </a:r>
            <a:r>
              <a:rPr lang="en-CA" altLang="en-US" sz="1600" dirty="0" err="1"/>
              <a:t>levorphanol</a:t>
            </a:r>
            <a:endParaRPr lang="en-CA" altLang="en-US" sz="1600" dirty="0"/>
          </a:p>
          <a:p>
            <a:pPr marL="542925" lvl="1" indent="-276225" eaLnBrk="1" hangingPunct="1">
              <a:spcBef>
                <a:spcPts val="0"/>
              </a:spcBef>
              <a:spcAft>
                <a:spcPts val="600"/>
              </a:spcAft>
            </a:pPr>
            <a:r>
              <a:rPr lang="en-CA" altLang="en-US" sz="1600" dirty="0" err="1"/>
              <a:t>Meperidine</a:t>
            </a:r>
            <a:r>
              <a:rPr lang="en-CA" altLang="en-US" sz="1600" dirty="0"/>
              <a:t>, </a:t>
            </a:r>
            <a:r>
              <a:rPr lang="en-CA" altLang="en-US" sz="1600" dirty="0" err="1"/>
              <a:t>tapentadol</a:t>
            </a:r>
            <a:r>
              <a:rPr lang="en-CA" altLang="en-US" sz="1600" dirty="0"/>
              <a:t>, tramadol </a:t>
            </a:r>
          </a:p>
          <a:p>
            <a:pPr marL="266700" indent="-266700" eaLnBrk="1" hangingPunct="1">
              <a:spcBef>
                <a:spcPts val="0"/>
              </a:spcBef>
              <a:spcAft>
                <a:spcPts val="600"/>
              </a:spcAft>
            </a:pPr>
            <a:r>
              <a:rPr lang="en-CA" altLang="en-US" sz="1800" dirty="0"/>
              <a:t>Adjuvant drugs</a:t>
            </a:r>
          </a:p>
          <a:p>
            <a:pPr marL="542925" lvl="1" indent="-276225" eaLnBrk="1" hangingPunct="1">
              <a:spcBef>
                <a:spcPts val="0"/>
              </a:spcBef>
              <a:spcAft>
                <a:spcPts val="600"/>
              </a:spcAft>
            </a:pPr>
            <a:r>
              <a:rPr lang="en-CA" altLang="en-US" sz="1600" dirty="0"/>
              <a:t>Antidepressants, local anaesthetics, anticonvulsants,  corticosteroids, bisphosphonates</a:t>
            </a:r>
          </a:p>
          <a:p>
            <a:pPr lvl="1" eaLnBrk="1" hangingPunct="1">
              <a:spcBef>
                <a:spcPts val="0"/>
              </a:spcBef>
              <a:spcAft>
                <a:spcPts val="600"/>
              </a:spcAft>
            </a:pPr>
            <a:endParaRPr lang="en-GB" altLang="en-US" sz="1800" dirty="0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13446" y="3481021"/>
            <a:ext cx="4100052" cy="2762866"/>
          </a:xfrm>
          <a:prstGeom prst="rect">
            <a:avLst/>
          </a:prstGeom>
        </p:spPr>
        <p:txBody>
          <a:bodyPr/>
          <a:lstStyle/>
          <a:p>
            <a:pPr marL="266700" indent="-26670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CA" altLang="en-US" sz="1800" dirty="0"/>
              <a:t>Physical Interventions</a:t>
            </a:r>
          </a:p>
          <a:p>
            <a:pPr marL="542925" lvl="1" indent="-276225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CA" altLang="en-US" sz="1600" dirty="0"/>
              <a:t>Heat/cold, exercise, transcutaneous electrical nerve stimulation (TENS)</a:t>
            </a:r>
          </a:p>
          <a:p>
            <a:pPr marL="266700" indent="-26670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CA" altLang="en-US" sz="1800" dirty="0"/>
              <a:t>Integrative Interventions</a:t>
            </a:r>
          </a:p>
          <a:p>
            <a:pPr marL="542925" lvl="1" indent="-276225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CA" altLang="en-US" sz="1600" dirty="0"/>
              <a:t>Massage, acupuncture</a:t>
            </a:r>
          </a:p>
          <a:p>
            <a:pPr marL="266700" indent="-26670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CA" altLang="en-US" sz="1800" dirty="0"/>
              <a:t>Cognitive-Behavioral &amp; Psychosocial Interventions</a:t>
            </a:r>
          </a:p>
          <a:p>
            <a:pPr marL="542925" lvl="1" indent="-276225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CA" altLang="en-US" sz="1600" dirty="0"/>
              <a:t>Relaxation, hypnosis, psychotherapy, patient/family education, support groups, pastoral counselling </a:t>
            </a:r>
          </a:p>
        </p:txBody>
      </p:sp>
      <p:pic>
        <p:nvPicPr>
          <p:cNvPr id="6146" name="Picture 2" descr="http://img.webmd.com/dtmcms/live/webmd/consumer_assets/site_images/articles/health_tools/chronic_pain_causes_solutions_slideshow/getty_rm_photo_of_pill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187" y="1475243"/>
            <a:ext cx="2701814" cy="1835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781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27300" y="157163"/>
            <a:ext cx="6616700" cy="909637"/>
          </a:xfrm>
        </p:spPr>
        <p:txBody>
          <a:bodyPr/>
          <a:lstStyle/>
          <a:p>
            <a:pPr eaLnBrk="1" hangingPunct="1"/>
            <a:r>
              <a:rPr lang="en-GB" altLang="en-US" sz="3200" b="1" dirty="0"/>
              <a:t>M3-A </a:t>
            </a:r>
            <a:br>
              <a:rPr lang="en-GB" altLang="en-US" sz="3200" b="1" dirty="0"/>
            </a:br>
            <a:r>
              <a:rPr lang="en-GB" altLang="en-US" sz="3000" b="1" dirty="0"/>
              <a:t>Managing Lymphoma Symptoms</a:t>
            </a:r>
            <a:endParaRPr lang="en-US" altLang="de-DE" sz="3000" dirty="0">
              <a:latin typeface="Calibri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11725" y="1569475"/>
            <a:ext cx="8303343" cy="582561"/>
          </a:xfrm>
        </p:spPr>
        <p:txBody>
          <a:bodyPr/>
          <a:lstStyle/>
          <a:p>
            <a:pPr marL="0" indent="0" algn="ctr">
              <a:buNone/>
            </a:pPr>
            <a:r>
              <a:rPr lang="en-CA" altLang="en-US" sz="2400" b="1" dirty="0">
                <a:solidFill>
                  <a:srgbClr val="FF0000"/>
                </a:solidFill>
              </a:rPr>
              <a:t>Tools for Assessing Cancer Pain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589935" y="6540500"/>
            <a:ext cx="690782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CA" altLang="de-DE" sz="1200" i="1" dirty="0">
                <a:solidFill>
                  <a:schemeClr val="bg1"/>
                </a:solidFill>
                <a:latin typeface="Calibri" pitchFamily="34" charset="0"/>
              </a:rPr>
              <a:t>Adapted from: </a:t>
            </a:r>
            <a:r>
              <a:rPr lang="en-CA" altLang="de-DE" sz="1200" i="1" dirty="0" err="1">
                <a:solidFill>
                  <a:schemeClr val="bg1"/>
                </a:solidFill>
                <a:latin typeface="Calibri" pitchFamily="34" charset="0"/>
              </a:rPr>
              <a:t>Ripamonti</a:t>
            </a:r>
            <a:r>
              <a:rPr lang="en-CA" altLang="de-DE" sz="1200" i="1" dirty="0">
                <a:solidFill>
                  <a:schemeClr val="bg1"/>
                </a:solidFill>
                <a:latin typeface="Calibri" pitchFamily="34" charset="0"/>
              </a:rPr>
              <a:t> et al., 2012</a:t>
            </a:r>
            <a:endParaRPr lang="en-US" altLang="de-DE" sz="1200" i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304" y="2244436"/>
            <a:ext cx="5246049" cy="39184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9316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27300" y="157163"/>
            <a:ext cx="6616700" cy="909637"/>
          </a:xfrm>
        </p:spPr>
        <p:txBody>
          <a:bodyPr/>
          <a:lstStyle/>
          <a:p>
            <a:pPr eaLnBrk="1" hangingPunct="1"/>
            <a:r>
              <a:rPr lang="en-GB" altLang="en-US" sz="3200" b="1" dirty="0"/>
              <a:t>M3-A </a:t>
            </a:r>
            <a:br>
              <a:rPr lang="en-GB" altLang="en-US" sz="3200" b="1" dirty="0"/>
            </a:br>
            <a:r>
              <a:rPr lang="en-GB" altLang="en-US" sz="3000" b="1" dirty="0"/>
              <a:t>Managing Lymphoma Symptoms</a:t>
            </a:r>
            <a:endParaRPr lang="en-US" altLang="de-DE" sz="3000" dirty="0">
              <a:latin typeface="Calibri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11725" y="1569475"/>
            <a:ext cx="8303343" cy="582561"/>
          </a:xfrm>
        </p:spPr>
        <p:txBody>
          <a:bodyPr/>
          <a:lstStyle/>
          <a:p>
            <a:pPr marL="0" indent="0" algn="ctr">
              <a:buNone/>
            </a:pPr>
            <a:r>
              <a:rPr lang="en-CA" altLang="en-US" sz="2400" b="1" dirty="0">
                <a:solidFill>
                  <a:srgbClr val="FF0000"/>
                </a:solidFill>
              </a:rPr>
              <a:t>Managing Cancer Pain: WHO Analgesic Ladder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589935" y="6540500"/>
            <a:ext cx="690782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1200" i="1" dirty="0">
                <a:solidFill>
                  <a:schemeClr val="bg1"/>
                </a:solidFill>
                <a:latin typeface="Calibri" pitchFamily="34" charset="0"/>
              </a:rPr>
              <a:t>Source: cancerpain.org.uk</a:t>
            </a:r>
          </a:p>
        </p:txBody>
      </p:sp>
      <p:pic>
        <p:nvPicPr>
          <p:cNvPr id="5122" name="Picture 2" descr="http://www.cancerpain.org.uk/wholad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749" y="2282926"/>
            <a:ext cx="5073400" cy="4161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2897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27300" y="157163"/>
            <a:ext cx="6616700" cy="909637"/>
          </a:xfrm>
        </p:spPr>
        <p:txBody>
          <a:bodyPr/>
          <a:lstStyle/>
          <a:p>
            <a:pPr eaLnBrk="1" hangingPunct="1"/>
            <a:r>
              <a:rPr lang="en-GB" altLang="en-US" sz="3200" b="1" dirty="0"/>
              <a:t>M3-A </a:t>
            </a:r>
            <a:br>
              <a:rPr lang="en-GB" altLang="en-US" sz="3200" b="1" dirty="0"/>
            </a:br>
            <a:r>
              <a:rPr lang="en-GB" altLang="en-US" sz="3000" b="1" dirty="0"/>
              <a:t>Managing Lymphoma Symptoms</a:t>
            </a:r>
            <a:endParaRPr lang="en-US" altLang="de-DE" sz="3000" dirty="0">
              <a:latin typeface="Calibri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46753" y="1575927"/>
            <a:ext cx="2748116" cy="582561"/>
          </a:xfrm>
        </p:spPr>
        <p:txBody>
          <a:bodyPr/>
          <a:lstStyle/>
          <a:p>
            <a:pPr marL="0" indent="0">
              <a:buNone/>
            </a:pPr>
            <a:r>
              <a:rPr lang="en-CA" altLang="en-US" sz="2400" b="1" dirty="0">
                <a:solidFill>
                  <a:srgbClr val="FF0000"/>
                </a:solidFill>
              </a:rPr>
              <a:t>Managing Pain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580103" y="6540500"/>
            <a:ext cx="691766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1200" i="1" dirty="0">
                <a:solidFill>
                  <a:schemeClr val="bg1"/>
                </a:solidFill>
                <a:latin typeface="Calibri" pitchFamily="34" charset="0"/>
              </a:rPr>
              <a:t>Source: www.cancercenter.com; www.cancer.gov</a:t>
            </a: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36025" y="1969064"/>
            <a:ext cx="8072797" cy="3497364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GB" altLang="en-US" sz="1800" b="1" dirty="0"/>
              <a:t>Practical tips for patients</a:t>
            </a:r>
          </a:p>
          <a:p>
            <a:pPr marL="266700" indent="-26670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CA" altLang="en-US" sz="1800" dirty="0"/>
              <a:t>Work with your doctor to develop a pain management plan </a:t>
            </a:r>
          </a:p>
          <a:p>
            <a:pPr marL="266700" indent="-26670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CA" altLang="en-US" sz="1800" dirty="0"/>
              <a:t>Notify your doctor right away if you have new or worsening pain</a:t>
            </a:r>
          </a:p>
          <a:p>
            <a:pPr marL="266700" indent="-266700" eaLnBrk="1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</a:pPr>
            <a:r>
              <a:rPr lang="en-CA" altLang="en-US" sz="1800" dirty="0"/>
              <a:t>Take your pain medication regularly, as instructed by your doctor. </a:t>
            </a:r>
          </a:p>
          <a:p>
            <a:pPr marL="542925" lvl="1" indent="-276225" eaLnBrk="1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</a:pPr>
            <a:r>
              <a:rPr lang="en-CA" altLang="en-US" sz="1600" dirty="0"/>
              <a:t>Do not skip doses, or wait for the pain to get worse</a:t>
            </a:r>
          </a:p>
          <a:p>
            <a:pPr marL="542925" lvl="1" indent="-276225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CA" altLang="en-US" sz="1600" dirty="0"/>
              <a:t>Take your pain medication even when you are not feeling the pain. Once you feel pain, it is more difficult to get it under control.</a:t>
            </a:r>
          </a:p>
          <a:p>
            <a:pPr marL="266700" indent="-26670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CA" altLang="en-US" sz="1800" dirty="0"/>
              <a:t>Let your doctor know if you experience side effects of pain medication (e.g. constipation, nausea and vomiting, drowsiness)</a:t>
            </a:r>
          </a:p>
          <a:p>
            <a:pPr marL="266700" indent="-266700" eaLnBrk="1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</a:pPr>
            <a:r>
              <a:rPr lang="en-CA" altLang="en-US" sz="1800" dirty="0"/>
              <a:t>Keep a record of your pain and share it with your doctor</a:t>
            </a:r>
          </a:p>
          <a:p>
            <a:pPr marL="447675" lvl="1" indent="-180975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CA" altLang="en-US" sz="1600" dirty="0"/>
              <a:t>Location(s) of your pain, how it feels (e.g. burning, tingling, sharp/dull, throbbing or steady), what makes it feel better or worse, etc.</a:t>
            </a:r>
          </a:p>
        </p:txBody>
      </p:sp>
      <p:pic>
        <p:nvPicPr>
          <p:cNvPr id="7170" name="Picture 2" descr="http://www.cancer.gov/PublishedContent/Images/cancertopics/coping/paincontrol/pc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296" y="5548056"/>
            <a:ext cx="3666919" cy="831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cancer.gov/PublishedContent/Images/cancertopics/coping/paincontrol/pc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93" y="5525550"/>
            <a:ext cx="3766112" cy="854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421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27300" y="157163"/>
            <a:ext cx="6616700" cy="909637"/>
          </a:xfrm>
        </p:spPr>
        <p:txBody>
          <a:bodyPr/>
          <a:lstStyle/>
          <a:p>
            <a:pPr eaLnBrk="1" hangingPunct="1"/>
            <a:r>
              <a:rPr lang="en-GB" altLang="en-US" sz="3200" b="1" dirty="0"/>
              <a:t>M3-A </a:t>
            </a:r>
            <a:br>
              <a:rPr lang="en-GB" altLang="en-US" sz="3200" b="1" dirty="0"/>
            </a:br>
            <a:r>
              <a:rPr lang="en-GB" altLang="en-US" sz="3000" b="1" dirty="0"/>
              <a:t>Lymphoma Symptoms</a:t>
            </a:r>
            <a:endParaRPr lang="en-US" altLang="de-DE" sz="3000" dirty="0">
              <a:latin typeface="Calibri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571625"/>
            <a:ext cx="8229600" cy="4525963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CA" altLang="en-US" sz="2400" dirty="0"/>
              <a:t>“B” Symptoms: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CA" altLang="en-US" sz="2200" dirty="0"/>
              <a:t>Fever (&gt;38°C)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CA" altLang="en-US" sz="2200" dirty="0"/>
              <a:t>Night sweats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CA" altLang="en-US" sz="2200" dirty="0"/>
              <a:t>Weight loss (&gt;10% in 6 months) </a:t>
            </a:r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CA" altLang="en-US" sz="2200" dirty="0"/>
              <a:t>    and loss of appetite</a:t>
            </a:r>
          </a:p>
        </p:txBody>
      </p:sp>
      <p:pic>
        <p:nvPicPr>
          <p:cNvPr id="5" name="Picture 10" descr="lymphoma-net-fever-resi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588" y="1663650"/>
            <a:ext cx="2273300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06809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27300" y="157163"/>
            <a:ext cx="6616700" cy="909637"/>
          </a:xfrm>
        </p:spPr>
        <p:txBody>
          <a:bodyPr/>
          <a:lstStyle/>
          <a:p>
            <a:pPr eaLnBrk="1" hangingPunct="1"/>
            <a:r>
              <a:rPr lang="en-GB" altLang="en-US" sz="3200" b="1" dirty="0"/>
              <a:t>M3-A </a:t>
            </a:r>
            <a:br>
              <a:rPr lang="en-GB" altLang="en-US" sz="3200" b="1" dirty="0"/>
            </a:br>
            <a:r>
              <a:rPr lang="en-GB" altLang="en-US" sz="3000" b="1" dirty="0"/>
              <a:t>Managing Lymphoma Symptoms</a:t>
            </a:r>
            <a:endParaRPr lang="en-US" altLang="de-DE" sz="3000" dirty="0">
              <a:latin typeface="Calibri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49826" y="1571625"/>
            <a:ext cx="8229600" cy="582561"/>
          </a:xfrm>
        </p:spPr>
        <p:txBody>
          <a:bodyPr/>
          <a:lstStyle/>
          <a:p>
            <a:pPr marL="0" indent="0">
              <a:buNone/>
            </a:pPr>
            <a:r>
              <a:rPr lang="en-CA" altLang="en-US" sz="2400" b="1" dirty="0">
                <a:solidFill>
                  <a:srgbClr val="FF3300"/>
                </a:solidFill>
              </a:rPr>
              <a:t>Managing Fever and Night Sweats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580103" y="6540500"/>
            <a:ext cx="691766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1200" i="1" dirty="0">
                <a:solidFill>
                  <a:schemeClr val="bg1"/>
                </a:solidFill>
                <a:latin typeface="Calibri" pitchFamily="34" charset="0"/>
              </a:rPr>
              <a:t>Source: www.lymphomalife.net</a:t>
            </a:r>
          </a:p>
        </p:txBody>
      </p:sp>
      <p:sp>
        <p:nvSpPr>
          <p:cNvPr id="5" name="Text Placeholder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43528" y="2105741"/>
            <a:ext cx="3728422" cy="3962549"/>
          </a:xfrm>
          <a:prstGeom prst="rect">
            <a:avLst/>
          </a:prstGeo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GB" altLang="en-US" sz="2200" b="1" dirty="0"/>
              <a:t>Management options</a:t>
            </a:r>
          </a:p>
          <a:p>
            <a:pPr marL="266700" indent="-26670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GB" altLang="en-US" sz="2200" dirty="0" err="1"/>
              <a:t>Paracetamol</a:t>
            </a:r>
            <a:endParaRPr lang="en-GB" altLang="en-US" sz="2200" dirty="0"/>
          </a:p>
          <a:p>
            <a:pPr marL="266700" indent="-26670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GB" altLang="en-US" sz="2200" dirty="0"/>
              <a:t>Hydration</a:t>
            </a:r>
          </a:p>
          <a:p>
            <a:pPr marL="266700" indent="-26670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GB" altLang="en-US" sz="2200" dirty="0"/>
              <a:t>Relaxation techniques</a:t>
            </a:r>
          </a:p>
          <a:p>
            <a:pPr marL="266700" indent="-26670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GB" altLang="en-US" sz="2200" dirty="0"/>
              <a:t>Antipyretics and </a:t>
            </a:r>
            <a:r>
              <a:rPr lang="en-GB" altLang="en-US" sz="2200" dirty="0" err="1"/>
              <a:t>antihistaminics</a:t>
            </a:r>
            <a:r>
              <a:rPr lang="en-GB" altLang="en-US" sz="2200" dirty="0"/>
              <a:t> for fever associated with monoclonal antibody therapy</a:t>
            </a:r>
          </a:p>
        </p:txBody>
      </p:sp>
      <p:sp>
        <p:nvSpPr>
          <p:cNvPr id="6" name="Text Placeholder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472602" y="2182761"/>
            <a:ext cx="4140763" cy="4086020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GB" altLang="en-US" sz="2200" b="1" dirty="0"/>
              <a:t>Practical tips for patients</a:t>
            </a:r>
          </a:p>
          <a:p>
            <a:pPr marL="266700" indent="-266700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altLang="en-US" sz="2200" dirty="0"/>
              <a:t>Regular gentle exercise</a:t>
            </a:r>
          </a:p>
          <a:p>
            <a:pPr marL="266700" indent="-266700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altLang="en-US" sz="2200" dirty="0"/>
              <a:t>Wear loose cotton clothing</a:t>
            </a:r>
          </a:p>
          <a:p>
            <a:pPr marL="266700" indent="-266700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altLang="en-US" sz="2200" dirty="0"/>
              <a:t>Layer clothing and bedding for easy temperature adjustment</a:t>
            </a:r>
          </a:p>
          <a:p>
            <a:pPr marL="266700" indent="-266700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altLang="en-US" sz="2200" dirty="0"/>
              <a:t>Use sprays and moist wipes to cool skin</a:t>
            </a:r>
          </a:p>
          <a:p>
            <a:pPr marL="266700" indent="-266700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altLang="en-US" sz="2200" dirty="0"/>
              <a:t>Avoid spicy food, caffeine, alcohol, sugar, hot drinks</a:t>
            </a:r>
          </a:p>
          <a:p>
            <a:pPr marL="266700" indent="-266700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altLang="en-US" sz="2200" dirty="0"/>
              <a:t>Lower the air temperature</a:t>
            </a:r>
          </a:p>
        </p:txBody>
      </p:sp>
    </p:spTree>
    <p:extLst>
      <p:ext uri="{BB962C8B-B14F-4D97-AF65-F5344CB8AC3E}">
        <p14:creationId xmlns:p14="http://schemas.microsoft.com/office/powerpoint/2010/main" val="24668221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27300" y="157163"/>
            <a:ext cx="6616700" cy="909637"/>
          </a:xfrm>
        </p:spPr>
        <p:txBody>
          <a:bodyPr/>
          <a:lstStyle/>
          <a:p>
            <a:pPr eaLnBrk="1" hangingPunct="1"/>
            <a:r>
              <a:rPr lang="en-GB" altLang="en-US" sz="3200" b="1" dirty="0"/>
              <a:t>M3-A </a:t>
            </a:r>
            <a:br>
              <a:rPr lang="en-GB" altLang="en-US" sz="3200" b="1" dirty="0"/>
            </a:br>
            <a:r>
              <a:rPr lang="en-GB" altLang="en-US" sz="3000" b="1" dirty="0"/>
              <a:t>Managing Lymphoma Symptoms</a:t>
            </a:r>
            <a:endParaRPr lang="en-US" altLang="de-DE" sz="3000" dirty="0">
              <a:latin typeface="Calibri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40301" y="1571625"/>
            <a:ext cx="8229600" cy="582561"/>
          </a:xfrm>
        </p:spPr>
        <p:txBody>
          <a:bodyPr/>
          <a:lstStyle/>
          <a:p>
            <a:pPr marL="0" indent="0">
              <a:buNone/>
            </a:pPr>
            <a:r>
              <a:rPr lang="en-CA" altLang="en-US" sz="2400" b="1" dirty="0">
                <a:solidFill>
                  <a:srgbClr val="FF3300"/>
                </a:solidFill>
              </a:rPr>
              <a:t>Managing Loss of Appetite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48904" y="2138412"/>
            <a:ext cx="4125553" cy="2394259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5000"/>
              </a:spcBef>
              <a:buFontTx/>
              <a:buNone/>
            </a:pPr>
            <a:r>
              <a:rPr lang="en-GB" altLang="en-US" sz="2200" b="1" dirty="0"/>
              <a:t>Management options</a:t>
            </a:r>
          </a:p>
          <a:p>
            <a:pPr marL="266700" indent="-266700"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GB" altLang="en-US" sz="2200" dirty="0"/>
              <a:t>Refer to dietician</a:t>
            </a:r>
          </a:p>
          <a:p>
            <a:pPr marL="266700" indent="-266700"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GB" altLang="en-US" sz="2200" dirty="0"/>
              <a:t>Nutritional supplements</a:t>
            </a:r>
          </a:p>
          <a:p>
            <a:pPr marL="266700" indent="-266700"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GB" altLang="en-US" sz="2200" dirty="0"/>
              <a:t>Corticosteroids or cannabis derivatives if available (e.g. </a:t>
            </a:r>
            <a:r>
              <a:rPr lang="en-GB" altLang="en-US" sz="2200" dirty="0" err="1"/>
              <a:t>dronabinol</a:t>
            </a:r>
            <a:r>
              <a:rPr lang="en-GB" altLang="en-US" sz="2200" dirty="0"/>
              <a:t>)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470912" y="2108917"/>
            <a:ext cx="4194175" cy="3328309"/>
          </a:xfrm>
          <a:prstGeom prst="rect">
            <a:avLst/>
          </a:prstGeom>
        </p:spPr>
        <p:txBody>
          <a:bodyPr/>
          <a:lstStyle/>
          <a:p>
            <a:pPr eaLnBrk="1" hangingPunct="1">
              <a:spcBef>
                <a:spcPct val="25000"/>
              </a:spcBef>
              <a:buFontTx/>
              <a:buNone/>
            </a:pPr>
            <a:r>
              <a:rPr lang="en-GB" altLang="en-US" sz="2200" b="1" dirty="0"/>
              <a:t>Practical tips for patients</a:t>
            </a:r>
          </a:p>
          <a:p>
            <a:pPr marL="266700" indent="-266700" eaLnBrk="1" hangingPunct="1">
              <a:spcBef>
                <a:spcPct val="25000"/>
              </a:spcBef>
            </a:pPr>
            <a:r>
              <a:rPr lang="en-GB" altLang="en-US" sz="2200" dirty="0"/>
              <a:t>Adapt meals and drinks according to symptoms</a:t>
            </a:r>
          </a:p>
          <a:p>
            <a:pPr marL="266700" indent="-266700" eaLnBrk="1" hangingPunct="1">
              <a:spcBef>
                <a:spcPct val="25000"/>
              </a:spcBef>
            </a:pPr>
            <a:r>
              <a:rPr lang="en-GB" altLang="en-US" sz="2200" dirty="0"/>
              <a:t>Eat little and often</a:t>
            </a:r>
          </a:p>
          <a:p>
            <a:pPr marL="266700" indent="-266700" eaLnBrk="1" hangingPunct="1">
              <a:spcBef>
                <a:spcPct val="25000"/>
              </a:spcBef>
            </a:pPr>
            <a:r>
              <a:rPr lang="en-GB" altLang="en-US" sz="2200" dirty="0"/>
              <a:t>Using full-fat milk and milk products and eating more dairy products, honey and sugar may help</a:t>
            </a:r>
          </a:p>
        </p:txBody>
      </p:sp>
      <p:sp>
        <p:nvSpPr>
          <p:cNvPr id="2" name="AutoShape 2" descr="data:image/jpeg;base64,/9j/4AAQSkZJRgABAQAAAQABAAD/2wCEAAkGBxQSEhQUEhQUFBUUFxUVFBUYFBcUFRQVFRUWFhQYFRUYHCggGBolHBQVITEhJSkrLi4uFx8zODMsNygtLisBCgoKDg0OGxAQGiwkHyQsLDQsLSwsLCwsLCwsLCwsLCwsLCwsLCwsLCwsLCwsLCwsLCwsLCwsLCwsLCwsLCwsLP/AABEIANsA5gMBIgACEQEDEQH/xAAbAAACAwEBAQAAAAAAAAAAAAAABAIDBQEGB//EADkQAAIBAgQEAwYFAwMFAAAAAAABAgMRBBIhMQVBUWFxgZETIjKhscEGUtHh8BRC8RUjYjNjcoLS/8QAGQEBAAMBAQAAAAAAAAAAAAAAAAECAwQF/8QAJREAAgICAgICAgMBAAAAAAAAAAECEQMhEjEEQRMiUXEywfAz/9oADAMBAAIRAxEAPwD7iAAAAAAAAAAAAAAAAAAAAAAAAAAAAAALSxV21HW2jfJPp3Z2D66/zoCaL3JdSPtV1KpldwKGlUXVHUxQ6mBQ2Ar7R8idHEqTyvSW9uq6p8wQXgAAAcsdAA5YDoAAAAAAAAAAAAAAAAAAAAAAAAAAAAlxqtKFCrKHxKLt+o6RqRumnzTQBn4WyhFR+FRVvQsVdIzKV6astYcusf1RZGVyjlRdIbniip4hldgsV5MmkS9s+pKOJfNL6FZJDkxRfGtfsIcbrZaeeOkqcoyj3eZJrwabRf7VL9Fqyr+mdWpDOrRTTjDq1reT+xdOyGbyZ0ALFAAAAAAAAEAAAAAAAAAAAAAAAAAAAAAAAAAAAABh1tJNd2QXgS4mrTfqLxqmUmapF1vH1BeJFTLIoqScSLIxXPU7CmXwokpENlSXQbwtLW7JQgkWUVqy8SjLgAC5UAAAAAAAAAAAAAAAKK+ItdLdJPwu7L6MvPO8YqVKWIVSMc8JxUZx5+62049WrvTuCUakc7529BfH1JQi5X26b6dLif8ArdO3xTjr8Li2/O/I5/WqpKLzN6NxVlHZXfXkyCTSw2JkoxlNq0rK3S+iNEw8XF1FHI3fSy3SfN+XXxNwkhgAACAAAAAAAAx+Mx95PsZpr8Zj8L8UZJjPs1j0SiximLRGIFEWGqQzTFqQzTLrsqyxMtoLTzKWX0lojSJRkwACxUAAAAAAAAAAAAAAAMzjs/dUer+hpmFxuf8AuJdEvmCV2IQi/wDKuaGGpL+IVpSHqEgWY3COXW1n8xxMVk7l1CWngCrLQF6mK/Lr9CqVST528AKHTlzMm3zbfmUSl3ZXkieJtgYP9Q1zfqWU+ISXO5PJDix3isfc8GYkjUqYzPFxtq9vEym7OzMsheJOKL6ZRFl1MysuNUxmAvTGIGkSjJSG0hVLVDRrEzYAAFiAAAAAAAAAAAAAAAA87xj/AKsvL6HojA43H/c8Yr7oFo9ilKQ9RkZqdgqY2xBejaniYxV5OyRzDyc9Xony6LlfueY/qHOSvtdaeZ6RVcsb9iCGinH4pQKMFjnVzW0jG3vdephcTqVpyvCnKWu1tH6nqMFTVKCTssq1tt3MOds040iyDvoLSpyztNO3Xt2LsI7Xtqruz5W6FrqO/p6hS0RRjYqplk43vY5Tq3FavDas5TlFwyuTsrtPvyCjhqkW01tzvo/BhSJo00ztWOZd1s/sURqJNRbV2NYaN2vU0W9FXoz41hmjXMiUtRmjdas4Xl49m3Gzc9tGKvJ2Q1h60Z6xkpeDuecnO++ovKjrdNxfVOz9URHymn1oPFrs9lR+LwQyeOwnGa1J+9aou+kvVfc3sBx2lV0vkl+WWjv2ezO3F5EJ6T2c88ckaYABuZgAAAAAAAAAAAAAABi8ej70X2a+f7m0ZfHY6Rfdr5AldmBUEa7NGcRLEU30IZqhVM3oV5OFotZt43+Fvo+niYBqYOV4LsR3oMswdWpN+/D2bXK9/t8zSp4hWs3o7+PR+glCu13RB+zbUtYtNv13MXjkutk2vY/TvFJPlt3XItjU9fmhOrNSStKzT3tc7H/yXoQlJaoaLvbWb2EpV1ms9U7stlRT1cjq9jF3er8W/kJJoIVq8PlUqU5Q0tdPo0/uaeIkqMLbzkrJcxapxKctKayL8zWvkjN4xjXTWa0nsnJJylbnsYPPFPjD379F+D7ZTLE06bs5e9z52/QYpVIyV000eX4hUzTdk+XL0PS8K4bKnG83q1e3Tt4njRzZJZX7Vs63CKivyTxdoxvdrwFqWOg9L+ZdWrwatJabalNDB0v7V5XZZzk5/SS/TISVbQy0U1KCY2qd9kWwwjfY6XRQVwnEa9H4ZZ4/klqvJ7o9JwvjMK2nwT5we/8A6v8AuRmQwa5i+KpqMoZVZ54a89ZJbm2HyckZJPaM544tHrQAD2DiAAAAAAAAAAAAz+JVFJZd7O/gdxWM5R25v9DMrVklrogSkRqSSKXNdCmUnLbRdWc9lLk7eVyLNVD8k6lCEt427/uiuGHy/C7roXNNFUp9dBY4nW+qKZoYTuLYl6O+i112sCOiidaxRPHW5mdhMXKq8qi5Pt9TTweAaeappbaO+vVnBPOmrR0fHXZKlTqVNZNxj835GhRpqKsv3fixatVSGaF7a7/Q43Nt7L0TJQdmXUYpbieOzX91lZypWEh2rhIVVqotO100r6bFdTDqCds2qS1bdktrXF8BWvKz16MexL90QlGaug00eOx9W0u2Yf4TL3o6bifE6V7+pp8BoSk1JrSPPqzgjiXys3cvqegirHURbJI7zAi6qWja9RarG9Wkv+5B+jv9huxXhKWatBvk2/RP9SMf/SKf5Ql/FnoQAD3zzwAAAAAIVaqirsAlKSSu9jLxeMv2j82V4rFOWr25IzcRXtqwWSLa2ItvsLWc9XtyRXTTm7v0HFUVrK/oVbNUqOQsltclJrlYqqTtu9enMLAsSUfIXrw7ls6n+EVufVeC5+fYhtLsEISUI5pOyWupl1MNUxb1vSoXuuU6ve39qNKfvO71t6egzTmef5Hk8vrHo0hGtsVhhY0o5YKyXz8epXLErmOYrUz50XfY4mn6ZqqG8PTUtUhuNJIrw9PKrDVON2kFbIMjiOJkrqOi687CU+OTTV4Rt2vc3sVQUk9rLkeW4nRyyfZnL5XywXKMtGuPi9NG/wAPqQleUX5bNDVeObnYwuDaXe2iRovEo18fI541J6KzjTLY4KF7vUci0lZWRnrEo6sUa2kVo0UyxCFKuNUpttpq3TuWVy6IeuyyZPhOtXwi/m0UVb9BjgytKTk7OVlGPOyu236/InDjm88bTr/f2Vm18bNoDiZ0904AAAAAy8dfM77cuhqHGgDzeI0V97XEKcMzuzd4xTUMrirXbT6djM9oua80Q0axdHG0v2ByfL1fI7ClHk/1OVqTe2xFF7RCMVe/1KnWblZW05stVB2XIIYRQTk/Ft7AWiuU8usmvT5sy6mMzykk/ht8ynimNbvl/wAd/Ep4HhnklKW8n8lp9bnmeVn5/SPRvCFLkzawU21qNXF6MMqSF8bxGFNe87votzi6WzT9GhmIyqpdjys/xLJy0gkul9TuL4o3szGWeKWi/wAbPS08Wm7IejXy6rVmBwbDSaU5aLl1ZtaW+x0+NCeRKUlRlkaWkcq4hW0/jMbEwcnt43H44qaqNSglTsssrvM291ltp6jNZxej59mb5/FU1SZSGSjEnWUFZeYnLH9xzifA5yTlSd7Jtp9uhicNwE6nvSvGG/Rs87JjyxkoJHRFxaux14/uXUMQ5bJsP9PUVpHw6+eoxwrGRpPJUTTurO38005F4+Lkb+z0Q8irSNXC0rR974voOQqNc9PoUZk27O9rXfJkoSOqKcNGLdjUK3KXvJa9CxrnHx79rC1uhJVLaW3/AJ5HVDN+TNxNLA45t5Z78n18TQzGDKbj8L2t4o1sNXzRT9fHmduOd6bMJx9jSYEEwNTMsADjAM3j8L079GvnoeczHqeJRzU5rtf01PKyBpHon7QnHFtd/EXK6oA/LiiXJepk8R4o56chXEzsIOpZnH5M5VSN8UF2buH4fFw97W9nuN+zjFKyStt0RVw+rmpRfaz8nYqxNU8x3ZsZ3F+JTc1RpJ5mrznbSnD/AOnyM3ilTR/xjOJxLT05mNi5uT10OPLNt1Rvjj7F8NRc5JR1bdkup7Pg/AcrzVfiXwxTTS7vqzy/CqyhVp2/Mk346fc9m8VJHV4WCMvtLtFPIyNaRpKotV03+xXBXk2r/Z359xCOKi5vNmVrKzXu36rqSrYjOnGKko7OSkoq3PXc9XicVl75q8m5Xs1qoafInwjCyt71TOnfXum7paBwzCSVpRyuDStabcddpLTV97mtCk80UrWjdy63asrerJIO0aTipXd77K3w6Wtfmee4bVh8L67N9PoeqZ8/qy9+VvzNp+Zy558WmaQWmeplSV+TeiW23TQhjMFGcbtJNaaHn6eMmuen08BuHEnaz/T5mkc8JehxaGaVGUFKKbs1ZNbx56XHnR0Tum0lf9RBYtSilf3r7v7BjFKMvaRtmUbNZtKsVtG39st7PvYrkimtEpu9j8JaE733M/h3E6dZWi3GSV3GWjHo32OWmXYSvsmzSwGa2vYUoxNCij0vHwuP2Zz5J+kNRZ05EDqMS8rbJyK2SQVzZgcQwqu3H05eRu1EIVoAtdHns+ttn3IVXoaeIwqlujOr4Nr4X6gtZl4pmbXlZNvRI0sXg6r2y/Myq/B5yfvtvtsjlz43PR0Y5qJr/hnFZ6Deuk5JeGjuX4plXBcL7KnKP/K/y/YlXZ5mVcZUaXezD4gZNSoaXGK6ir/Q8vPFSlolfw/U5qcnSOmC1Y9Ovbna2q8j6BCopRjK+koqS73SZ80pYCc/i0R6HA42pQp5dJwjdpS5c9JHoeLhlC79mGeUXVHov6tOVo3flpvZ6ksLWjnWWSunqk/C915r1MPhv4gw1aSdpU5JXu0/Zq9m06i0T7OxtqKaUoqL3tJO6s92mt+R2vRyI9Nw6ioU4xhpGDasui0WhpX0vsZUKsaVKVWbSja76t8tteuhj1vxF7VyVP4F13b0tf8AQrJdtBDH4k4jKdCpGGaHK+zazJaW5M8zGst21pa/J+jPQ1I5qbe+a1+2vL0EJ4JPkZy8b5Em2XWStC0KiaTWqeqa2ZNM6uE63jdeD+x3/S6l/iv2f7GT8Oa/iyfkR2ErbDuDqvMrt7rwXkJLB1Vb3fGzvp4DmEw87r3X47Gc8eaHSLpxZfjOGr2rmtL2emnLU1MLfnrokWypXs+yLaVE9DHiVJtGEp+iyjAdpRK6NMZjE6DJk4oDqAFSwg0TAAokherTHJIrcQSZ86IvPDmpKBXKkAY1TCi08Ib0qJW6AJs85Ww8lsrmZiMLUeiVj2jwxXLCHJl8OGSXJtm0cziqPn1X8POfxNs5T/D6jsj3zwfYi8EuhpDx4QVRRDzSfZ4uHC7cjtfhilFpq6as11ueweAXQhPhqfIv8ZXmeIxqqqCVCFOKklfMkkraaRT1fbsaPBcIqdJpSzXlKTukrOTvJKKWivyNTE/hy6ajonuuXl0J0+FTiklHRf8AK/1KuL6CaMDHYiMIfEsqk1u3eT0du+othc2dJJRWW8r3u09rd79TW4vwKpVssl4rXRpNSWz3K6mCqrL/ALUnlfLVtdLvvv4EOLJTRs4OF6aXf10/cYp4Ulw7DyUVmVn06eBqUKBpBaKyexSlghmOCXQfp0i1QLlLM9YNdCaw4/kDIBYl7AnGkNZAyAWVxiSSJ5TtgQcSA6AB0AAA40QJs4ARaI5SQAEcpzITJJAFXsznsy+wWAF3SI+xGJHASL+xD2IwSSAFHQOOgNBYASlQIPDjzONACkaIxCBOxJAHYosOI6CAAAAAAAAAAAAAAA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" name="AutoShape 4" descr="data:image/jpeg;base64,/9j/4AAQSkZJRgABAQAAAQABAAD/2wCEAAkGBxQSEhQUEhQUFBUUFxUVFBUYFBcUFRQVFRUWFhQYFRUYHCggGBolHBQVITEhJSkrLi4uFx8zODMsNygtLisBCgoKDg0OGxAQGiwkHyQsLDQsLSwsLCwsLCwsLCwsLCwsLCwsLCwsLCwsLCwsLCwsLCwsLCwsLCwsLCwsLCwsLP/AABEIANsA5gMBIgACEQEDEQH/xAAbAAACAwEBAQAAAAAAAAAAAAAABAIDBQEGB//EADkQAAIBAgQEAwYFAwMFAAAAAAABAgMRBBIhMQVBUWFxgZETIjKhscEGUtHh8BRC8RUjYjNjcoLS/8QAGQEBAAMBAQAAAAAAAAAAAAAAAAECAwQF/8QAJREAAgICAgICAgMBAAAAAAAAAAECEQMhEjEEQRMiUXEywfAz/9oADAMBAAIRAxEAPwD7iAAAAAAAAAAAAAAAAAAAAAAAAAAAAAALSxV21HW2jfJPp3Z2D66/zoCaL3JdSPtV1KpldwKGlUXVHUxQ6mBQ2Ar7R8idHEqTyvSW9uq6p8wQXgAAAcsdAA5YDoAAAAAAAAAAAAAAAAAAAAAAAAAAAAlxqtKFCrKHxKLt+o6RqRumnzTQBn4WyhFR+FRVvQsVdIzKV6astYcusf1RZGVyjlRdIbniip4hldgsV5MmkS9s+pKOJfNL6FZJDkxRfGtfsIcbrZaeeOkqcoyj3eZJrwabRf7VL9Fqyr+mdWpDOrRTTjDq1reT+xdOyGbyZ0ALFAAAAAAAAEAAAAAAAAAAAAAAAAAAAAAAAAAAAABh1tJNd2QXgS4mrTfqLxqmUmapF1vH1BeJFTLIoqScSLIxXPU7CmXwokpENlSXQbwtLW7JQgkWUVqy8SjLgAC5UAAAAAAAAAAAAAAAKK+ItdLdJPwu7L6MvPO8YqVKWIVSMc8JxUZx5+62049WrvTuCUakc7529BfH1JQi5X26b6dLif8ArdO3xTjr8Li2/O/I5/WqpKLzN6NxVlHZXfXkyCTSw2JkoxlNq0rK3S+iNEw8XF1FHI3fSy3SfN+XXxNwkhgAACAAAAAAAAx+Mx95PsZpr8Zj8L8UZJjPs1j0SiximLRGIFEWGqQzTFqQzTLrsqyxMtoLTzKWX0lojSJRkwACxUAAAAAAAAAAAAAAAMzjs/dUer+hpmFxuf8AuJdEvmCV2IQi/wDKuaGGpL+IVpSHqEgWY3COXW1n8xxMVk7l1CWngCrLQF6mK/Lr9CqVST528AKHTlzMm3zbfmUSl3ZXkieJtgYP9Q1zfqWU+ISXO5PJDix3isfc8GYkjUqYzPFxtq9vEym7OzMsheJOKL6ZRFl1MysuNUxmAvTGIGkSjJSG0hVLVDRrEzYAAFiAAAAAAAAAAAAAAAA87xj/AKsvL6HojA43H/c8Yr7oFo9ilKQ9RkZqdgqY2xBejaniYxV5OyRzDyc9Xony6LlfueY/qHOSvtdaeZ6RVcsb9iCGinH4pQKMFjnVzW0jG3vdephcTqVpyvCnKWu1tH6nqMFTVKCTssq1tt3MOds040iyDvoLSpyztNO3Xt2LsI7Xtqruz5W6FrqO/p6hS0RRjYqplk43vY5Tq3FavDas5TlFwyuTsrtPvyCjhqkW01tzvo/BhSJo00ztWOZd1s/sURqJNRbV2NYaN2vU0W9FXoz41hmjXMiUtRmjdas4Xl49m3Gzc9tGKvJ2Q1h60Z6xkpeDuecnO++ovKjrdNxfVOz9URHymn1oPFrs9lR+LwQyeOwnGa1J+9aou+kvVfc3sBx2lV0vkl+WWjv2ezO3F5EJ6T2c88ckaYABuZgAAAAAAAAAAAAAABi8ej70X2a+f7m0ZfHY6Rfdr5AldmBUEa7NGcRLEU30IZqhVM3oV5OFotZt43+Fvo+niYBqYOV4LsR3oMswdWpN+/D2bXK9/t8zSp4hWs3o7+PR+glCu13RB+zbUtYtNv13MXjkutk2vY/TvFJPlt3XItjU9fmhOrNSStKzT3tc7H/yXoQlJaoaLvbWb2EpV1ms9U7stlRT1cjq9jF3er8W/kJJoIVq8PlUqU5Q0tdPo0/uaeIkqMLbzkrJcxapxKctKayL8zWvkjN4xjXTWa0nsnJJylbnsYPPFPjD379F+D7ZTLE06bs5e9z52/QYpVIyV000eX4hUzTdk+XL0PS8K4bKnG83q1e3Tt4njRzZJZX7Vs63CKivyTxdoxvdrwFqWOg9L+ZdWrwatJabalNDB0v7V5XZZzk5/SS/TISVbQy0U1KCY2qd9kWwwjfY6XRQVwnEa9H4ZZ4/klqvJ7o9JwvjMK2nwT5we/8A6v8AuRmQwa5i+KpqMoZVZ54a89ZJbm2HyckZJPaM544tHrQAD2DiAAAAAAAAAAAAz+JVFJZd7O/gdxWM5R25v9DMrVklrogSkRqSSKXNdCmUnLbRdWc9lLk7eVyLNVD8k6lCEt427/uiuGHy/C7roXNNFUp9dBY4nW+qKZoYTuLYl6O+i112sCOiidaxRPHW5mdhMXKq8qi5Pt9TTweAaeappbaO+vVnBPOmrR0fHXZKlTqVNZNxj835GhRpqKsv3fixatVSGaF7a7/Q43Nt7L0TJQdmXUYpbieOzX91lZypWEh2rhIVVqotO100r6bFdTDqCds2qS1bdktrXF8BWvKz16MexL90QlGaug00eOx9W0u2Yf4TL3o6bifE6V7+pp8BoSk1JrSPPqzgjiXys3cvqegirHURbJI7zAi6qWja9RarG9Wkv+5B+jv9huxXhKWatBvk2/RP9SMf/SKf5Ql/FnoQAD3zzwAAAAAIVaqirsAlKSSu9jLxeMv2j82V4rFOWr25IzcRXtqwWSLa2ItvsLWc9XtyRXTTm7v0HFUVrK/oVbNUqOQsltclJrlYqqTtu9enMLAsSUfIXrw7ls6n+EVufVeC5+fYhtLsEISUI5pOyWupl1MNUxb1vSoXuuU6ve39qNKfvO71t6egzTmef5Hk8vrHo0hGtsVhhY0o5YKyXz8epXLErmOYrUz50XfY4mn6ZqqG8PTUtUhuNJIrw9PKrDVON2kFbIMjiOJkrqOi687CU+OTTV4Rt2vc3sVQUk9rLkeW4nRyyfZnL5XywXKMtGuPi9NG/wAPqQleUX5bNDVeObnYwuDaXe2iRovEo18fI541J6KzjTLY4KF7vUci0lZWRnrEo6sUa2kVo0UyxCFKuNUpttpq3TuWVy6IeuyyZPhOtXwi/m0UVb9BjgytKTk7OVlGPOyu236/InDjm88bTr/f2Vm18bNoDiZ0904AAAAAy8dfM77cuhqHGgDzeI0V97XEKcMzuzd4xTUMrirXbT6djM9oua80Q0axdHG0v2ByfL1fI7ClHk/1OVqTe2xFF7RCMVe/1KnWblZW05stVB2XIIYRQTk/Ft7AWiuU8usmvT5sy6mMzykk/ht8ynimNbvl/wAd/Ep4HhnklKW8n8lp9bnmeVn5/SPRvCFLkzawU21qNXF6MMqSF8bxGFNe87votzi6WzT9GhmIyqpdjys/xLJy0gkul9TuL4o3szGWeKWi/wAbPS08Wm7IejXy6rVmBwbDSaU5aLl1ZtaW+x0+NCeRKUlRlkaWkcq4hW0/jMbEwcnt43H44qaqNSglTsssrvM291ltp6jNZxej59mb5/FU1SZSGSjEnWUFZeYnLH9xzifA5yTlSd7Jtp9uhicNwE6nvSvGG/Rs87JjyxkoJHRFxaux14/uXUMQ5bJsP9PUVpHw6+eoxwrGRpPJUTTurO38005F4+Lkb+z0Q8irSNXC0rR974voOQqNc9PoUZk27O9rXfJkoSOqKcNGLdjUK3KXvJa9CxrnHx79rC1uhJVLaW3/AJ5HVDN+TNxNLA45t5Z78n18TQzGDKbj8L2t4o1sNXzRT9fHmduOd6bMJx9jSYEEwNTMsADjAM3j8L079GvnoeczHqeJRzU5rtf01PKyBpHon7QnHFtd/EXK6oA/LiiXJepk8R4o56chXEzsIOpZnH5M5VSN8UF2buH4fFw97W9nuN+zjFKyStt0RVw+rmpRfaz8nYqxNU8x3ZsZ3F+JTc1RpJ5mrznbSnD/AOnyM3ilTR/xjOJxLT05mNi5uT10OPLNt1Rvjj7F8NRc5JR1bdkup7Pg/AcrzVfiXwxTTS7vqzy/CqyhVp2/Mk346fc9m8VJHV4WCMvtLtFPIyNaRpKotV03+xXBXk2r/Z359xCOKi5vNmVrKzXu36rqSrYjOnGKko7OSkoq3PXc9XicVl75q8m5Xs1qoafInwjCyt71TOnfXum7paBwzCSVpRyuDStabcddpLTV97mtCk80UrWjdy63asrerJIO0aTipXd77K3w6Wtfmee4bVh8L67N9PoeqZ8/qy9+VvzNp+Zy558WmaQWmeplSV+TeiW23TQhjMFGcbtJNaaHn6eMmuen08BuHEnaz/T5mkc8JehxaGaVGUFKKbs1ZNbx56XHnR0Tum0lf9RBYtSilf3r7v7BjFKMvaRtmUbNZtKsVtG39st7PvYrkimtEpu9j8JaE733M/h3E6dZWi3GSV3GWjHo32OWmXYSvsmzSwGa2vYUoxNCij0vHwuP2Zz5J+kNRZ05EDqMS8rbJyK2SQVzZgcQwqu3H05eRu1EIVoAtdHns+ttn3IVXoaeIwqlujOr4Nr4X6gtZl4pmbXlZNvRI0sXg6r2y/Myq/B5yfvtvtsjlz43PR0Y5qJr/hnFZ6Deuk5JeGjuX4plXBcL7KnKP/K/y/YlXZ5mVcZUaXezD4gZNSoaXGK6ir/Q8vPFSlolfw/U5qcnSOmC1Y9Ovbna2q8j6BCopRjK+koqS73SZ80pYCc/i0R6HA42pQp5dJwjdpS5c9JHoeLhlC79mGeUXVHov6tOVo3flpvZ6ksLWjnWWSunqk/C915r1MPhv4gw1aSdpU5JXu0/Zq9m06i0T7OxtqKaUoqL3tJO6s92mt+R2vRyI9Nw6ioU4xhpGDasui0WhpX0vsZUKsaVKVWbSja76t8tteuhj1vxF7VyVP4F13b0tf8AQrJdtBDH4k4jKdCpGGaHK+zazJaW5M8zGst21pa/J+jPQ1I5qbe+a1+2vL0EJ4JPkZy8b5Em2XWStC0KiaTWqeqa2ZNM6uE63jdeD+x3/S6l/iv2f7GT8Oa/iyfkR2ErbDuDqvMrt7rwXkJLB1Vb3fGzvp4DmEw87r3X47Gc8eaHSLpxZfjOGr2rmtL2emnLU1MLfnrokWypXs+yLaVE9DHiVJtGEp+iyjAdpRK6NMZjE6DJk4oDqAFSwg0TAAokherTHJIrcQSZ86IvPDmpKBXKkAY1TCi08Ib0qJW6AJs85Ww8lsrmZiMLUeiVj2jwxXLCHJl8OGSXJtm0cziqPn1X8POfxNs5T/D6jsj3zwfYi8EuhpDx4QVRRDzSfZ4uHC7cjtfhilFpq6as11ueweAXQhPhqfIv8ZXmeIxqqqCVCFOKklfMkkraaRT1fbsaPBcIqdJpSzXlKTukrOTvJKKWivyNTE/hy6ajonuuXl0J0+FTiklHRf8AK/1KuL6CaMDHYiMIfEsqk1u3eT0du+othc2dJJRWW8r3u09rd79TW4vwKpVssl4rXRpNSWz3K6mCqrL/ALUnlfLVtdLvvv4EOLJTRs4OF6aXf10/cYp4Ulw7DyUVmVn06eBqUKBpBaKyexSlghmOCXQfp0i1QLlLM9YNdCaw4/kDIBYl7AnGkNZAyAWVxiSSJ5TtgQcSA6AB0AAA40QJs4ARaI5SQAEcpzITJJAFXsznsy+wWAF3SI+xGJHASL+xD2IwSSAFHQOOgNBYASlQIPDjzONACkaIxCBOxJAHYosOI6CAAAAAAAAAAAAAAAP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8198" name="Picture 6" descr="http://www.healthyeating.org/portals/0/Gallery/Album/Milk-Dairy/dairy_foods_milk_chese_yogurt_no_backgroun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139" y="4401702"/>
            <a:ext cx="2039681" cy="1937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580103" y="6540500"/>
            <a:ext cx="691766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1200" i="1" dirty="0">
                <a:solidFill>
                  <a:schemeClr val="bg1"/>
                </a:solidFill>
                <a:latin typeface="Calibri" pitchFamily="34" charset="0"/>
              </a:rPr>
              <a:t>Source: www.lymphomalife.net</a:t>
            </a:r>
          </a:p>
        </p:txBody>
      </p:sp>
    </p:spTree>
    <p:extLst>
      <p:ext uri="{BB962C8B-B14F-4D97-AF65-F5344CB8AC3E}">
        <p14:creationId xmlns:p14="http://schemas.microsoft.com/office/powerpoint/2010/main" val="12525824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1985962" y="2401171"/>
            <a:ext cx="5153025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CA" altLang="de-DE" sz="3600" dirty="0">
                <a:solidFill>
                  <a:srgbClr val="FFFFFF"/>
                </a:solidFill>
                <a:latin typeface="Calibri" pitchFamily="34" charset="0"/>
              </a:rPr>
              <a:t>Module 3B: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de-DE" dirty="0">
                <a:solidFill>
                  <a:srgbClr val="FFFFFF"/>
                </a:solidFill>
                <a:latin typeface="Calibri" pitchFamily="34" charset="0"/>
              </a:rPr>
              <a:t>Side-effects of Lymphoma Treatment</a:t>
            </a:r>
            <a:endParaRPr lang="en-US" altLang="de-DE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87613" y="157163"/>
            <a:ext cx="6724650" cy="909637"/>
          </a:xfrm>
        </p:spPr>
        <p:txBody>
          <a:bodyPr/>
          <a:lstStyle/>
          <a:p>
            <a:pPr eaLnBrk="1" hangingPunct="1"/>
            <a:r>
              <a:rPr lang="en-GB" altLang="en-US" sz="3200" b="1" dirty="0"/>
              <a:t>M3-B</a:t>
            </a:r>
            <a:br>
              <a:rPr lang="en-GB" altLang="en-US" sz="3200" b="1" dirty="0"/>
            </a:br>
            <a:r>
              <a:rPr lang="en-GB" altLang="en-US" sz="2600" b="1" dirty="0"/>
              <a:t>Early Side-effects of Lymphoma Rx </a:t>
            </a:r>
            <a:endParaRPr lang="en-US" altLang="de-DE" sz="2600" dirty="0">
              <a:latin typeface="Calibri" pitchFamily="34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28625" y="1571625"/>
            <a:ext cx="8229600" cy="4849813"/>
          </a:xfrm>
        </p:spPr>
        <p:txBody>
          <a:bodyPr/>
          <a:lstStyle/>
          <a:p>
            <a:pPr marL="0" indent="0">
              <a:buNone/>
            </a:pPr>
            <a:r>
              <a:rPr lang="en-GB" sz="2400" b="1" dirty="0">
                <a:solidFill>
                  <a:srgbClr val="C00000"/>
                </a:solidFill>
              </a:rPr>
              <a:t>Chemotherapy: </a:t>
            </a:r>
            <a:endParaRPr lang="en-CA" sz="2400" b="1" dirty="0">
              <a:solidFill>
                <a:srgbClr val="C00000"/>
              </a:solidFill>
            </a:endParaRPr>
          </a:p>
          <a:p>
            <a:pPr marL="361950" lvl="1" indent="-361950">
              <a:spcBef>
                <a:spcPts val="600"/>
              </a:spcBef>
              <a:spcAft>
                <a:spcPts val="600"/>
              </a:spcAft>
            </a:pPr>
            <a:r>
              <a:rPr lang="en-GB" sz="2200" dirty="0"/>
              <a:t>General (fatigue, hair loss, tumour </a:t>
            </a:r>
            <a:r>
              <a:rPr lang="en-GB" sz="2200" dirty="0" err="1"/>
              <a:t>lysis</a:t>
            </a:r>
            <a:r>
              <a:rPr lang="en-GB" sz="2200" dirty="0"/>
              <a:t> syndrome [TLS])</a:t>
            </a:r>
            <a:endParaRPr lang="en-CA" sz="2200" dirty="0"/>
          </a:p>
          <a:p>
            <a:pPr marL="361950" lvl="1" indent="-361950">
              <a:spcBef>
                <a:spcPts val="600"/>
              </a:spcBef>
              <a:spcAft>
                <a:spcPts val="600"/>
              </a:spcAft>
            </a:pPr>
            <a:r>
              <a:rPr lang="en-GB" sz="2200" dirty="0"/>
              <a:t>Gastrointestinal (nausea / vomiting, loss of appetite, heartburn, constipation, diarrhoea)</a:t>
            </a:r>
            <a:endParaRPr lang="en-CA" sz="2200" dirty="0"/>
          </a:p>
          <a:p>
            <a:pPr marL="361950" lvl="1" indent="-361950">
              <a:spcBef>
                <a:spcPts val="600"/>
              </a:spcBef>
              <a:spcAft>
                <a:spcPts val="600"/>
              </a:spcAft>
            </a:pPr>
            <a:r>
              <a:rPr lang="en-GB" sz="2200" dirty="0"/>
              <a:t>Skin and mucous membranes (pigment changes, brittle nails, mouth sores, </a:t>
            </a:r>
            <a:r>
              <a:rPr lang="en-GB" sz="2200" dirty="0" err="1"/>
              <a:t>mucositis</a:t>
            </a:r>
            <a:r>
              <a:rPr lang="en-GB" sz="2200" dirty="0"/>
              <a:t>)</a:t>
            </a:r>
            <a:endParaRPr lang="en-CA" sz="2200" dirty="0"/>
          </a:p>
          <a:p>
            <a:pPr marL="361950" lvl="1" indent="-361950">
              <a:spcBef>
                <a:spcPts val="600"/>
              </a:spcBef>
              <a:spcAft>
                <a:spcPts val="600"/>
              </a:spcAft>
            </a:pPr>
            <a:r>
              <a:rPr lang="en-GB" sz="2200" dirty="0"/>
              <a:t>Haematological (anaemia/fatigue, bruising/ bleeding, infections, </a:t>
            </a:r>
            <a:r>
              <a:rPr lang="en-GB" sz="2200" dirty="0" err="1"/>
              <a:t>myelosuppression</a:t>
            </a:r>
            <a:r>
              <a:rPr lang="en-GB" sz="2200" dirty="0"/>
              <a:t>)</a:t>
            </a:r>
            <a:endParaRPr lang="en-CA" sz="2200" dirty="0"/>
          </a:p>
          <a:p>
            <a:pPr marL="361950" lvl="1" indent="-361950">
              <a:spcBef>
                <a:spcPts val="600"/>
              </a:spcBef>
              <a:spcAft>
                <a:spcPts val="600"/>
              </a:spcAft>
            </a:pPr>
            <a:r>
              <a:rPr lang="en-GB" sz="2200" dirty="0"/>
              <a:t>Genitourinary (bladder irritation)</a:t>
            </a:r>
            <a:endParaRPr lang="en-CA" sz="2200" dirty="0"/>
          </a:p>
          <a:p>
            <a:pPr marL="361950" lvl="1" indent="-361950">
              <a:spcBef>
                <a:spcPts val="600"/>
              </a:spcBef>
              <a:spcAft>
                <a:spcPts val="600"/>
              </a:spcAft>
            </a:pPr>
            <a:r>
              <a:rPr lang="en-GB" sz="2200" dirty="0"/>
              <a:t>Nervous system (paraesthesia)</a:t>
            </a:r>
            <a:endParaRPr lang="en-CA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1985963" y="2411823"/>
            <a:ext cx="5153025" cy="1585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CA" altLang="de-DE" sz="3600" dirty="0">
                <a:solidFill>
                  <a:schemeClr val="bg1"/>
                </a:solidFill>
                <a:latin typeface="Calibri" pitchFamily="34" charset="0"/>
              </a:rPr>
              <a:t>Module 3: </a:t>
            </a:r>
          </a:p>
          <a:p>
            <a:pPr algn="ctr" eaLnBrk="1" hangingPunct="1">
              <a:spcBef>
                <a:spcPts val="600"/>
              </a:spcBef>
              <a:buFontTx/>
              <a:buNone/>
            </a:pPr>
            <a:r>
              <a:rPr lang="en-CA" altLang="de-DE" dirty="0">
                <a:solidFill>
                  <a:schemeClr val="bg1"/>
                </a:solidFill>
                <a:latin typeface="Calibri" pitchFamily="34" charset="0"/>
              </a:rPr>
              <a:t>Consequences and Complications of Lymphoma and its Treatment</a:t>
            </a:r>
            <a:endParaRPr lang="en-US" altLang="de-DE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87613" y="157163"/>
            <a:ext cx="6724650" cy="909637"/>
          </a:xfrm>
        </p:spPr>
        <p:txBody>
          <a:bodyPr/>
          <a:lstStyle/>
          <a:p>
            <a:pPr eaLnBrk="1" hangingPunct="1"/>
            <a:r>
              <a:rPr lang="en-GB" altLang="en-US" sz="3200" b="1" dirty="0"/>
              <a:t>M3-B</a:t>
            </a:r>
            <a:br>
              <a:rPr lang="en-GB" altLang="en-US" sz="3200" b="1" dirty="0"/>
            </a:br>
            <a:r>
              <a:rPr lang="en-GB" altLang="en-US" sz="2600" b="1" dirty="0"/>
              <a:t>Early Side-effects of Lymphoma Rx </a:t>
            </a:r>
            <a:endParaRPr lang="en-US" altLang="de-DE" sz="2600" dirty="0">
              <a:latin typeface="Calibri" pitchFamily="34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6892" y="1575313"/>
            <a:ext cx="8229600" cy="454742"/>
          </a:xfrm>
        </p:spPr>
        <p:txBody>
          <a:bodyPr/>
          <a:lstStyle/>
          <a:p>
            <a:pPr marL="114300" indent="0" algn="ctr">
              <a:buNone/>
            </a:pPr>
            <a:r>
              <a:rPr lang="en-GB" sz="2400" b="1" dirty="0">
                <a:solidFill>
                  <a:srgbClr val="C00000"/>
                </a:solidFill>
              </a:rPr>
              <a:t>Chemotherapy-induced Nausea &amp; Vomiting </a:t>
            </a:r>
            <a:endParaRPr lang="en-CA" sz="2400" b="1" dirty="0">
              <a:solidFill>
                <a:srgbClr val="C00000"/>
              </a:solidFill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589935" y="6540500"/>
            <a:ext cx="690782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1200" i="1" dirty="0">
                <a:solidFill>
                  <a:schemeClr val="bg1"/>
                </a:solidFill>
                <a:latin typeface="Calibri" pitchFamily="34" charset="0"/>
              </a:rPr>
              <a:t>Source: </a:t>
            </a:r>
            <a:r>
              <a:rPr lang="en-US" altLang="de-DE" sz="1200" i="1" dirty="0" err="1">
                <a:solidFill>
                  <a:schemeClr val="bg1"/>
                </a:solidFill>
                <a:latin typeface="Calibri" pitchFamily="34" charset="0"/>
              </a:rPr>
              <a:t>Roila</a:t>
            </a:r>
            <a:r>
              <a:rPr lang="en-US" altLang="de-DE" sz="1200" i="1" dirty="0">
                <a:solidFill>
                  <a:schemeClr val="bg1"/>
                </a:solidFill>
                <a:latin typeface="Calibri" pitchFamily="34" charset="0"/>
              </a:rPr>
              <a:t> et al., 2010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4072710"/>
              </p:ext>
            </p:extLst>
          </p:nvPr>
        </p:nvGraphicFramePr>
        <p:xfrm>
          <a:off x="599768" y="2095090"/>
          <a:ext cx="801329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0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02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Degree of </a:t>
                      </a:r>
                      <a:r>
                        <a:rPr lang="en-CA" dirty="0" err="1"/>
                        <a:t>Emetogenicity</a:t>
                      </a:r>
                      <a:r>
                        <a:rPr lang="en-CA" dirty="0"/>
                        <a:t> (Incidence)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Agents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High</a:t>
                      </a:r>
                      <a:r>
                        <a:rPr lang="en-CA" baseline="0" dirty="0"/>
                        <a:t> (&gt;90%)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 err="1"/>
                        <a:t>Cisplatin</a:t>
                      </a:r>
                      <a:r>
                        <a:rPr lang="en-CA" dirty="0"/>
                        <a:t>, Cyclophosphamide (</a:t>
                      </a:r>
                      <a:r>
                        <a:rPr lang="en-CA" dirty="0">
                          <a:latin typeface="+mn-lt"/>
                          <a:cs typeface="Times New Roman"/>
                        </a:rPr>
                        <a:t>≥1500 mg/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en-GB" sz="18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CA" dirty="0"/>
                        <a:t> IV)</a:t>
                      </a:r>
                      <a:r>
                        <a:rPr lang="en-CA" dirty="0">
                          <a:latin typeface="+mn-lt"/>
                          <a:cs typeface="Times New Roman"/>
                        </a:rPr>
                        <a:t>, </a:t>
                      </a:r>
                      <a:r>
                        <a:rPr lang="en-CA" dirty="0" err="1"/>
                        <a:t>Dacarbazine</a:t>
                      </a:r>
                      <a:r>
                        <a:rPr lang="en-CA" dirty="0"/>
                        <a:t>, </a:t>
                      </a:r>
                      <a:r>
                        <a:rPr lang="en-CA" dirty="0" err="1"/>
                        <a:t>Procarbazine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Moderate (30%-90%)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err="1"/>
                        <a:t>Alemtuzumab</a:t>
                      </a:r>
                      <a:r>
                        <a:rPr lang="en-CA" dirty="0"/>
                        <a:t>, </a:t>
                      </a:r>
                      <a:r>
                        <a:rPr lang="en-CA" dirty="0" err="1"/>
                        <a:t>Bendamustine</a:t>
                      </a:r>
                      <a:r>
                        <a:rPr lang="en-CA" dirty="0"/>
                        <a:t>, Carboplatin, Cyclophosphamide (</a:t>
                      </a:r>
                      <a:r>
                        <a:rPr lang="en-CA" dirty="0">
                          <a:latin typeface="+mn-lt"/>
                          <a:cs typeface="Times New Roman"/>
                        </a:rPr>
                        <a:t>&lt;1500 mg/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en-GB" sz="18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CA" sz="18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 IV </a:t>
                      </a:r>
                      <a:r>
                        <a:rPr lang="en-CA" dirty="0">
                          <a:latin typeface="+mn-lt"/>
                          <a:cs typeface="Times New Roman"/>
                        </a:rPr>
                        <a:t>and PO)</a:t>
                      </a:r>
                      <a:r>
                        <a:rPr lang="en-CA" baseline="0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lang="en-CA" dirty="0" err="1">
                          <a:latin typeface="+mn-lt"/>
                          <a:cs typeface="Times New Roman"/>
                        </a:rPr>
                        <a:t>Cytarabine</a:t>
                      </a:r>
                      <a:r>
                        <a:rPr lang="en-CA" dirty="0">
                          <a:latin typeface="+mn-lt"/>
                          <a:cs typeface="Times New Roman"/>
                        </a:rPr>
                        <a:t>, Doxorubicin,</a:t>
                      </a:r>
                      <a:r>
                        <a:rPr lang="en-CA" baseline="0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lang="en-CA" baseline="0" dirty="0" err="1">
                          <a:latin typeface="+mn-lt"/>
                          <a:cs typeface="Times New Roman"/>
                        </a:rPr>
                        <a:t>Ifosfamide</a:t>
                      </a:r>
                      <a:r>
                        <a:rPr lang="en-CA" baseline="0" dirty="0">
                          <a:latin typeface="+mn-lt"/>
                          <a:cs typeface="Times New Roman"/>
                        </a:rPr>
                        <a:t>, </a:t>
                      </a:r>
                      <a:r>
                        <a:rPr lang="en-CA" baseline="0" dirty="0" err="1">
                          <a:latin typeface="+mn-lt"/>
                          <a:cs typeface="Times New Roman"/>
                        </a:rPr>
                        <a:t>Oxaliplatin</a:t>
                      </a:r>
                      <a:r>
                        <a:rPr lang="en-CA" baseline="0" dirty="0">
                          <a:latin typeface="+mn-lt"/>
                          <a:cs typeface="Times New Roman"/>
                        </a:rPr>
                        <a:t>, </a:t>
                      </a:r>
                      <a:r>
                        <a:rPr lang="en-CA" baseline="0" dirty="0" err="1">
                          <a:latin typeface="+mn-lt"/>
                          <a:cs typeface="Times New Roman"/>
                        </a:rPr>
                        <a:t>Vinorelbine</a:t>
                      </a:r>
                      <a:r>
                        <a:rPr lang="en-CA" baseline="0" dirty="0">
                          <a:latin typeface="+mn-lt"/>
                          <a:cs typeface="Times New Roman"/>
                        </a:rPr>
                        <a:t> (PO)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Low (10%-30%)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err="1"/>
                        <a:t>Bortezomib</a:t>
                      </a:r>
                      <a:r>
                        <a:rPr lang="en-CA" dirty="0"/>
                        <a:t>, </a:t>
                      </a:r>
                      <a:r>
                        <a:rPr lang="en-CA" dirty="0" err="1"/>
                        <a:t>Etoposide</a:t>
                      </a:r>
                      <a:r>
                        <a:rPr lang="en-CA" dirty="0"/>
                        <a:t>, </a:t>
                      </a:r>
                      <a:r>
                        <a:rPr lang="en-CA" dirty="0" err="1"/>
                        <a:t>Everolimus</a:t>
                      </a:r>
                      <a:r>
                        <a:rPr lang="en-CA" dirty="0"/>
                        <a:t>, Gemcitabine, </a:t>
                      </a:r>
                      <a:r>
                        <a:rPr lang="en-CA" dirty="0" err="1"/>
                        <a:t>Lenalidomide</a:t>
                      </a:r>
                      <a:r>
                        <a:rPr lang="en-CA" dirty="0"/>
                        <a:t>, Methotrexate, </a:t>
                      </a:r>
                      <a:r>
                        <a:rPr lang="en-CA" dirty="0" err="1"/>
                        <a:t>Mitoxantrone</a:t>
                      </a:r>
                      <a:r>
                        <a:rPr lang="en-CA" dirty="0"/>
                        <a:t>, </a:t>
                      </a:r>
                      <a:r>
                        <a:rPr lang="en-CA" dirty="0" err="1"/>
                        <a:t>Temsirolimus</a:t>
                      </a:r>
                      <a:r>
                        <a:rPr lang="en-CA" dirty="0"/>
                        <a:t>, Thalidomide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Minimal (&lt;10%)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err="1"/>
                        <a:t>Bleomycin</a:t>
                      </a:r>
                      <a:r>
                        <a:rPr lang="en-CA" dirty="0"/>
                        <a:t>, </a:t>
                      </a:r>
                      <a:r>
                        <a:rPr lang="en-CA" dirty="0" err="1"/>
                        <a:t>Fludarabine</a:t>
                      </a:r>
                      <a:r>
                        <a:rPr lang="en-CA" dirty="0"/>
                        <a:t>, Vinblastine, Vincristine, </a:t>
                      </a:r>
                      <a:r>
                        <a:rPr lang="en-CA" dirty="0" err="1"/>
                        <a:t>Vinorelbine</a:t>
                      </a:r>
                      <a:r>
                        <a:rPr lang="en-CA" dirty="0"/>
                        <a:t> (IV)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09233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87613" y="157163"/>
            <a:ext cx="6724650" cy="909637"/>
          </a:xfrm>
        </p:spPr>
        <p:txBody>
          <a:bodyPr/>
          <a:lstStyle/>
          <a:p>
            <a:pPr eaLnBrk="1" hangingPunct="1"/>
            <a:r>
              <a:rPr lang="en-GB" altLang="en-US" sz="3200" b="1" dirty="0"/>
              <a:t>M3-B</a:t>
            </a:r>
            <a:br>
              <a:rPr lang="en-GB" altLang="en-US" sz="3200" b="1" dirty="0"/>
            </a:br>
            <a:r>
              <a:rPr lang="en-GB" altLang="en-US" sz="2600" b="1" dirty="0"/>
              <a:t>Early Side-effects of Lymphoma Rx </a:t>
            </a:r>
            <a:endParaRPr lang="en-US" altLang="de-DE" sz="2600" dirty="0">
              <a:latin typeface="Calibri" pitchFamily="34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33374" y="1571625"/>
            <a:ext cx="8332839" cy="4849813"/>
          </a:xfrm>
        </p:spPr>
        <p:txBody>
          <a:bodyPr/>
          <a:lstStyle/>
          <a:p>
            <a:pPr marL="11430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b="1" dirty="0">
                <a:solidFill>
                  <a:srgbClr val="C00000"/>
                </a:solidFill>
              </a:rPr>
              <a:t>Immunotherapy (</a:t>
            </a:r>
            <a:r>
              <a:rPr lang="en-GB" sz="2400" b="1" dirty="0" err="1">
                <a:solidFill>
                  <a:srgbClr val="C00000"/>
                </a:solidFill>
              </a:rPr>
              <a:t>MAbs</a:t>
            </a:r>
            <a:r>
              <a:rPr lang="en-GB" sz="2400" b="1" dirty="0">
                <a:solidFill>
                  <a:srgbClr val="C00000"/>
                </a:solidFill>
              </a:rPr>
              <a:t>) / </a:t>
            </a:r>
            <a:r>
              <a:rPr lang="en-GB" sz="2400" b="1" dirty="0" err="1">
                <a:solidFill>
                  <a:srgbClr val="C00000"/>
                </a:solidFill>
              </a:rPr>
              <a:t>Immunochemotherapy</a:t>
            </a:r>
            <a:r>
              <a:rPr lang="en-GB" sz="2400" b="1" dirty="0">
                <a:solidFill>
                  <a:srgbClr val="C00000"/>
                </a:solidFill>
              </a:rPr>
              <a:t>:</a:t>
            </a:r>
            <a:endParaRPr lang="en-CA" sz="2400" b="1" dirty="0">
              <a:solidFill>
                <a:srgbClr val="C00000"/>
              </a:solidFill>
            </a:endParaRPr>
          </a:p>
          <a:p>
            <a:pPr marL="542925" lvl="1" indent="-361950">
              <a:spcBef>
                <a:spcPts val="600"/>
              </a:spcBef>
              <a:spcAft>
                <a:spcPts val="600"/>
              </a:spcAft>
            </a:pPr>
            <a:r>
              <a:rPr lang="en-GB" sz="2400" dirty="0"/>
              <a:t>Infusion-related </a:t>
            </a:r>
          </a:p>
          <a:p>
            <a:pPr marL="895350" lvl="2" indent="-352425">
              <a:spcBef>
                <a:spcPts val="600"/>
              </a:spcBef>
              <a:spcAft>
                <a:spcPts val="600"/>
              </a:spcAft>
            </a:pPr>
            <a:r>
              <a:rPr lang="en-GB" dirty="0"/>
              <a:t>Common: chills, rigors, fever, myalgia, arthralgia, </a:t>
            </a:r>
            <a:r>
              <a:rPr lang="en-GB" dirty="0" err="1"/>
              <a:t>urticaria</a:t>
            </a:r>
            <a:r>
              <a:rPr lang="en-GB" dirty="0"/>
              <a:t>, nausea/diarrhoea, mucosal congestion; </a:t>
            </a:r>
          </a:p>
          <a:p>
            <a:pPr marL="895350" lvl="2" indent="-352425">
              <a:spcBef>
                <a:spcPts val="600"/>
              </a:spcBef>
              <a:spcAft>
                <a:spcPts val="600"/>
              </a:spcAft>
            </a:pPr>
            <a:r>
              <a:rPr lang="en-GB" dirty="0"/>
              <a:t>Rare: bronchospasm, increased respiratory secretions, transient hypotension)</a:t>
            </a:r>
            <a:endParaRPr lang="en-CA" dirty="0"/>
          </a:p>
          <a:p>
            <a:pPr marL="542925" lvl="1" indent="-361950">
              <a:spcBef>
                <a:spcPts val="600"/>
              </a:spcBef>
              <a:spcAft>
                <a:spcPts val="600"/>
              </a:spcAft>
            </a:pPr>
            <a:r>
              <a:rPr lang="en-GB" sz="2400" dirty="0"/>
              <a:t>General (TLS)</a:t>
            </a:r>
            <a:endParaRPr lang="en-CA" sz="2400" dirty="0"/>
          </a:p>
          <a:p>
            <a:pPr marL="542925" lvl="1" indent="-361950">
              <a:spcBef>
                <a:spcPts val="600"/>
              </a:spcBef>
              <a:spcAft>
                <a:spcPts val="600"/>
              </a:spcAft>
            </a:pPr>
            <a:r>
              <a:rPr lang="en-GB" sz="2400" dirty="0"/>
              <a:t>Gastrointestinal (vomiting, abdominal pain)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8211542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87613" y="157163"/>
            <a:ext cx="6724650" cy="909637"/>
          </a:xfrm>
        </p:spPr>
        <p:txBody>
          <a:bodyPr/>
          <a:lstStyle/>
          <a:p>
            <a:pPr eaLnBrk="1" hangingPunct="1"/>
            <a:r>
              <a:rPr lang="en-GB" altLang="en-US" sz="3200" b="1" dirty="0"/>
              <a:t>M3-B</a:t>
            </a:r>
            <a:br>
              <a:rPr lang="en-GB" altLang="en-US" sz="3200" b="1" dirty="0"/>
            </a:br>
            <a:r>
              <a:rPr lang="en-GB" altLang="en-US" sz="2600" b="1" dirty="0"/>
              <a:t>Early Side-effects of Lymphoma Rx </a:t>
            </a:r>
            <a:endParaRPr lang="en-US" altLang="de-DE" sz="2600" dirty="0">
              <a:latin typeface="Calibri" pitchFamily="34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33374" y="1571626"/>
            <a:ext cx="8513743" cy="4199782"/>
          </a:xfrm>
        </p:spPr>
        <p:txBody>
          <a:bodyPr/>
          <a:lstStyle/>
          <a:p>
            <a:pPr marL="11430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b="1" dirty="0">
                <a:solidFill>
                  <a:srgbClr val="C00000"/>
                </a:solidFill>
              </a:rPr>
              <a:t>Antibody-drug conjugates (ADCs):</a:t>
            </a:r>
            <a:endParaRPr lang="en-CA" sz="2400" b="1" dirty="0">
              <a:solidFill>
                <a:srgbClr val="C00000"/>
              </a:solidFill>
            </a:endParaRPr>
          </a:p>
          <a:p>
            <a:pPr marL="542925" lvl="1" indent="-361950">
              <a:spcBef>
                <a:spcPts val="600"/>
              </a:spcBef>
              <a:spcAft>
                <a:spcPts val="600"/>
              </a:spcAft>
            </a:pPr>
            <a:r>
              <a:rPr lang="en-CA" sz="2200" dirty="0"/>
              <a:t>Share the side effects of both components (antibody and chemotherapy), yet to a reduced extent due to the innovative technology </a:t>
            </a:r>
          </a:p>
          <a:p>
            <a:pPr marL="542925" lvl="1" indent="-361950">
              <a:spcBef>
                <a:spcPts val="600"/>
              </a:spcBef>
              <a:spcAft>
                <a:spcPts val="600"/>
              </a:spcAft>
            </a:pPr>
            <a:r>
              <a:rPr lang="en-CA" sz="2200" i="1" dirty="0"/>
              <a:t>Example</a:t>
            </a:r>
            <a:r>
              <a:rPr lang="en-CA" sz="2200" dirty="0"/>
              <a:t>: </a:t>
            </a:r>
            <a:r>
              <a:rPr lang="en-CA" sz="2200" dirty="0" err="1"/>
              <a:t>Brentuximab</a:t>
            </a:r>
            <a:r>
              <a:rPr lang="en-CA" sz="2200" dirty="0"/>
              <a:t> </a:t>
            </a:r>
            <a:r>
              <a:rPr lang="en-CA" sz="2200" dirty="0" err="1"/>
              <a:t>vedotin</a:t>
            </a:r>
            <a:r>
              <a:rPr lang="en-CA" sz="2200" dirty="0"/>
              <a:t> (</a:t>
            </a:r>
            <a:r>
              <a:rPr lang="en-CA" sz="2200" dirty="0" err="1"/>
              <a:t>Adcentris</a:t>
            </a:r>
            <a:r>
              <a:rPr lang="en-CA" sz="2200" baseline="30000" dirty="0"/>
              <a:t>®</a:t>
            </a:r>
            <a:r>
              <a:rPr lang="en-CA" sz="2200" dirty="0"/>
              <a:t>)</a:t>
            </a:r>
          </a:p>
          <a:p>
            <a:pPr marL="942975" lvl="2" indent="-361950">
              <a:spcBef>
                <a:spcPts val="600"/>
              </a:spcBef>
              <a:spcAft>
                <a:spcPts val="600"/>
              </a:spcAft>
            </a:pPr>
            <a:r>
              <a:rPr lang="en-CA" sz="2000" dirty="0"/>
              <a:t>Most common side effects: peripheral sensory neuropathy</a:t>
            </a:r>
            <a:r>
              <a:rPr lang="en-CA" sz="2000" dirty="0">
                <a:solidFill>
                  <a:srgbClr val="0060AD"/>
                </a:solidFill>
              </a:rPr>
              <a:t>*</a:t>
            </a:r>
            <a:r>
              <a:rPr lang="en-CA" sz="2000" dirty="0"/>
              <a:t>, neutropenia</a:t>
            </a:r>
            <a:r>
              <a:rPr lang="en-CA" sz="2000" dirty="0">
                <a:solidFill>
                  <a:srgbClr val="0060AD"/>
                </a:solidFill>
              </a:rPr>
              <a:t>*</a:t>
            </a:r>
            <a:r>
              <a:rPr lang="en-CA" sz="2000" dirty="0"/>
              <a:t>, infection, nausea, diarrhoea, vomiting, alopecia, pruritus, myalgia, fatigue, fever and infusion reactions. </a:t>
            </a:r>
          </a:p>
          <a:p>
            <a:pPr marL="942975" lvl="2" indent="-361950">
              <a:spcBef>
                <a:spcPts val="600"/>
              </a:spcBef>
              <a:spcAft>
                <a:spcPts val="600"/>
              </a:spcAft>
            </a:pPr>
            <a:r>
              <a:rPr lang="en-CA" sz="2000" dirty="0"/>
              <a:t>Rare, but potentially fatal side effects: progressive multifocal </a:t>
            </a:r>
            <a:r>
              <a:rPr lang="en-CA" sz="2000" dirty="0" err="1"/>
              <a:t>leucoencephalopathy</a:t>
            </a:r>
            <a:r>
              <a:rPr lang="en-CA" sz="2000" dirty="0"/>
              <a:t> (PML) and acute pancreatitis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19432" y="6540500"/>
            <a:ext cx="68783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1200" i="1" dirty="0">
                <a:solidFill>
                  <a:prstClr val="white"/>
                </a:solidFill>
                <a:latin typeface="Calibri" pitchFamily="34" charset="0"/>
              </a:rPr>
              <a:t>Source: </a:t>
            </a:r>
            <a:r>
              <a:rPr lang="en-US" altLang="de-DE" sz="1200" i="1" dirty="0" err="1">
                <a:solidFill>
                  <a:prstClr val="white"/>
                </a:solidFill>
                <a:latin typeface="Calibri" pitchFamily="34" charset="0"/>
              </a:rPr>
              <a:t>Sievers</a:t>
            </a:r>
            <a:r>
              <a:rPr lang="en-US" altLang="de-DE" sz="1200" i="1" dirty="0">
                <a:solidFill>
                  <a:prstClr val="white"/>
                </a:solidFill>
                <a:latin typeface="Calibri" pitchFamily="34" charset="0"/>
              </a:rPr>
              <a:t> and </a:t>
            </a:r>
            <a:r>
              <a:rPr lang="en-US" altLang="de-DE" sz="1200" i="1" dirty="0" err="1">
                <a:solidFill>
                  <a:prstClr val="white"/>
                </a:solidFill>
                <a:latin typeface="Calibri" pitchFamily="34" charset="0"/>
              </a:rPr>
              <a:t>Senter</a:t>
            </a:r>
            <a:r>
              <a:rPr lang="en-US" altLang="de-DE" sz="1200" i="1" dirty="0">
                <a:solidFill>
                  <a:prstClr val="white"/>
                </a:solidFill>
                <a:latin typeface="Calibri" pitchFamily="34" charset="0"/>
              </a:rPr>
              <a:t>, 2013; </a:t>
            </a:r>
            <a:r>
              <a:rPr lang="en-US" altLang="de-DE" sz="1200" i="1" dirty="0" err="1">
                <a:solidFill>
                  <a:prstClr val="white"/>
                </a:solidFill>
                <a:latin typeface="Calibri" pitchFamily="34" charset="0"/>
              </a:rPr>
              <a:t>Adcentris</a:t>
            </a:r>
            <a:r>
              <a:rPr lang="en-US" altLang="de-DE" sz="1200" i="1" dirty="0">
                <a:solidFill>
                  <a:prstClr val="white"/>
                </a:solidFill>
                <a:latin typeface="Calibri" pitchFamily="34" charset="0"/>
              </a:rPr>
              <a:t>® </a:t>
            </a:r>
            <a:r>
              <a:rPr lang="en-US" altLang="de-DE" sz="1200" i="1" dirty="0" err="1">
                <a:solidFill>
                  <a:prstClr val="white"/>
                </a:solidFill>
                <a:latin typeface="Calibri" pitchFamily="34" charset="0"/>
              </a:rPr>
              <a:t>SmPC</a:t>
            </a:r>
            <a:r>
              <a:rPr lang="en-US" altLang="de-DE" sz="1200" i="1" dirty="0">
                <a:solidFill>
                  <a:prstClr val="white"/>
                </a:solidFill>
                <a:latin typeface="Calibri" pitchFamily="34" charset="0"/>
              </a:rPr>
              <a:t>, 2012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12519" y="6080166"/>
            <a:ext cx="58664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>
                <a:solidFill>
                  <a:srgbClr val="0060AD"/>
                </a:solidFill>
              </a:rPr>
              <a:t>* </a:t>
            </a:r>
            <a:r>
              <a:rPr lang="en-CA" sz="1400" dirty="0"/>
              <a:t>Can be managed by dose reductions/delays. </a:t>
            </a:r>
          </a:p>
        </p:txBody>
      </p:sp>
    </p:spTree>
    <p:extLst>
      <p:ext uri="{BB962C8B-B14F-4D97-AF65-F5344CB8AC3E}">
        <p14:creationId xmlns:p14="http://schemas.microsoft.com/office/powerpoint/2010/main" val="1315731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87613" y="157163"/>
            <a:ext cx="6724650" cy="909637"/>
          </a:xfrm>
        </p:spPr>
        <p:txBody>
          <a:bodyPr/>
          <a:lstStyle/>
          <a:p>
            <a:pPr eaLnBrk="1" hangingPunct="1"/>
            <a:r>
              <a:rPr lang="en-GB" altLang="en-US" sz="3200" b="1" dirty="0"/>
              <a:t>M3-B</a:t>
            </a:r>
            <a:br>
              <a:rPr lang="en-GB" altLang="en-US" sz="3200" b="1" dirty="0"/>
            </a:br>
            <a:r>
              <a:rPr lang="en-GB" altLang="en-US" sz="2600" b="1" dirty="0"/>
              <a:t>Early Side-effects of Lymphoma Rx </a:t>
            </a:r>
            <a:endParaRPr lang="en-US" altLang="de-DE" sz="2600" dirty="0">
              <a:latin typeface="Calibri" pitchFamily="34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571626"/>
            <a:ext cx="8229600" cy="2814484"/>
          </a:xfrm>
        </p:spPr>
        <p:txBody>
          <a:bodyPr/>
          <a:lstStyle/>
          <a:p>
            <a:pPr marL="11430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b="1" dirty="0">
                <a:solidFill>
                  <a:srgbClr val="C00000"/>
                </a:solidFill>
              </a:rPr>
              <a:t>Radiotherapy: </a:t>
            </a:r>
            <a:endParaRPr lang="en-CA" sz="2400" b="1" dirty="0">
              <a:solidFill>
                <a:srgbClr val="C00000"/>
              </a:solidFill>
            </a:endParaRPr>
          </a:p>
          <a:p>
            <a:pPr marL="542925" lvl="1" indent="-361950">
              <a:spcBef>
                <a:spcPts val="600"/>
              </a:spcBef>
              <a:spcAft>
                <a:spcPts val="600"/>
              </a:spcAft>
            </a:pPr>
            <a:r>
              <a:rPr lang="en-GB" sz="2400" dirty="0"/>
              <a:t>General (fatigue, hair loss)</a:t>
            </a:r>
            <a:endParaRPr lang="en-CA" sz="2400" dirty="0"/>
          </a:p>
          <a:p>
            <a:pPr marL="542925" lvl="1" indent="-361950">
              <a:spcBef>
                <a:spcPts val="600"/>
              </a:spcBef>
              <a:spcAft>
                <a:spcPts val="600"/>
              </a:spcAft>
            </a:pPr>
            <a:r>
              <a:rPr lang="en-GB" sz="2400" dirty="0"/>
              <a:t>Gastrointestinal (nausea / vomiting, stomatitis, loss of taste, dysphagia, dental problems)</a:t>
            </a:r>
            <a:endParaRPr lang="en-CA" sz="2400" dirty="0"/>
          </a:p>
          <a:p>
            <a:pPr marL="542925" lvl="1" indent="-361950">
              <a:spcBef>
                <a:spcPts val="600"/>
              </a:spcBef>
              <a:spcAft>
                <a:spcPts val="600"/>
              </a:spcAft>
            </a:pPr>
            <a:r>
              <a:rPr lang="en-GB" sz="2400" dirty="0"/>
              <a:t>Skin and mucous membranes (irritation, peeling, blistering)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6373083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87613" y="157163"/>
            <a:ext cx="6724650" cy="909637"/>
          </a:xfrm>
        </p:spPr>
        <p:txBody>
          <a:bodyPr/>
          <a:lstStyle/>
          <a:p>
            <a:pPr eaLnBrk="1" hangingPunct="1"/>
            <a:r>
              <a:rPr lang="en-GB" altLang="en-US" sz="3200" b="1" dirty="0"/>
              <a:t>M3-B</a:t>
            </a:r>
            <a:br>
              <a:rPr lang="en-GB" altLang="en-US" sz="3200" b="1" dirty="0"/>
            </a:br>
            <a:r>
              <a:rPr lang="en-GB" altLang="en-US" sz="2600" b="1" dirty="0"/>
              <a:t>Early Side-effects of Lymphoma Rx </a:t>
            </a:r>
            <a:endParaRPr lang="en-US" altLang="de-DE" sz="2600" dirty="0">
              <a:latin typeface="Calibri" pitchFamily="34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571625"/>
            <a:ext cx="8229600" cy="4849813"/>
          </a:xfrm>
        </p:spPr>
        <p:txBody>
          <a:bodyPr/>
          <a:lstStyle/>
          <a:p>
            <a:pPr marL="11430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b="1" dirty="0" err="1">
                <a:solidFill>
                  <a:srgbClr val="C00000"/>
                </a:solidFill>
              </a:rPr>
              <a:t>Radioimmunotherapy</a:t>
            </a:r>
            <a:r>
              <a:rPr lang="en-GB" sz="2400" b="1" dirty="0">
                <a:solidFill>
                  <a:srgbClr val="C00000"/>
                </a:solidFill>
              </a:rPr>
              <a:t>: </a:t>
            </a:r>
            <a:endParaRPr lang="en-CA" sz="2400" b="1" dirty="0">
              <a:solidFill>
                <a:srgbClr val="C00000"/>
              </a:solidFill>
            </a:endParaRPr>
          </a:p>
          <a:p>
            <a:pPr marL="542925" lvl="1" indent="-361950">
              <a:spcBef>
                <a:spcPts val="600"/>
              </a:spcBef>
              <a:spcAft>
                <a:spcPts val="600"/>
              </a:spcAft>
            </a:pPr>
            <a:r>
              <a:rPr lang="en-GB" sz="2400" dirty="0"/>
              <a:t>General (chills, fever, allergic reaction, </a:t>
            </a:r>
            <a:r>
              <a:rPr lang="en-GB" sz="2400" dirty="0" err="1"/>
              <a:t>urticaria</a:t>
            </a:r>
            <a:r>
              <a:rPr lang="en-GB" sz="2400" dirty="0"/>
              <a:t>, cough, dizziness, anxiety, dyspnoea, infection, throat irritation, joint pain)</a:t>
            </a:r>
            <a:endParaRPr lang="en-CA" sz="2400" dirty="0"/>
          </a:p>
          <a:p>
            <a:pPr marL="542925" lvl="1" indent="-361950">
              <a:spcBef>
                <a:spcPts val="600"/>
              </a:spcBef>
              <a:spcAft>
                <a:spcPts val="600"/>
              </a:spcAft>
            </a:pPr>
            <a:r>
              <a:rPr lang="en-GB" sz="2400" dirty="0"/>
              <a:t>Gastrointestinal (nausea / vomiting, abdominal pain, diarrhoea)</a:t>
            </a:r>
            <a:endParaRPr lang="en-CA" sz="2400" dirty="0"/>
          </a:p>
          <a:p>
            <a:pPr marL="542925" lvl="1" indent="-361950">
              <a:spcBef>
                <a:spcPts val="600"/>
              </a:spcBef>
              <a:spcAft>
                <a:spcPts val="600"/>
              </a:spcAft>
            </a:pPr>
            <a:r>
              <a:rPr lang="en-GB" sz="2400" dirty="0"/>
              <a:t>Haematological (neutropenia, thrombocytopenia, anaemia)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1498202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87613" y="157163"/>
            <a:ext cx="6724650" cy="909637"/>
          </a:xfrm>
        </p:spPr>
        <p:txBody>
          <a:bodyPr/>
          <a:lstStyle/>
          <a:p>
            <a:pPr eaLnBrk="1" hangingPunct="1"/>
            <a:r>
              <a:rPr lang="en-GB" altLang="en-US" sz="3200" b="1" dirty="0"/>
              <a:t>M3-B</a:t>
            </a:r>
            <a:br>
              <a:rPr lang="en-GB" altLang="en-US" sz="3200" b="1" dirty="0"/>
            </a:br>
            <a:r>
              <a:rPr lang="en-GB" altLang="en-US" sz="2600" b="1" dirty="0"/>
              <a:t>Early Side-effects of Lymphoma Rx </a:t>
            </a:r>
            <a:endParaRPr lang="en-US" altLang="de-DE" sz="2600" dirty="0">
              <a:latin typeface="Calibri" pitchFamily="34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42899" y="1571625"/>
            <a:ext cx="8326087" cy="4849813"/>
          </a:xfrm>
        </p:spPr>
        <p:txBody>
          <a:bodyPr/>
          <a:lstStyle/>
          <a:p>
            <a:pPr marL="114300" indent="0">
              <a:buNone/>
            </a:pPr>
            <a:r>
              <a:rPr lang="en-GB" sz="2400" b="1" dirty="0">
                <a:solidFill>
                  <a:srgbClr val="C00000"/>
                </a:solidFill>
              </a:rPr>
              <a:t>Transplantation: </a:t>
            </a:r>
            <a:endParaRPr lang="en-CA" sz="2400" b="1" dirty="0">
              <a:solidFill>
                <a:srgbClr val="C00000"/>
              </a:solidFill>
            </a:endParaRPr>
          </a:p>
          <a:p>
            <a:pPr marL="542925" lvl="1" indent="-361950"/>
            <a:r>
              <a:rPr lang="en-GB" sz="2400" dirty="0"/>
              <a:t>Infections (bacterial, fungal, viral, protozoa), interstitial pneumonitis</a:t>
            </a:r>
            <a:endParaRPr lang="en-CA" sz="2400" dirty="0"/>
          </a:p>
          <a:p>
            <a:pPr marL="542925" lvl="1" indent="-361950"/>
            <a:r>
              <a:rPr lang="en-GB" sz="2400" dirty="0"/>
              <a:t>Gastrointestinal (nausea /vomiting, diarrhoea, constipation, </a:t>
            </a:r>
            <a:r>
              <a:rPr lang="en-GB" sz="2400" dirty="0" err="1"/>
              <a:t>mucositis</a:t>
            </a:r>
            <a:r>
              <a:rPr lang="en-GB" sz="2400" dirty="0"/>
              <a:t>)</a:t>
            </a:r>
            <a:endParaRPr lang="en-CA" sz="2400" dirty="0"/>
          </a:p>
          <a:p>
            <a:pPr marL="542925" lvl="1" indent="-361950"/>
            <a:r>
              <a:rPr lang="en-GB" sz="2400" dirty="0"/>
              <a:t>Bleeding complications</a:t>
            </a:r>
            <a:endParaRPr lang="en-CA" sz="2400" dirty="0"/>
          </a:p>
          <a:p>
            <a:pPr marL="542925" lvl="1" indent="-361950"/>
            <a:r>
              <a:rPr lang="en-GB" sz="2400" dirty="0"/>
              <a:t>Acute &amp; chronic </a:t>
            </a:r>
            <a:r>
              <a:rPr lang="en-GB" sz="2400" dirty="0" err="1"/>
              <a:t>GvHD</a:t>
            </a:r>
            <a:r>
              <a:rPr lang="en-GB" sz="2400" dirty="0"/>
              <a:t>; graft failure or relapse</a:t>
            </a:r>
            <a:endParaRPr lang="en-CA" sz="2400" dirty="0"/>
          </a:p>
          <a:p>
            <a:pPr marL="542925" lvl="1" indent="-361950"/>
            <a:r>
              <a:rPr lang="en-GB" sz="2400" dirty="0"/>
              <a:t>Urogenital (renal toxicity, haemorrhagic cystitis, bladder disturbance)</a:t>
            </a:r>
            <a:endParaRPr lang="en-CA" sz="2400" dirty="0"/>
          </a:p>
          <a:p>
            <a:pPr marL="542925" lvl="1" indent="-361950"/>
            <a:r>
              <a:rPr lang="en-GB" sz="2400" dirty="0"/>
              <a:t>Cardiovascular (</a:t>
            </a:r>
            <a:r>
              <a:rPr lang="en-GB" sz="2400" dirty="0" err="1"/>
              <a:t>veno</a:t>
            </a:r>
            <a:r>
              <a:rPr lang="en-GB" sz="2400" dirty="0"/>
              <a:t>-occlusive disease, cardiac failure)</a:t>
            </a:r>
            <a:endParaRPr lang="en-CA" sz="2400" dirty="0"/>
          </a:p>
          <a:p>
            <a:pPr marL="542925" lvl="1" indent="-361950"/>
            <a:r>
              <a:rPr lang="en-GB" sz="2400" dirty="0"/>
              <a:t>Psychological issues (incl. the experience of isolation)</a:t>
            </a:r>
            <a:endParaRPr lang="en-CA" sz="2400" dirty="0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619432" y="6540500"/>
            <a:ext cx="68783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1200" i="1" dirty="0">
                <a:solidFill>
                  <a:prstClr val="white"/>
                </a:solidFill>
                <a:latin typeface="Calibri" pitchFamily="34" charset="0"/>
              </a:rPr>
              <a:t>Source: Brown, 2010</a:t>
            </a:r>
          </a:p>
        </p:txBody>
      </p:sp>
    </p:spTree>
    <p:extLst>
      <p:ext uri="{BB962C8B-B14F-4D97-AF65-F5344CB8AC3E}">
        <p14:creationId xmlns:p14="http://schemas.microsoft.com/office/powerpoint/2010/main" val="12752308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87613" y="157163"/>
            <a:ext cx="6724650" cy="909637"/>
          </a:xfrm>
        </p:spPr>
        <p:txBody>
          <a:bodyPr/>
          <a:lstStyle/>
          <a:p>
            <a:pPr eaLnBrk="1" hangingPunct="1"/>
            <a:r>
              <a:rPr lang="en-GB" altLang="en-US" sz="3200" b="1" dirty="0"/>
              <a:t>M3-B</a:t>
            </a:r>
            <a:br>
              <a:rPr lang="en-GB" altLang="en-US" sz="3200" b="1" dirty="0"/>
            </a:br>
            <a:r>
              <a:rPr lang="en-GB" altLang="en-US" sz="2600" b="1" dirty="0"/>
              <a:t>Early Side-effects of Lymphoma Rx </a:t>
            </a:r>
            <a:endParaRPr lang="en-US" altLang="de-DE" sz="2600" dirty="0">
              <a:latin typeface="Calibri" pitchFamily="34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571625"/>
            <a:ext cx="8229600" cy="503903"/>
          </a:xfrm>
        </p:spPr>
        <p:txBody>
          <a:bodyPr/>
          <a:lstStyle/>
          <a:p>
            <a:pPr marL="114300" indent="0" algn="ctr">
              <a:buNone/>
            </a:pPr>
            <a:r>
              <a:rPr lang="en-GB" sz="2400" b="1" dirty="0">
                <a:solidFill>
                  <a:srgbClr val="C00000"/>
                </a:solidFill>
              </a:rPr>
              <a:t>“Cytokine storm” leading to </a:t>
            </a:r>
            <a:r>
              <a:rPr lang="en-GB" sz="2400" b="1" dirty="0" err="1">
                <a:solidFill>
                  <a:srgbClr val="C00000"/>
                </a:solidFill>
              </a:rPr>
              <a:t>GvHD</a:t>
            </a:r>
            <a:r>
              <a:rPr lang="en-GB" sz="2400" b="1" dirty="0">
                <a:solidFill>
                  <a:srgbClr val="C00000"/>
                </a:solidFill>
              </a:rPr>
              <a:t>: </a:t>
            </a:r>
            <a:endParaRPr lang="en-CA" sz="2400" b="1" dirty="0">
              <a:solidFill>
                <a:srgbClr val="C00000"/>
              </a:solidFill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619432" y="6540500"/>
            <a:ext cx="68783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1200" i="1" dirty="0">
                <a:solidFill>
                  <a:prstClr val="white"/>
                </a:solidFill>
                <a:latin typeface="Calibri" pitchFamily="34" charset="0"/>
              </a:rPr>
              <a:t>Adopted from: </a:t>
            </a:r>
            <a:r>
              <a:rPr lang="en-US" altLang="de-DE" sz="1200" i="1" dirty="0" err="1">
                <a:solidFill>
                  <a:prstClr val="white"/>
                </a:solidFill>
                <a:latin typeface="Calibri" pitchFamily="34" charset="0"/>
              </a:rPr>
              <a:t>Stonehouse</a:t>
            </a:r>
            <a:r>
              <a:rPr lang="en-US" altLang="de-DE" sz="1200" i="1" dirty="0">
                <a:solidFill>
                  <a:prstClr val="white"/>
                </a:solidFill>
                <a:latin typeface="Calibri" pitchFamily="34" charset="0"/>
              </a:rPr>
              <a:t>-Lee 2007; www.oncolink.org</a:t>
            </a:r>
          </a:p>
        </p:txBody>
      </p:sp>
      <p:pic>
        <p:nvPicPr>
          <p:cNvPr id="1026" name="Picture 2" descr="GVH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220" y="2147682"/>
            <a:ext cx="5583085" cy="419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8732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87613" y="157163"/>
            <a:ext cx="6724650" cy="909637"/>
          </a:xfrm>
        </p:spPr>
        <p:txBody>
          <a:bodyPr/>
          <a:lstStyle/>
          <a:p>
            <a:pPr eaLnBrk="1" hangingPunct="1"/>
            <a:r>
              <a:rPr lang="en-GB" altLang="en-US" sz="3200" b="1" dirty="0"/>
              <a:t>M3-B</a:t>
            </a:r>
            <a:br>
              <a:rPr lang="en-GB" altLang="en-US" sz="3200" b="1" dirty="0"/>
            </a:br>
            <a:r>
              <a:rPr lang="en-GB" altLang="en-US" sz="2600" b="1" dirty="0"/>
              <a:t>Late Side-effects of Lymphoma Rx </a:t>
            </a:r>
            <a:endParaRPr lang="en-US" altLang="de-DE" sz="2600" dirty="0">
              <a:latin typeface="Calibri" pitchFamily="34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78426" y="1571625"/>
            <a:ext cx="7913124" cy="4496665"/>
          </a:xfrm>
        </p:spPr>
        <p:txBody>
          <a:bodyPr/>
          <a:lstStyle/>
          <a:p>
            <a:pPr marL="11430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400" b="1" dirty="0">
                <a:solidFill>
                  <a:srgbClr val="C00000"/>
                </a:solidFill>
              </a:rPr>
              <a:t>All Chemotherapy: </a:t>
            </a:r>
            <a:endParaRPr lang="en-CA" sz="2400" b="1" dirty="0">
              <a:solidFill>
                <a:srgbClr val="C00000"/>
              </a:solidFill>
            </a:endParaRPr>
          </a:p>
          <a:p>
            <a:pPr marL="542925" lvl="1" indent="-361950">
              <a:spcBef>
                <a:spcPts val="0"/>
              </a:spcBef>
              <a:spcAft>
                <a:spcPts val="600"/>
              </a:spcAft>
            </a:pPr>
            <a:r>
              <a:rPr lang="en-GB" sz="2400" dirty="0"/>
              <a:t>Impaired quality of life</a:t>
            </a:r>
          </a:p>
          <a:p>
            <a:pPr marL="542925" lvl="1" indent="-361950">
              <a:spcBef>
                <a:spcPts val="0"/>
              </a:spcBef>
              <a:spcAft>
                <a:spcPts val="600"/>
              </a:spcAft>
            </a:pPr>
            <a:r>
              <a:rPr lang="en-GB" sz="2400" dirty="0"/>
              <a:t>Increased risk of secondary cancers</a:t>
            </a:r>
          </a:p>
          <a:p>
            <a:pPr marL="542925" lvl="1" indent="-361950">
              <a:spcBef>
                <a:spcPts val="0"/>
              </a:spcBef>
              <a:spcAft>
                <a:spcPts val="600"/>
              </a:spcAft>
            </a:pPr>
            <a:r>
              <a:rPr lang="en-GB" sz="2400" dirty="0"/>
              <a:t>Transfusion-associated complications</a:t>
            </a:r>
            <a:endParaRPr lang="en-CA" sz="2400" dirty="0"/>
          </a:p>
          <a:p>
            <a:pPr marL="542925" lvl="1" indent="-361950">
              <a:spcBef>
                <a:spcPts val="0"/>
              </a:spcBef>
              <a:spcAft>
                <a:spcPts val="600"/>
              </a:spcAft>
            </a:pPr>
            <a:r>
              <a:rPr lang="en-GB" sz="2400" dirty="0"/>
              <a:t>Cardiovascular: heart failure</a:t>
            </a:r>
            <a:endParaRPr lang="en-CA" sz="2400" dirty="0"/>
          </a:p>
          <a:p>
            <a:pPr marL="542925" lvl="1" indent="-361950">
              <a:spcBef>
                <a:spcPts val="0"/>
              </a:spcBef>
              <a:spcAft>
                <a:spcPts val="600"/>
              </a:spcAft>
            </a:pPr>
            <a:r>
              <a:rPr lang="en-GB" sz="2400" dirty="0"/>
              <a:t>Hormonal: premature menopause, infertility</a:t>
            </a:r>
          </a:p>
          <a:p>
            <a:pPr marL="542925" lvl="1" indent="-361950">
              <a:spcBef>
                <a:spcPts val="0"/>
              </a:spcBef>
              <a:spcAft>
                <a:spcPts val="600"/>
              </a:spcAft>
            </a:pPr>
            <a:r>
              <a:rPr lang="en-CA" sz="2400" dirty="0"/>
              <a:t>Liver problems</a:t>
            </a:r>
          </a:p>
          <a:p>
            <a:pPr marL="542925" lvl="1" indent="-361950">
              <a:spcBef>
                <a:spcPts val="0"/>
              </a:spcBef>
              <a:spcAft>
                <a:spcPts val="600"/>
              </a:spcAft>
            </a:pPr>
            <a:r>
              <a:rPr lang="en-CA" sz="2400" dirty="0"/>
              <a:t>Lung disease, reduced lung capacity</a:t>
            </a:r>
          </a:p>
          <a:p>
            <a:pPr marL="542925" lvl="1" indent="-361950">
              <a:spcBef>
                <a:spcPts val="0"/>
              </a:spcBef>
              <a:spcAft>
                <a:spcPts val="600"/>
              </a:spcAft>
            </a:pPr>
            <a:r>
              <a:rPr lang="en-CA" sz="2400" dirty="0"/>
              <a:t>Osteoporosis</a:t>
            </a:r>
          </a:p>
          <a:p>
            <a:pPr marL="542925" lvl="1" indent="-361950">
              <a:spcBef>
                <a:spcPts val="0"/>
              </a:spcBef>
              <a:spcAft>
                <a:spcPts val="600"/>
              </a:spcAft>
            </a:pPr>
            <a:r>
              <a:rPr lang="en-CA" sz="2400" dirty="0"/>
              <a:t>Cataracts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678426" y="6540500"/>
            <a:ext cx="681933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1200" i="1" dirty="0">
                <a:solidFill>
                  <a:prstClr val="white"/>
                </a:solidFill>
                <a:latin typeface="Calibri" pitchFamily="34" charset="0"/>
              </a:rPr>
              <a:t>Source: www.mayoclinic.org </a:t>
            </a:r>
          </a:p>
        </p:txBody>
      </p:sp>
    </p:spTree>
    <p:extLst>
      <p:ext uri="{BB962C8B-B14F-4D97-AF65-F5344CB8AC3E}">
        <p14:creationId xmlns:p14="http://schemas.microsoft.com/office/powerpoint/2010/main" val="42306997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87613" y="157163"/>
            <a:ext cx="6724650" cy="909637"/>
          </a:xfrm>
        </p:spPr>
        <p:txBody>
          <a:bodyPr/>
          <a:lstStyle/>
          <a:p>
            <a:pPr eaLnBrk="1" hangingPunct="1"/>
            <a:r>
              <a:rPr lang="en-GB" altLang="en-US" sz="3200" b="1" dirty="0"/>
              <a:t>M3-B</a:t>
            </a:r>
            <a:br>
              <a:rPr lang="en-GB" altLang="en-US" sz="3200" b="1" dirty="0"/>
            </a:br>
            <a:r>
              <a:rPr lang="en-GB" altLang="en-US" sz="2600" b="1" dirty="0"/>
              <a:t>Late Side-effects of Lymphoma Rx </a:t>
            </a:r>
            <a:endParaRPr lang="en-US" altLang="de-DE" sz="2600" dirty="0">
              <a:latin typeface="Calibri" pitchFamily="34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571626"/>
            <a:ext cx="8229600" cy="454741"/>
          </a:xfrm>
        </p:spPr>
        <p:txBody>
          <a:bodyPr/>
          <a:lstStyle/>
          <a:p>
            <a:pPr marL="114300" indent="0" algn="ctr">
              <a:buNone/>
            </a:pPr>
            <a:r>
              <a:rPr lang="en-GB" sz="2400" b="1" dirty="0">
                <a:solidFill>
                  <a:srgbClr val="C00000"/>
                </a:solidFill>
              </a:rPr>
              <a:t>Chemotherapy-specific Late Side-effects: </a:t>
            </a:r>
            <a:endParaRPr lang="en-CA" sz="2400" b="1" dirty="0">
              <a:solidFill>
                <a:srgbClr val="C00000"/>
              </a:solidFill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678426" y="6540500"/>
            <a:ext cx="681933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1200" i="1" dirty="0">
                <a:solidFill>
                  <a:prstClr val="white"/>
                </a:solidFill>
                <a:latin typeface="Calibri" pitchFamily="34" charset="0"/>
              </a:rPr>
              <a:t>Source: www.cclg.org.uk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8215267"/>
              </p:ext>
            </p:extLst>
          </p:nvPr>
        </p:nvGraphicFramePr>
        <p:xfrm>
          <a:off x="599768" y="2193413"/>
          <a:ext cx="8013290" cy="3997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5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979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Late</a:t>
                      </a:r>
                      <a:r>
                        <a:rPr lang="en-CA" baseline="0" dirty="0"/>
                        <a:t> Side Effect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Agents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600" dirty="0"/>
                        <a:t>Cardiac dysfunction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dirty="0"/>
                        <a:t>Doxorubicin, </a:t>
                      </a:r>
                      <a:r>
                        <a:rPr lang="en-CA" sz="1600" dirty="0" err="1"/>
                        <a:t>Mitoxantrone</a:t>
                      </a:r>
                      <a:r>
                        <a:rPr lang="en-CA" sz="1600" dirty="0"/>
                        <a:t>,</a:t>
                      </a:r>
                      <a:r>
                        <a:rPr lang="en-CA" sz="1600" baseline="0" dirty="0"/>
                        <a:t> Cyclophosphamide</a:t>
                      </a:r>
                      <a:endParaRPr lang="en-C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600" dirty="0"/>
                        <a:t>Gonadal dysfunction</a:t>
                      </a:r>
                      <a:r>
                        <a:rPr lang="en-CA" sz="1600" baseline="0" dirty="0"/>
                        <a:t> (infertility, premature menopause)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 err="1"/>
                        <a:t>Cisplatin</a:t>
                      </a:r>
                      <a:r>
                        <a:rPr lang="en-CA" sz="1600" dirty="0"/>
                        <a:t>, Cyclophosphamide,</a:t>
                      </a:r>
                      <a:r>
                        <a:rPr lang="en-CA" sz="1600" baseline="0" dirty="0"/>
                        <a:t> </a:t>
                      </a:r>
                      <a:r>
                        <a:rPr lang="en-CA" sz="1600" baseline="0" dirty="0" err="1"/>
                        <a:t>Cytarabine</a:t>
                      </a:r>
                      <a:r>
                        <a:rPr lang="en-CA" sz="1600" baseline="0" dirty="0"/>
                        <a:t>, </a:t>
                      </a:r>
                      <a:r>
                        <a:rPr lang="en-CA" sz="1600" baseline="0" dirty="0" err="1"/>
                        <a:t>Dacarbazine</a:t>
                      </a:r>
                      <a:r>
                        <a:rPr lang="en-CA" sz="1600" baseline="0" dirty="0"/>
                        <a:t>, </a:t>
                      </a:r>
                      <a:r>
                        <a:rPr lang="en-CA" sz="1600" baseline="0" dirty="0" err="1"/>
                        <a:t>Ifosfamide</a:t>
                      </a:r>
                      <a:r>
                        <a:rPr lang="en-CA" sz="1600" baseline="0" dirty="0"/>
                        <a:t>, </a:t>
                      </a:r>
                      <a:r>
                        <a:rPr lang="en-CA" sz="1600" baseline="0" dirty="0" err="1"/>
                        <a:t>Procarbazine</a:t>
                      </a:r>
                      <a:endParaRPr lang="en-CA" sz="160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600" dirty="0"/>
                        <a:t>Renal/bladder dysfunction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 err="1"/>
                        <a:t>Cisplatin</a:t>
                      </a:r>
                      <a:r>
                        <a:rPr lang="en-CA" sz="1600" dirty="0"/>
                        <a:t>, Cyclophosphamide, </a:t>
                      </a:r>
                      <a:r>
                        <a:rPr lang="en-CA" sz="1600" dirty="0" err="1"/>
                        <a:t>Ifosfamide</a:t>
                      </a:r>
                      <a:r>
                        <a:rPr lang="en-CA" sz="1600" dirty="0"/>
                        <a:t>, Methotrexate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600" dirty="0"/>
                        <a:t>Secondary leukemia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/>
                        <a:t>Cyclophosphamide, </a:t>
                      </a:r>
                      <a:r>
                        <a:rPr lang="en-CA" sz="1600" dirty="0" err="1"/>
                        <a:t>Dacarbazine</a:t>
                      </a:r>
                      <a:r>
                        <a:rPr lang="en-CA" sz="1600" dirty="0"/>
                        <a:t>, </a:t>
                      </a:r>
                      <a:r>
                        <a:rPr lang="en-CA" sz="1600" dirty="0" err="1"/>
                        <a:t>Etoposide</a:t>
                      </a:r>
                      <a:r>
                        <a:rPr lang="en-CA" sz="1600" dirty="0"/>
                        <a:t>, </a:t>
                      </a:r>
                      <a:r>
                        <a:rPr lang="en-CA" sz="1600" dirty="0" err="1"/>
                        <a:t>Ifosfamide</a:t>
                      </a:r>
                      <a:r>
                        <a:rPr lang="en-CA" sz="1600" dirty="0"/>
                        <a:t>, </a:t>
                      </a:r>
                      <a:r>
                        <a:rPr lang="en-CA" sz="1600" dirty="0" err="1"/>
                        <a:t>Procarbazine</a:t>
                      </a:r>
                      <a:endParaRPr lang="en-C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600" dirty="0"/>
                        <a:t>Respiratory dysfunction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 err="1"/>
                        <a:t>Bleomycin</a:t>
                      </a:r>
                      <a:r>
                        <a:rPr lang="en-CA" sz="1600" dirty="0"/>
                        <a:t>, </a:t>
                      </a:r>
                      <a:r>
                        <a:rPr lang="en-CA" sz="1600" dirty="0" err="1"/>
                        <a:t>Carmustine</a:t>
                      </a:r>
                      <a:endParaRPr lang="en-C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600" dirty="0"/>
                        <a:t>Peripheral neuropathy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 err="1"/>
                        <a:t>Cisplatin</a:t>
                      </a:r>
                      <a:r>
                        <a:rPr lang="en-CA" sz="1600" dirty="0"/>
                        <a:t>, </a:t>
                      </a:r>
                      <a:r>
                        <a:rPr lang="en-CA" sz="1600" dirty="0" err="1"/>
                        <a:t>Oxaliplatin</a:t>
                      </a:r>
                      <a:r>
                        <a:rPr lang="en-CA" sz="1600" dirty="0"/>
                        <a:t>, Thalidomide, Vincristine </a:t>
                      </a:r>
                      <a:r>
                        <a:rPr lang="en-CA" sz="1600" dirty="0" err="1"/>
                        <a:t>Bortezomib</a:t>
                      </a:r>
                      <a:endParaRPr lang="en-C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600" dirty="0"/>
                        <a:t>Neuropsychological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 err="1"/>
                        <a:t>Cytarabine</a:t>
                      </a:r>
                      <a:r>
                        <a:rPr lang="en-CA" sz="1600" dirty="0"/>
                        <a:t>, Methotrexate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600" dirty="0"/>
                        <a:t>None known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 err="1"/>
                        <a:t>Fludarabine</a:t>
                      </a:r>
                      <a:r>
                        <a:rPr lang="en-CA" sz="1600" dirty="0"/>
                        <a:t>, Vinblastine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79320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87613" y="157163"/>
            <a:ext cx="6724650" cy="909637"/>
          </a:xfrm>
        </p:spPr>
        <p:txBody>
          <a:bodyPr/>
          <a:lstStyle/>
          <a:p>
            <a:pPr eaLnBrk="1" hangingPunct="1"/>
            <a:r>
              <a:rPr lang="en-GB" altLang="en-US" sz="3200" b="1" dirty="0"/>
              <a:t>M3-B</a:t>
            </a:r>
            <a:br>
              <a:rPr lang="en-GB" altLang="en-US" sz="3200" b="1" dirty="0"/>
            </a:br>
            <a:r>
              <a:rPr lang="en-GB" altLang="en-US" sz="2600" b="1" dirty="0"/>
              <a:t>Late Side-effects of Lymphoma Rx </a:t>
            </a:r>
            <a:endParaRPr lang="en-US" altLang="de-DE" sz="2600" dirty="0">
              <a:latin typeface="Calibri" pitchFamily="34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12519" y="1571625"/>
            <a:ext cx="7934644" cy="4849813"/>
          </a:xfrm>
        </p:spPr>
        <p:txBody>
          <a:bodyPr/>
          <a:lstStyle/>
          <a:p>
            <a:pPr marL="114300" indent="0">
              <a:buNone/>
            </a:pPr>
            <a:r>
              <a:rPr lang="en-GB" sz="2400" b="1" dirty="0">
                <a:solidFill>
                  <a:srgbClr val="C00000"/>
                </a:solidFill>
              </a:rPr>
              <a:t>Immunotherapy (</a:t>
            </a:r>
            <a:r>
              <a:rPr lang="en-GB" sz="2400" b="1" dirty="0" err="1">
                <a:solidFill>
                  <a:srgbClr val="C00000"/>
                </a:solidFill>
              </a:rPr>
              <a:t>MAbs</a:t>
            </a:r>
            <a:r>
              <a:rPr lang="en-GB" sz="2400" b="1" dirty="0">
                <a:solidFill>
                  <a:srgbClr val="C00000"/>
                </a:solidFill>
              </a:rPr>
              <a:t>):</a:t>
            </a:r>
            <a:endParaRPr lang="en-CA" sz="2400" b="1" dirty="0">
              <a:solidFill>
                <a:srgbClr val="C00000"/>
              </a:solidFill>
            </a:endParaRPr>
          </a:p>
          <a:p>
            <a:pPr marL="542925" lvl="1" indent="-361950"/>
            <a:r>
              <a:rPr lang="en-CA" sz="2400" dirty="0"/>
              <a:t>Potential long-term side-effects include progressive multifocal </a:t>
            </a:r>
            <a:r>
              <a:rPr lang="en-CA" sz="2400" dirty="0" err="1"/>
              <a:t>leukoencephalopathy</a:t>
            </a:r>
            <a:r>
              <a:rPr lang="en-CA" sz="2400" dirty="0"/>
              <a:t> (PML)</a:t>
            </a:r>
          </a:p>
          <a:p>
            <a:pPr marL="542925" lvl="1" indent="-361950"/>
            <a:r>
              <a:rPr lang="en-CA" sz="2400" dirty="0"/>
              <a:t>No other long-term side-effects known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940068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27300" y="157163"/>
            <a:ext cx="6616700" cy="909637"/>
          </a:xfrm>
        </p:spPr>
        <p:txBody>
          <a:bodyPr/>
          <a:lstStyle/>
          <a:p>
            <a:pPr marL="342900" indent="-342900" eaLnBrk="1" hangingPunct="1"/>
            <a:r>
              <a:rPr lang="en-GB" altLang="en-US" sz="3600" b="1" dirty="0"/>
              <a:t>Module 3 Objectives</a:t>
            </a:r>
            <a:endParaRPr lang="en-US" altLang="de-DE" dirty="0">
              <a:latin typeface="Calibri" pitchFamily="34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590368"/>
            <a:ext cx="8229600" cy="4916129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GB" altLang="en-US" sz="2200" dirty="0"/>
              <a:t>After completing this module, participants should be able to:</a:t>
            </a:r>
            <a:endParaRPr lang="en-CA" altLang="en-US" sz="2200" dirty="0"/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GB" sz="2000" dirty="0"/>
              <a:t>Describe the impact of the disease and its complications on patients’ quality of life (</a:t>
            </a:r>
            <a:r>
              <a:rPr lang="en-GB" sz="2000" dirty="0" err="1"/>
              <a:t>QoL</a:t>
            </a:r>
            <a:r>
              <a:rPr lang="en-GB" sz="2000" dirty="0"/>
              <a:t>)</a:t>
            </a:r>
            <a:endParaRPr lang="en-CA" sz="2000" dirty="0"/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GB" sz="2000" dirty="0"/>
              <a:t>Describe the short- and long-term side-effects of lymphoma treatment, their impact on </a:t>
            </a:r>
            <a:r>
              <a:rPr lang="en-GB" sz="2000" dirty="0" err="1"/>
              <a:t>QoL</a:t>
            </a:r>
            <a:r>
              <a:rPr lang="en-GB" sz="2000" dirty="0"/>
              <a:t> and how to prevent and/or manage them</a:t>
            </a:r>
            <a:endParaRPr lang="en-CA" sz="2000" dirty="0"/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GB" sz="2000" dirty="0"/>
              <a:t>Provide practical tips for dealing with symptoms and side-effects of lymphoma treatments</a:t>
            </a:r>
            <a:endParaRPr lang="en-CA" sz="2000" dirty="0"/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GB" sz="2000" dirty="0"/>
              <a:t>Explain the long-term complications of the disease and importance of follow-up</a:t>
            </a:r>
            <a:endParaRPr lang="en-CA" sz="20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GB" sz="2000" dirty="0"/>
              <a:t>Recognize the nurses’ role in the long-term follow-up and patient support and apply this knowledge to daily practice</a:t>
            </a:r>
            <a:endParaRPr lang="en-US" altLang="de-DE" sz="20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87613" y="157163"/>
            <a:ext cx="6724650" cy="909637"/>
          </a:xfrm>
        </p:spPr>
        <p:txBody>
          <a:bodyPr/>
          <a:lstStyle/>
          <a:p>
            <a:pPr eaLnBrk="1" hangingPunct="1"/>
            <a:r>
              <a:rPr lang="en-GB" altLang="en-US" sz="3200" b="1" dirty="0"/>
              <a:t>M3-B</a:t>
            </a:r>
            <a:br>
              <a:rPr lang="en-GB" altLang="en-US" sz="3200" b="1" dirty="0"/>
            </a:br>
            <a:r>
              <a:rPr lang="en-GB" altLang="en-US" sz="2600" b="1" dirty="0"/>
              <a:t>Late Side-effects of Lymphoma Rx </a:t>
            </a:r>
            <a:endParaRPr lang="en-US" altLang="de-DE" sz="2600" dirty="0">
              <a:latin typeface="Calibri" pitchFamily="34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71895" y="1577156"/>
            <a:ext cx="7791079" cy="4849813"/>
          </a:xfrm>
        </p:spPr>
        <p:txBody>
          <a:bodyPr/>
          <a:lstStyle/>
          <a:p>
            <a:pPr marL="114300" indent="0">
              <a:buNone/>
            </a:pPr>
            <a:r>
              <a:rPr lang="en-GB" sz="2400" b="1" dirty="0">
                <a:solidFill>
                  <a:srgbClr val="C00000"/>
                </a:solidFill>
              </a:rPr>
              <a:t>Radiotherapy: </a:t>
            </a:r>
            <a:endParaRPr lang="en-CA" sz="2400" b="1" dirty="0">
              <a:solidFill>
                <a:srgbClr val="C00000"/>
              </a:solidFill>
            </a:endParaRPr>
          </a:p>
          <a:p>
            <a:pPr marL="542925" lvl="1" indent="-361950">
              <a:spcBef>
                <a:spcPts val="0"/>
              </a:spcBef>
              <a:spcAft>
                <a:spcPts val="600"/>
              </a:spcAft>
            </a:pPr>
            <a:r>
              <a:rPr lang="en-GB" sz="2200" dirty="0"/>
              <a:t>Secondary cancers (breast, thyroid, lung)</a:t>
            </a:r>
            <a:endParaRPr lang="en-CA" sz="2200" dirty="0"/>
          </a:p>
          <a:p>
            <a:pPr marL="542925" lvl="1" indent="-361950">
              <a:spcBef>
                <a:spcPts val="0"/>
              </a:spcBef>
              <a:spcAft>
                <a:spcPts val="600"/>
              </a:spcAft>
            </a:pPr>
            <a:r>
              <a:rPr lang="en-GB" sz="2200" dirty="0"/>
              <a:t>Dry mouth, cavities and tooth decay</a:t>
            </a:r>
          </a:p>
          <a:p>
            <a:pPr marL="542925" lvl="1" indent="-361950">
              <a:spcBef>
                <a:spcPts val="0"/>
              </a:spcBef>
              <a:spcAft>
                <a:spcPts val="600"/>
              </a:spcAft>
            </a:pPr>
            <a:r>
              <a:rPr lang="en-CA" sz="2200" dirty="0"/>
              <a:t>Heart and lung disease</a:t>
            </a:r>
          </a:p>
          <a:p>
            <a:pPr marL="542925" lvl="1" indent="-361950">
              <a:spcBef>
                <a:spcPts val="0"/>
              </a:spcBef>
              <a:spcAft>
                <a:spcPts val="600"/>
              </a:spcAft>
            </a:pPr>
            <a:r>
              <a:rPr lang="en-CA" sz="2200" dirty="0"/>
              <a:t>Endocrine: hypothyroidism, infertility</a:t>
            </a:r>
          </a:p>
          <a:p>
            <a:pPr marL="542925" lvl="1" indent="-361950">
              <a:spcBef>
                <a:spcPts val="0"/>
              </a:spcBef>
              <a:spcAft>
                <a:spcPts val="600"/>
              </a:spcAft>
            </a:pPr>
            <a:r>
              <a:rPr lang="en-CA" sz="2200" dirty="0"/>
              <a:t>Intestinal problems</a:t>
            </a:r>
          </a:p>
          <a:p>
            <a:pPr marL="542925" lvl="1" indent="-361950">
              <a:spcBef>
                <a:spcPts val="0"/>
              </a:spcBef>
              <a:spcAft>
                <a:spcPts val="600"/>
              </a:spcAft>
            </a:pPr>
            <a:r>
              <a:rPr lang="en-CA" sz="2200" dirty="0"/>
              <a:t>Hair loss</a:t>
            </a:r>
          </a:p>
          <a:p>
            <a:pPr marL="542925" lvl="1" indent="-361950">
              <a:spcBef>
                <a:spcPts val="0"/>
              </a:spcBef>
              <a:spcAft>
                <a:spcPts val="600"/>
              </a:spcAft>
            </a:pPr>
            <a:r>
              <a:rPr lang="en-CA" sz="2200" dirty="0"/>
              <a:t>Infections</a:t>
            </a:r>
          </a:p>
          <a:p>
            <a:pPr marL="542925" lvl="1" indent="-361950">
              <a:spcBef>
                <a:spcPts val="0"/>
              </a:spcBef>
              <a:spcAft>
                <a:spcPts val="600"/>
              </a:spcAft>
            </a:pPr>
            <a:r>
              <a:rPr lang="en-CA" sz="2200" dirty="0"/>
              <a:t>Cataracts</a:t>
            </a:r>
          </a:p>
          <a:p>
            <a:pPr marL="542925" lvl="1" indent="-361950">
              <a:spcBef>
                <a:spcPts val="0"/>
              </a:spcBef>
              <a:spcAft>
                <a:spcPts val="600"/>
              </a:spcAft>
            </a:pPr>
            <a:r>
              <a:rPr lang="en-CA" sz="2200" dirty="0"/>
              <a:t>Memory problems</a:t>
            </a:r>
          </a:p>
          <a:p>
            <a:pPr marL="542925" lvl="1" indent="-361950">
              <a:spcBef>
                <a:spcPts val="0"/>
              </a:spcBef>
              <a:spcAft>
                <a:spcPts val="600"/>
              </a:spcAft>
            </a:pPr>
            <a:r>
              <a:rPr lang="en-CA" sz="2200" dirty="0"/>
              <a:t>Osteoporosis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78426" y="6540500"/>
            <a:ext cx="681933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1200" i="1" dirty="0">
                <a:solidFill>
                  <a:prstClr val="white"/>
                </a:solidFill>
                <a:latin typeface="Calibri" pitchFamily="34" charset="0"/>
              </a:rPr>
              <a:t>Source: www.mayoclinic.org </a:t>
            </a:r>
          </a:p>
        </p:txBody>
      </p:sp>
    </p:spTree>
    <p:extLst>
      <p:ext uri="{BB962C8B-B14F-4D97-AF65-F5344CB8AC3E}">
        <p14:creationId xmlns:p14="http://schemas.microsoft.com/office/powerpoint/2010/main" val="28918494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87613" y="157163"/>
            <a:ext cx="6724650" cy="909637"/>
          </a:xfrm>
        </p:spPr>
        <p:txBody>
          <a:bodyPr/>
          <a:lstStyle/>
          <a:p>
            <a:pPr eaLnBrk="1" hangingPunct="1"/>
            <a:r>
              <a:rPr lang="en-GB" altLang="en-US" sz="3200" b="1" dirty="0"/>
              <a:t>M3-B</a:t>
            </a:r>
            <a:br>
              <a:rPr lang="en-GB" altLang="en-US" sz="3200" b="1" dirty="0"/>
            </a:br>
            <a:r>
              <a:rPr lang="en-GB" altLang="en-US" sz="2600" b="1" dirty="0"/>
              <a:t>Late Side-effects of Lymphoma Rx </a:t>
            </a:r>
            <a:endParaRPr lang="en-US" altLang="de-DE" sz="2600" dirty="0">
              <a:latin typeface="Calibri" pitchFamily="34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577157"/>
            <a:ext cx="8229600" cy="474406"/>
          </a:xfrm>
        </p:spPr>
        <p:txBody>
          <a:bodyPr/>
          <a:lstStyle/>
          <a:p>
            <a:pPr marL="114300" indent="0" algn="ctr">
              <a:buNone/>
            </a:pPr>
            <a:r>
              <a:rPr lang="en-GB" sz="2400" b="1" dirty="0">
                <a:solidFill>
                  <a:srgbClr val="C00000"/>
                </a:solidFill>
              </a:rPr>
              <a:t>Radiotherapy Site-specific Late Side Effects </a:t>
            </a:r>
            <a:endParaRPr lang="en-CA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3240188"/>
              </p:ext>
            </p:extLst>
          </p:nvPr>
        </p:nvGraphicFramePr>
        <p:xfrm>
          <a:off x="599768" y="2075426"/>
          <a:ext cx="8013290" cy="354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5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979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RXT Site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Potential Late Side Effect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600" dirty="0"/>
                        <a:t>Neck (including spinal)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baseline="0" dirty="0"/>
                        <a:t>Thyroid dysfunction, nodules, malignancy, salivary </a:t>
                      </a:r>
                      <a:r>
                        <a:rPr lang="en-CA" sz="1600" baseline="0" dirty="0" err="1"/>
                        <a:t>hypofunction</a:t>
                      </a:r>
                      <a:r>
                        <a:rPr lang="en-CA" sz="1600" baseline="0" dirty="0"/>
                        <a:t> / </a:t>
                      </a:r>
                      <a:r>
                        <a:rPr lang="en-CA" sz="1600" baseline="0" dirty="0" err="1"/>
                        <a:t>xerostomia</a:t>
                      </a:r>
                      <a:endParaRPr lang="en-CA" sz="160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600" dirty="0"/>
                        <a:t>Thoracic (including spinal)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/>
                        <a:t>Heart failure, respiratory dysfunction, breast hypoplasia or neoplasm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600" dirty="0"/>
                        <a:t>Abdominal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/>
                        <a:t>GI dysfunction, diarrhoea, GI fibrosis / stricture</a:t>
                      </a:r>
                    </a:p>
                    <a:p>
                      <a:r>
                        <a:rPr lang="en-CA" sz="1600" dirty="0"/>
                        <a:t>Hepatic dysfunction</a:t>
                      </a:r>
                      <a:r>
                        <a:rPr lang="en-CA" sz="1600" baseline="0" dirty="0"/>
                        <a:t> / fibrosis / cirrhosis</a:t>
                      </a:r>
                    </a:p>
                    <a:p>
                      <a:r>
                        <a:rPr lang="en-CA" sz="1600" baseline="0" dirty="0"/>
                        <a:t>Renal hypoplasia, glomerular dysfunction, proteinuria</a:t>
                      </a:r>
                      <a:endParaRPr lang="en-C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600" dirty="0"/>
                        <a:t>Pelvic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/>
                        <a:t>Adverse pregnancy outcome, uterine hypoplasia / fibrosis</a:t>
                      </a:r>
                    </a:p>
                    <a:p>
                      <a:r>
                        <a:rPr lang="en-CA" sz="1600" dirty="0"/>
                        <a:t>Bladder fibrosis, haemorrhagic cystitis, avascular necrosis, impaired fertility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600" dirty="0"/>
                        <a:t>Skin / Soft tissue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/>
                        <a:t>Pigmented skin lesions, hypoplasia, fibrosis, atrophy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78426" y="6540500"/>
            <a:ext cx="681933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1200" i="1" dirty="0">
                <a:solidFill>
                  <a:prstClr val="white"/>
                </a:solidFill>
                <a:latin typeface="Calibri" pitchFamily="34" charset="0"/>
              </a:rPr>
              <a:t>Source: www.cclg.org.uk </a:t>
            </a:r>
          </a:p>
        </p:txBody>
      </p:sp>
    </p:spTree>
    <p:extLst>
      <p:ext uri="{BB962C8B-B14F-4D97-AF65-F5344CB8AC3E}">
        <p14:creationId xmlns:p14="http://schemas.microsoft.com/office/powerpoint/2010/main" val="9080098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87613" y="157163"/>
            <a:ext cx="6724650" cy="909637"/>
          </a:xfrm>
        </p:spPr>
        <p:txBody>
          <a:bodyPr/>
          <a:lstStyle/>
          <a:p>
            <a:pPr eaLnBrk="1" hangingPunct="1"/>
            <a:r>
              <a:rPr lang="en-GB" altLang="en-US" sz="3200" b="1" dirty="0"/>
              <a:t>M3-B</a:t>
            </a:r>
            <a:br>
              <a:rPr lang="en-GB" altLang="en-US" sz="3200" b="1" dirty="0"/>
            </a:br>
            <a:r>
              <a:rPr lang="en-GB" altLang="en-US" sz="2600" b="1" dirty="0"/>
              <a:t>Late Side-effects of Lymphoma Rx </a:t>
            </a:r>
            <a:endParaRPr lang="en-US" altLang="de-DE" sz="2600" dirty="0">
              <a:latin typeface="Calibri" pitchFamily="34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78426" y="1571626"/>
            <a:ext cx="8014312" cy="4176032"/>
          </a:xfrm>
        </p:spPr>
        <p:txBody>
          <a:bodyPr/>
          <a:lstStyle/>
          <a:p>
            <a:pPr marL="11430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GB" sz="2400" b="1" dirty="0" err="1">
                <a:solidFill>
                  <a:srgbClr val="C00000"/>
                </a:solidFill>
              </a:rPr>
              <a:t>Radioimmunotherapy</a:t>
            </a:r>
            <a:r>
              <a:rPr lang="en-GB" sz="2400" b="1" dirty="0">
                <a:solidFill>
                  <a:srgbClr val="C00000"/>
                </a:solidFill>
              </a:rPr>
              <a:t>: </a:t>
            </a:r>
            <a:endParaRPr lang="en-CA" sz="2400" b="1" dirty="0">
              <a:solidFill>
                <a:srgbClr val="C00000"/>
              </a:solidFill>
            </a:endParaRPr>
          </a:p>
          <a:p>
            <a:pPr marL="447675" lvl="1" indent="-266700">
              <a:spcBef>
                <a:spcPts val="600"/>
              </a:spcBef>
              <a:spcAft>
                <a:spcPts val="1200"/>
              </a:spcAft>
            </a:pPr>
            <a:r>
              <a:rPr lang="en-GB" sz="2200" dirty="0"/>
              <a:t>General (chills, fever, allergic reaction, </a:t>
            </a:r>
            <a:r>
              <a:rPr lang="en-GB" sz="2200" dirty="0" err="1"/>
              <a:t>urticaria</a:t>
            </a:r>
            <a:r>
              <a:rPr lang="en-GB" sz="2200" dirty="0"/>
              <a:t>, cough, dizziness, anxiety, dyspnoea, infection, throat irritation, joint pain)</a:t>
            </a:r>
            <a:endParaRPr lang="en-CA" sz="2200" dirty="0"/>
          </a:p>
          <a:p>
            <a:pPr marL="447675" lvl="1" indent="-266700">
              <a:spcBef>
                <a:spcPts val="600"/>
              </a:spcBef>
              <a:spcAft>
                <a:spcPts val="1200"/>
              </a:spcAft>
            </a:pPr>
            <a:r>
              <a:rPr lang="en-GB" sz="2200" dirty="0"/>
              <a:t>Gastrointestinal (nausea / vomiting, abdominal pain, diarrhoea)</a:t>
            </a:r>
            <a:endParaRPr lang="en-CA" sz="2200" dirty="0"/>
          </a:p>
          <a:p>
            <a:pPr marL="447675" lvl="1" indent="-266700"/>
            <a:r>
              <a:rPr lang="en-GB" sz="2200" dirty="0"/>
              <a:t>Haematological (neutropenia, thrombocytopenia, anaemia)</a:t>
            </a:r>
            <a:endParaRPr lang="en-CA" sz="2200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78426" y="6540500"/>
            <a:ext cx="681933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1200" i="1" dirty="0">
                <a:solidFill>
                  <a:prstClr val="white"/>
                </a:solidFill>
                <a:latin typeface="Calibri" pitchFamily="34" charset="0"/>
              </a:rPr>
              <a:t>Source: www.mayoclinic.org </a:t>
            </a:r>
          </a:p>
        </p:txBody>
      </p:sp>
    </p:spTree>
    <p:extLst>
      <p:ext uri="{BB962C8B-B14F-4D97-AF65-F5344CB8AC3E}">
        <p14:creationId xmlns:p14="http://schemas.microsoft.com/office/powerpoint/2010/main" val="26006541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87613" y="157163"/>
            <a:ext cx="6724650" cy="909637"/>
          </a:xfrm>
        </p:spPr>
        <p:txBody>
          <a:bodyPr/>
          <a:lstStyle/>
          <a:p>
            <a:pPr eaLnBrk="1" hangingPunct="1"/>
            <a:r>
              <a:rPr lang="en-GB" altLang="en-US" sz="3200" b="1" dirty="0"/>
              <a:t>M3-B</a:t>
            </a:r>
            <a:br>
              <a:rPr lang="en-GB" altLang="en-US" sz="3200" b="1" dirty="0"/>
            </a:br>
            <a:r>
              <a:rPr lang="en-GB" altLang="en-US" sz="2600" b="1" dirty="0"/>
              <a:t>Late Side-effects of Lymphoma Rx </a:t>
            </a:r>
            <a:endParaRPr lang="en-US" altLang="de-DE" sz="2600" dirty="0">
              <a:latin typeface="Calibri" pitchFamily="34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48145" y="1571625"/>
            <a:ext cx="7814830" cy="4849813"/>
          </a:xfrm>
        </p:spPr>
        <p:txBody>
          <a:bodyPr/>
          <a:lstStyle/>
          <a:p>
            <a:pPr marL="11430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b="1" dirty="0">
                <a:solidFill>
                  <a:srgbClr val="C00000"/>
                </a:solidFill>
              </a:rPr>
              <a:t>Transplantation: </a:t>
            </a:r>
            <a:endParaRPr lang="en-CA" sz="2400" b="1" dirty="0">
              <a:solidFill>
                <a:srgbClr val="C00000"/>
              </a:solidFill>
            </a:endParaRPr>
          </a:p>
          <a:p>
            <a:pPr marL="542925" lvl="1" indent="-361950">
              <a:spcBef>
                <a:spcPts val="600"/>
              </a:spcBef>
              <a:spcAft>
                <a:spcPts val="600"/>
              </a:spcAft>
            </a:pPr>
            <a:r>
              <a:rPr lang="en-GB" sz="2200" dirty="0"/>
              <a:t>Infections (cytomegalovirus, pneumocystis </a:t>
            </a:r>
            <a:r>
              <a:rPr lang="en-GB" sz="2200" dirty="0" err="1"/>
              <a:t>jiroveci</a:t>
            </a:r>
            <a:r>
              <a:rPr lang="en-GB" sz="2200" dirty="0"/>
              <a:t> pneumonia) </a:t>
            </a:r>
          </a:p>
          <a:p>
            <a:pPr marL="542925" lvl="1" indent="-361950">
              <a:spcBef>
                <a:spcPts val="600"/>
              </a:spcBef>
              <a:spcAft>
                <a:spcPts val="600"/>
              </a:spcAft>
            </a:pPr>
            <a:r>
              <a:rPr lang="en-GB" sz="2200" dirty="0"/>
              <a:t>Chronic </a:t>
            </a:r>
            <a:r>
              <a:rPr lang="en-GB" sz="2200" dirty="0" err="1"/>
              <a:t>GvHD</a:t>
            </a:r>
            <a:endParaRPr lang="en-GB" sz="2200" dirty="0"/>
          </a:p>
          <a:p>
            <a:pPr marL="542925" lvl="1" indent="-361950">
              <a:spcBef>
                <a:spcPts val="600"/>
              </a:spcBef>
              <a:spcAft>
                <a:spcPts val="600"/>
              </a:spcAft>
            </a:pPr>
            <a:r>
              <a:rPr lang="en-GB" sz="2200" dirty="0"/>
              <a:t>Infertility</a:t>
            </a:r>
          </a:p>
          <a:p>
            <a:pPr marL="542925" lvl="1" indent="-361950">
              <a:spcBef>
                <a:spcPts val="600"/>
              </a:spcBef>
              <a:spcAft>
                <a:spcPts val="600"/>
              </a:spcAft>
            </a:pPr>
            <a:r>
              <a:rPr lang="en-GB" sz="2200" dirty="0"/>
              <a:t>Secondary malignancies</a:t>
            </a:r>
          </a:p>
          <a:p>
            <a:pPr marL="542925" lvl="1" indent="-361950">
              <a:spcBef>
                <a:spcPts val="600"/>
              </a:spcBef>
              <a:spcAft>
                <a:spcPts val="600"/>
              </a:spcAft>
            </a:pPr>
            <a:r>
              <a:rPr lang="en-GB" sz="2200" dirty="0"/>
              <a:t>Relapse of lymphoma</a:t>
            </a:r>
          </a:p>
          <a:p>
            <a:pPr marL="542925" lvl="1" indent="-361950">
              <a:spcBef>
                <a:spcPts val="600"/>
              </a:spcBef>
              <a:spcAft>
                <a:spcPts val="600"/>
              </a:spcAft>
            </a:pPr>
            <a:r>
              <a:rPr lang="en-GB" sz="2200" dirty="0"/>
              <a:t>Autoimmune disorders</a:t>
            </a:r>
          </a:p>
          <a:p>
            <a:pPr marL="542925" lvl="1" indent="-361950">
              <a:spcBef>
                <a:spcPts val="600"/>
              </a:spcBef>
              <a:spcAft>
                <a:spcPts val="600"/>
              </a:spcAft>
            </a:pPr>
            <a:r>
              <a:rPr lang="en-GB" sz="2200" dirty="0"/>
              <a:t>Hypothyroidism</a:t>
            </a:r>
          </a:p>
          <a:p>
            <a:pPr marL="542925" lvl="1" indent="-361950">
              <a:spcBef>
                <a:spcPts val="600"/>
              </a:spcBef>
              <a:spcAft>
                <a:spcPts val="600"/>
              </a:spcAft>
            </a:pPr>
            <a:r>
              <a:rPr lang="en-GB" sz="2200" dirty="0"/>
              <a:t>Psychological disturbance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19432" y="6540500"/>
            <a:ext cx="68783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1200" i="1" dirty="0">
                <a:solidFill>
                  <a:prstClr val="white"/>
                </a:solidFill>
                <a:latin typeface="Calibri" pitchFamily="34" charset="0"/>
              </a:rPr>
              <a:t>Source: Brown, 2010</a:t>
            </a:r>
          </a:p>
        </p:txBody>
      </p:sp>
    </p:spTree>
    <p:extLst>
      <p:ext uri="{BB962C8B-B14F-4D97-AF65-F5344CB8AC3E}">
        <p14:creationId xmlns:p14="http://schemas.microsoft.com/office/powerpoint/2010/main" val="25413139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1985962" y="2401171"/>
            <a:ext cx="5153025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CA" altLang="de-DE" sz="3600" dirty="0">
                <a:solidFill>
                  <a:srgbClr val="FFFFFF"/>
                </a:solidFill>
                <a:latin typeface="Calibri" pitchFamily="34" charset="0"/>
              </a:rPr>
              <a:t>Module 3C: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de-DE" dirty="0">
                <a:solidFill>
                  <a:srgbClr val="FFFFFF"/>
                </a:solidFill>
                <a:latin typeface="Calibri" pitchFamily="34" charset="0"/>
              </a:rPr>
              <a:t>Managing the Side-effects of Lymphoma Treatment</a:t>
            </a:r>
            <a:endParaRPr lang="en-US" altLang="de-DE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8194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27300" y="157163"/>
            <a:ext cx="6616700" cy="909637"/>
          </a:xfrm>
        </p:spPr>
        <p:txBody>
          <a:bodyPr/>
          <a:lstStyle/>
          <a:p>
            <a:pPr eaLnBrk="1" hangingPunct="1"/>
            <a:r>
              <a:rPr lang="en-GB" altLang="en-US" sz="3200" b="1" dirty="0"/>
              <a:t>M3-C </a:t>
            </a:r>
            <a:br>
              <a:rPr lang="en-GB" altLang="en-US" sz="3200" b="1" dirty="0"/>
            </a:br>
            <a:r>
              <a:rPr lang="en-GB" altLang="en-US" sz="3000" b="1" dirty="0"/>
              <a:t>Managing the Side-Effects</a:t>
            </a:r>
            <a:endParaRPr lang="en-US" altLang="de-DE" sz="3000" dirty="0">
              <a:latin typeface="Calibri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49826" y="1574697"/>
            <a:ext cx="8229600" cy="582561"/>
          </a:xfrm>
        </p:spPr>
        <p:txBody>
          <a:bodyPr/>
          <a:lstStyle/>
          <a:p>
            <a:pPr marL="0" indent="0">
              <a:buNone/>
            </a:pPr>
            <a:r>
              <a:rPr lang="en-CA" altLang="en-US" sz="2400" b="1" dirty="0">
                <a:solidFill>
                  <a:srgbClr val="FF3300"/>
                </a:solidFill>
              </a:rPr>
              <a:t>Managing Nausea and Vomiting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639097" y="6540500"/>
            <a:ext cx="685866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1200" i="1" dirty="0">
                <a:solidFill>
                  <a:prstClr val="white"/>
                </a:solidFill>
                <a:latin typeface="Calibri" pitchFamily="34" charset="0"/>
              </a:rPr>
              <a:t>Source: </a:t>
            </a:r>
            <a:r>
              <a:rPr lang="en-US" altLang="de-DE" sz="1200" i="1" dirty="0" err="1">
                <a:solidFill>
                  <a:prstClr val="white"/>
                </a:solidFill>
                <a:latin typeface="Calibri" pitchFamily="34" charset="0"/>
              </a:rPr>
              <a:t>Roila</a:t>
            </a:r>
            <a:r>
              <a:rPr lang="en-US" altLang="de-DE" sz="1200" i="1" dirty="0">
                <a:solidFill>
                  <a:prstClr val="white"/>
                </a:solidFill>
                <a:latin typeface="Calibri" pitchFamily="34" charset="0"/>
              </a:rPr>
              <a:t> et al., 2010 </a:t>
            </a: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46291" y="2021758"/>
            <a:ext cx="8221152" cy="4415606"/>
          </a:xfrm>
          <a:prstGeom prst="rect">
            <a:avLst/>
          </a:prstGeo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GB" altLang="en-US" sz="1800" b="1" dirty="0"/>
              <a:t>Management options</a:t>
            </a:r>
          </a:p>
          <a:p>
            <a:pPr marL="266700" indent="-266700" eaLnBrk="1" hangingPunct="1">
              <a:spcBef>
                <a:spcPts val="0"/>
              </a:spcBef>
              <a:spcAft>
                <a:spcPts val="600"/>
              </a:spcAft>
            </a:pPr>
            <a:r>
              <a:rPr lang="en-GB" altLang="en-US" sz="1800" dirty="0"/>
              <a:t>Radiotherapy:</a:t>
            </a:r>
          </a:p>
          <a:p>
            <a:pPr marL="542925" lvl="1" indent="-276225" eaLnBrk="1" hangingPunct="1">
              <a:spcBef>
                <a:spcPts val="0"/>
              </a:spcBef>
              <a:spcAft>
                <a:spcPts val="600"/>
              </a:spcAft>
            </a:pPr>
            <a:r>
              <a:rPr lang="en-GB" altLang="en-US" sz="1800" dirty="0"/>
              <a:t>Antiemetic prophylaxis: </a:t>
            </a:r>
          </a:p>
          <a:p>
            <a:pPr marL="809625" lvl="2" indent="-266700" eaLnBrk="1" hangingPunct="1">
              <a:spcBef>
                <a:spcPts val="0"/>
              </a:spcBef>
              <a:spcAft>
                <a:spcPts val="600"/>
              </a:spcAft>
            </a:pPr>
            <a:r>
              <a:rPr lang="en-GB" altLang="en-US" sz="1800" dirty="0"/>
              <a:t>A 5-HT3 receptor antagonist + dexamethasone</a:t>
            </a:r>
          </a:p>
          <a:p>
            <a:pPr marL="809625" lvl="2" indent="-266700" eaLnBrk="1" hangingPunct="1">
              <a:spcBef>
                <a:spcPts val="0"/>
              </a:spcBef>
              <a:spcAft>
                <a:spcPts val="600"/>
              </a:spcAft>
            </a:pPr>
            <a:r>
              <a:rPr lang="en-GB" altLang="en-US" sz="1800" dirty="0"/>
              <a:t>Rescue: dopamine receptor antagonist or a 5-HT3 receptor antagonist </a:t>
            </a:r>
          </a:p>
          <a:p>
            <a:pPr marL="266700" indent="-266700" eaLnBrk="1" hangingPunct="1">
              <a:spcBef>
                <a:spcPts val="0"/>
              </a:spcBef>
              <a:spcAft>
                <a:spcPts val="600"/>
              </a:spcAft>
            </a:pPr>
            <a:r>
              <a:rPr lang="en-GB" altLang="en-US" sz="1800" dirty="0"/>
              <a:t>Chemotherapy:</a:t>
            </a:r>
          </a:p>
          <a:p>
            <a:pPr marL="542925" lvl="1" indent="-276225" eaLnBrk="1" hangingPunct="1">
              <a:spcBef>
                <a:spcPts val="0"/>
              </a:spcBef>
              <a:spcAft>
                <a:spcPts val="600"/>
              </a:spcAft>
            </a:pPr>
            <a:r>
              <a:rPr lang="en-GB" altLang="en-US" sz="1800" dirty="0"/>
              <a:t>Three-drug regimen:  </a:t>
            </a:r>
          </a:p>
          <a:p>
            <a:pPr marL="809625" lvl="2" indent="-266700" eaLnBrk="1" hangingPunct="1">
              <a:spcBef>
                <a:spcPts val="0"/>
              </a:spcBef>
              <a:spcAft>
                <a:spcPts val="600"/>
              </a:spcAft>
            </a:pPr>
            <a:r>
              <a:rPr lang="en-GB" altLang="en-US" sz="1800" dirty="0"/>
              <a:t>A 5-HT3 receptor antagonist (</a:t>
            </a:r>
            <a:r>
              <a:rPr lang="en-GB" altLang="en-US" sz="1800" dirty="0" err="1"/>
              <a:t>ondansetron</a:t>
            </a:r>
            <a:r>
              <a:rPr lang="en-GB" altLang="en-US" sz="1800" dirty="0"/>
              <a:t>, </a:t>
            </a:r>
            <a:r>
              <a:rPr lang="en-GB" altLang="en-US" sz="1800" dirty="0" err="1"/>
              <a:t>dolasetron</a:t>
            </a:r>
            <a:r>
              <a:rPr lang="en-GB" altLang="en-US" sz="1800" dirty="0"/>
              <a:t>, </a:t>
            </a:r>
            <a:r>
              <a:rPr lang="en-GB" altLang="en-US" sz="1800" dirty="0" err="1"/>
              <a:t>granisetron</a:t>
            </a:r>
            <a:r>
              <a:rPr lang="en-GB" altLang="en-US" sz="1800" dirty="0"/>
              <a:t>, or </a:t>
            </a:r>
            <a:r>
              <a:rPr lang="en-GB" altLang="en-US" sz="1800" dirty="0" err="1"/>
              <a:t>tropisetron</a:t>
            </a:r>
            <a:r>
              <a:rPr lang="en-GB" altLang="en-US" sz="1800" dirty="0"/>
              <a:t>; given IV or PO) + </a:t>
            </a:r>
          </a:p>
          <a:p>
            <a:pPr marL="809625" lvl="2" indent="-266700" eaLnBrk="1" hangingPunct="1">
              <a:spcBef>
                <a:spcPts val="0"/>
              </a:spcBef>
              <a:spcAft>
                <a:spcPts val="600"/>
              </a:spcAft>
            </a:pPr>
            <a:r>
              <a:rPr lang="en-GB" altLang="en-US" sz="1800" dirty="0"/>
              <a:t>Dexamethasone + </a:t>
            </a:r>
          </a:p>
          <a:p>
            <a:pPr marL="809625" lvl="2" indent="-266700" eaLnBrk="1" hangingPunct="1">
              <a:spcBef>
                <a:spcPts val="0"/>
              </a:spcBef>
              <a:spcAft>
                <a:spcPts val="600"/>
              </a:spcAft>
            </a:pPr>
            <a:r>
              <a:rPr lang="en-GB" altLang="en-US" sz="1800" dirty="0"/>
              <a:t>A NK1 receptor antagonist (</a:t>
            </a:r>
            <a:r>
              <a:rPr lang="en-GB" altLang="en-US" sz="1800" dirty="0" err="1"/>
              <a:t>Aprepitant</a:t>
            </a:r>
            <a:r>
              <a:rPr lang="en-GB" altLang="en-US" sz="1800" dirty="0"/>
              <a:t>) given before chemotherapy</a:t>
            </a:r>
          </a:p>
          <a:p>
            <a:pPr marL="266700" indent="-266700" eaLnBrk="1" hangingPunct="1">
              <a:spcBef>
                <a:spcPts val="0"/>
              </a:spcBef>
              <a:spcAft>
                <a:spcPts val="600"/>
              </a:spcAft>
            </a:pPr>
            <a:r>
              <a:rPr lang="en-CA" altLang="en-US" sz="1800" dirty="0"/>
              <a:t>Note: </a:t>
            </a:r>
            <a:r>
              <a:rPr lang="en-CA" altLang="en-US" sz="1800" dirty="0" err="1"/>
              <a:t>Antiemetics</a:t>
            </a:r>
            <a:r>
              <a:rPr lang="en-CA" altLang="en-US" sz="1800" dirty="0"/>
              <a:t> most effective when given prophylactically</a:t>
            </a:r>
          </a:p>
        </p:txBody>
      </p:sp>
    </p:spTree>
    <p:extLst>
      <p:ext uri="{BB962C8B-B14F-4D97-AF65-F5344CB8AC3E}">
        <p14:creationId xmlns:p14="http://schemas.microsoft.com/office/powerpoint/2010/main" val="22024872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27300" y="157163"/>
            <a:ext cx="6616700" cy="909637"/>
          </a:xfrm>
        </p:spPr>
        <p:txBody>
          <a:bodyPr/>
          <a:lstStyle/>
          <a:p>
            <a:pPr eaLnBrk="1" hangingPunct="1"/>
            <a:r>
              <a:rPr lang="en-GB" altLang="en-US" sz="3200" b="1" dirty="0"/>
              <a:t>M3-C </a:t>
            </a:r>
            <a:br>
              <a:rPr lang="en-GB" altLang="en-US" sz="3200" b="1" dirty="0"/>
            </a:br>
            <a:r>
              <a:rPr lang="en-GB" altLang="en-US" sz="3000" b="1" dirty="0"/>
              <a:t>Managing the Side-Effects</a:t>
            </a:r>
            <a:endParaRPr lang="en-US" altLang="de-DE" sz="3000" dirty="0">
              <a:latin typeface="Calibri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49826" y="1574697"/>
            <a:ext cx="8229600" cy="582561"/>
          </a:xfrm>
        </p:spPr>
        <p:txBody>
          <a:bodyPr/>
          <a:lstStyle/>
          <a:p>
            <a:pPr marL="0" indent="0">
              <a:buNone/>
            </a:pPr>
            <a:r>
              <a:rPr lang="en-CA" altLang="en-US" sz="2400" b="1" dirty="0">
                <a:solidFill>
                  <a:srgbClr val="FF3300"/>
                </a:solidFill>
              </a:rPr>
              <a:t>Managing Nausea and Vomiting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550606" y="6540500"/>
            <a:ext cx="694715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1200" i="1" dirty="0">
                <a:solidFill>
                  <a:prstClr val="white"/>
                </a:solidFill>
                <a:latin typeface="Calibri" pitchFamily="34" charset="0"/>
              </a:rPr>
              <a:t>Source: www.cancer.gov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5356" y="2076450"/>
            <a:ext cx="8426245" cy="4075471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GB" altLang="en-US" sz="1800" b="1" dirty="0"/>
              <a:t>Practical tips for patients</a:t>
            </a:r>
          </a:p>
          <a:p>
            <a:pPr marL="266700" indent="-26670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altLang="en-US" sz="1800" dirty="0"/>
              <a:t>Take your anti-nausea medication regularly, even on days when you feel well</a:t>
            </a:r>
            <a:endParaRPr lang="en-GB" altLang="en-US" sz="1800" dirty="0">
              <a:cs typeface="Arial" charset="0"/>
            </a:endParaRPr>
          </a:p>
          <a:p>
            <a:pPr marL="266700" indent="-26670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altLang="en-US" sz="1800" dirty="0"/>
              <a:t>Drink plenty of fluids before, during and after therapy</a:t>
            </a:r>
          </a:p>
          <a:p>
            <a:pPr marL="266700" indent="-26670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CA" altLang="en-US" sz="1800" dirty="0"/>
              <a:t>Learn the best time for you to eat and drink /  adapt meals and drinks according to symptoms</a:t>
            </a:r>
          </a:p>
          <a:p>
            <a:pPr marL="266700" indent="-26670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altLang="en-US" sz="1800" dirty="0"/>
              <a:t>Eat 5 – 6 small meals/snacks instead of 3 big ones</a:t>
            </a:r>
          </a:p>
          <a:p>
            <a:pPr marL="266700" indent="-26670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CA" altLang="en-US" sz="1800" dirty="0"/>
              <a:t>Eat less spicy, greasy, fried, salty, or sweet foods</a:t>
            </a:r>
          </a:p>
          <a:p>
            <a:pPr marL="266700" indent="-26670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altLang="en-US" sz="1800" dirty="0"/>
              <a:t>Eat food that is easy on your stomach </a:t>
            </a:r>
          </a:p>
          <a:p>
            <a:pPr marL="542925" lvl="1" indent="-276225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altLang="en-US" sz="1800" dirty="0"/>
              <a:t>clear soup, baked/broiled chicken, cream of wheat, oatmeal, white rice, banana, applesauce, yogurt, etc.</a:t>
            </a:r>
          </a:p>
          <a:p>
            <a:pPr marL="266700" indent="-26670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altLang="en-US" sz="1800" dirty="0"/>
              <a:t>Consider complementary therapy (e.g. relaxation techniques, acupuncture, aromatherapy)</a:t>
            </a:r>
          </a:p>
        </p:txBody>
      </p:sp>
      <p:pic>
        <p:nvPicPr>
          <p:cNvPr id="2050" name="Picture 2" descr="https://encrypted-tbn2.gstatic.com/images?q=tbn:ANd9GcR8i8SiqT3_BcWB7E3p4frgOmWYvpKNYdlCCoBcqFXWwqYwl5w2h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548" y="3450508"/>
            <a:ext cx="1935725" cy="1084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1473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27300" y="157163"/>
            <a:ext cx="6616700" cy="909637"/>
          </a:xfrm>
        </p:spPr>
        <p:txBody>
          <a:bodyPr/>
          <a:lstStyle/>
          <a:p>
            <a:pPr eaLnBrk="1" hangingPunct="1"/>
            <a:r>
              <a:rPr lang="en-GB" altLang="en-US" sz="3200" b="1" dirty="0"/>
              <a:t>M3-C </a:t>
            </a:r>
            <a:br>
              <a:rPr lang="en-GB" altLang="en-US" sz="3200" b="1" dirty="0"/>
            </a:br>
            <a:r>
              <a:rPr lang="en-GB" altLang="en-US" sz="3000" b="1" dirty="0"/>
              <a:t>Managing the Side-Effects</a:t>
            </a:r>
            <a:endParaRPr lang="en-US" altLang="de-DE" sz="3000" dirty="0">
              <a:latin typeface="Calibri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40301" y="1574697"/>
            <a:ext cx="8229600" cy="582561"/>
          </a:xfrm>
        </p:spPr>
        <p:txBody>
          <a:bodyPr/>
          <a:lstStyle/>
          <a:p>
            <a:pPr marL="0" indent="0">
              <a:buNone/>
            </a:pPr>
            <a:r>
              <a:rPr lang="en-CA" altLang="en-US" sz="2400" b="1" dirty="0">
                <a:solidFill>
                  <a:srgbClr val="FF3300"/>
                </a:solidFill>
              </a:rPr>
              <a:t>Managing Diarrhoea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570271" y="6540500"/>
            <a:ext cx="692749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1200" i="1" dirty="0">
                <a:solidFill>
                  <a:prstClr val="white"/>
                </a:solidFill>
                <a:latin typeface="Calibri" pitchFamily="34" charset="0"/>
              </a:rPr>
              <a:t>Source: www.chemotherapy.com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0133" y="2051254"/>
            <a:ext cx="3879747" cy="3028335"/>
          </a:xfrm>
          <a:prstGeom prst="rect">
            <a:avLst/>
          </a:prstGeom>
        </p:spPr>
        <p:txBody>
          <a:bodyPr/>
          <a:lstStyle/>
          <a:p>
            <a:pPr eaLnBrk="1" hangingPunct="1">
              <a:spcBef>
                <a:spcPct val="30000"/>
              </a:spcBef>
              <a:buFontTx/>
              <a:buNone/>
            </a:pPr>
            <a:r>
              <a:rPr lang="en-GB" altLang="en-US" sz="1800" b="1" dirty="0"/>
              <a:t>Management options</a:t>
            </a:r>
          </a:p>
          <a:p>
            <a:pPr marL="266700" lvl="0" indent="-266700" eaLnBrk="1" hangingPunct="1">
              <a:spcBef>
                <a:spcPct val="30000"/>
              </a:spcBef>
            </a:pPr>
            <a:r>
              <a:rPr lang="en-CA" altLang="en-US" sz="1800" dirty="0">
                <a:solidFill>
                  <a:prstClr val="black"/>
                </a:solidFill>
              </a:rPr>
              <a:t>Monitor for symptoms and signs of dehydration</a:t>
            </a:r>
          </a:p>
          <a:p>
            <a:pPr marL="542925" lvl="1" indent="-276225" eaLnBrk="1" hangingPunct="1">
              <a:spcBef>
                <a:spcPct val="30000"/>
              </a:spcBef>
            </a:pPr>
            <a:r>
              <a:rPr lang="en-CA" altLang="en-US" sz="1600" dirty="0">
                <a:solidFill>
                  <a:prstClr val="black"/>
                </a:solidFill>
              </a:rPr>
              <a:t>Thirst, dry mouth/mucosal membranes, reduced urine output, irritability </a:t>
            </a:r>
          </a:p>
          <a:p>
            <a:pPr marL="266700" indent="-266700" eaLnBrk="1" hangingPunct="1">
              <a:spcBef>
                <a:spcPct val="30000"/>
              </a:spcBef>
            </a:pPr>
            <a:r>
              <a:rPr lang="en-GB" altLang="en-US" sz="1800" dirty="0"/>
              <a:t>Electrolyte replacement</a:t>
            </a:r>
          </a:p>
          <a:p>
            <a:pPr marL="266700" indent="-266700" eaLnBrk="1" hangingPunct="1">
              <a:spcBef>
                <a:spcPct val="30000"/>
              </a:spcBef>
            </a:pPr>
            <a:r>
              <a:rPr lang="en-GB" altLang="en-US" sz="1800" dirty="0"/>
              <a:t>Over-the-counter anti-diarrhoeal drugs</a:t>
            </a: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473985" y="2041423"/>
            <a:ext cx="4316362" cy="4336025"/>
          </a:xfrm>
          <a:prstGeom prst="rect">
            <a:avLst/>
          </a:prstGeom>
        </p:spPr>
        <p:txBody>
          <a:bodyPr/>
          <a:lstStyle/>
          <a:p>
            <a:pPr eaLnBrk="1" hangingPunct="1">
              <a:spcBef>
                <a:spcPct val="30000"/>
              </a:spcBef>
              <a:buFontTx/>
              <a:buNone/>
            </a:pPr>
            <a:r>
              <a:rPr lang="en-GB" altLang="en-US" sz="1800" b="1" dirty="0"/>
              <a:t>Practical tips for patients</a:t>
            </a:r>
          </a:p>
          <a:p>
            <a:pPr marL="266700" indent="-266700" eaLnBrk="1" hangingPunct="1">
              <a:spcBef>
                <a:spcPct val="30000"/>
              </a:spcBef>
            </a:pPr>
            <a:r>
              <a:rPr lang="en-CA" altLang="en-US" sz="1800" dirty="0"/>
              <a:t>Avoid greasy, spicy, or fried foods</a:t>
            </a:r>
          </a:p>
          <a:p>
            <a:pPr marL="266700" indent="-266700" eaLnBrk="1" hangingPunct="1">
              <a:spcBef>
                <a:spcPct val="30000"/>
              </a:spcBef>
            </a:pPr>
            <a:r>
              <a:rPr lang="en-CA" altLang="en-US" sz="1800" dirty="0"/>
              <a:t>Avoid milk and dairy products</a:t>
            </a:r>
          </a:p>
          <a:p>
            <a:pPr marL="266700" indent="-266700" eaLnBrk="1" hangingPunct="1">
              <a:spcBef>
                <a:spcPct val="30000"/>
              </a:spcBef>
            </a:pPr>
            <a:r>
              <a:rPr lang="en-CA" altLang="en-US" sz="1800" dirty="0"/>
              <a:t>Eat simple, easy-to-digest foods: </a:t>
            </a:r>
          </a:p>
          <a:p>
            <a:pPr marL="542925" lvl="1" indent="-276225" eaLnBrk="1" hangingPunct="1">
              <a:spcBef>
                <a:spcPct val="30000"/>
              </a:spcBef>
            </a:pPr>
            <a:r>
              <a:rPr lang="en-CA" altLang="en-US" sz="1600" dirty="0"/>
              <a:t>bananas, rice, applesauce, toast (called the BRAT diet)</a:t>
            </a:r>
          </a:p>
          <a:p>
            <a:pPr marL="266700" indent="-266700" eaLnBrk="1" hangingPunct="1">
              <a:spcBef>
                <a:spcPct val="30000"/>
              </a:spcBef>
            </a:pPr>
            <a:r>
              <a:rPr lang="en-CA" altLang="en-US" sz="1800" dirty="0"/>
              <a:t>Drink plenty of clear liquids</a:t>
            </a:r>
          </a:p>
          <a:p>
            <a:pPr marL="542925" lvl="1" indent="-276225" eaLnBrk="1" hangingPunct="1">
              <a:spcBef>
                <a:spcPct val="30000"/>
              </a:spcBef>
            </a:pPr>
            <a:r>
              <a:rPr lang="en-CA" altLang="en-US" sz="1600" dirty="0"/>
              <a:t>Sports drinks, electrolyte-infused water</a:t>
            </a:r>
          </a:p>
          <a:p>
            <a:pPr eaLnBrk="1" hangingPunct="1">
              <a:spcBef>
                <a:spcPct val="30000"/>
              </a:spcBef>
            </a:pPr>
            <a:br>
              <a:rPr lang="en-CA" altLang="en-US" sz="1800" dirty="0"/>
            </a:br>
            <a:r>
              <a:rPr lang="en-CA" altLang="en-US" sz="1800" dirty="0"/>
              <a:t>Talk to your doctor, nurse or dietician about other ways you can manage diarrhoea </a:t>
            </a:r>
          </a:p>
        </p:txBody>
      </p:sp>
      <p:pic>
        <p:nvPicPr>
          <p:cNvPr id="8" name="Picture 6" descr="diarrhoe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426" y="4610012"/>
            <a:ext cx="1650282" cy="1804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6160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27300" y="157163"/>
            <a:ext cx="6616700" cy="909637"/>
          </a:xfrm>
        </p:spPr>
        <p:txBody>
          <a:bodyPr/>
          <a:lstStyle/>
          <a:p>
            <a:pPr eaLnBrk="1" hangingPunct="1"/>
            <a:r>
              <a:rPr lang="en-GB" altLang="en-US" sz="3200" b="1" dirty="0"/>
              <a:t>M3-C </a:t>
            </a:r>
            <a:br>
              <a:rPr lang="en-GB" altLang="en-US" sz="3200" b="1" dirty="0"/>
            </a:br>
            <a:r>
              <a:rPr lang="en-GB" altLang="en-US" sz="3000" b="1" dirty="0"/>
              <a:t>Managing the Side-Effects</a:t>
            </a:r>
            <a:endParaRPr lang="en-US" altLang="de-DE" sz="3000" dirty="0">
              <a:latin typeface="Calibri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49826" y="1574697"/>
            <a:ext cx="8229600" cy="582561"/>
          </a:xfrm>
        </p:spPr>
        <p:txBody>
          <a:bodyPr/>
          <a:lstStyle/>
          <a:p>
            <a:pPr marL="0" indent="0">
              <a:buNone/>
            </a:pPr>
            <a:r>
              <a:rPr lang="en-CA" altLang="en-US" sz="2400" b="1" dirty="0">
                <a:solidFill>
                  <a:srgbClr val="FF3300"/>
                </a:solidFill>
              </a:rPr>
              <a:t>Managing Sore Throat / Mouth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648929" y="6540500"/>
            <a:ext cx="684883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1200" i="1" dirty="0">
                <a:solidFill>
                  <a:prstClr val="white"/>
                </a:solidFill>
                <a:latin typeface="Calibri" pitchFamily="34" charset="0"/>
              </a:rPr>
              <a:t>Source: Peterson et al., 2011; www.cancer.gov ; www.clinicaloncology.com 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48597" y="2076860"/>
            <a:ext cx="3911600" cy="2803755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GB" altLang="en-US" sz="1800" b="1" dirty="0"/>
              <a:t>Management options</a:t>
            </a:r>
          </a:p>
          <a:p>
            <a:pPr marL="266700" indent="-266700" eaLnBrk="1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altLang="en-US" sz="1800" dirty="0"/>
              <a:t>Monitor for signs of infection</a:t>
            </a:r>
          </a:p>
          <a:p>
            <a:pPr marL="542925" lvl="1" indent="-276225" eaLnBrk="1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altLang="en-US" sz="1600" dirty="0"/>
              <a:t>Pink or red bleeding lesions</a:t>
            </a:r>
          </a:p>
          <a:p>
            <a:pPr marL="542925" lvl="1" indent="-276225" eaLnBrk="1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altLang="en-US" sz="1600" dirty="0"/>
              <a:t>Dry mucosa or tongue</a:t>
            </a:r>
          </a:p>
          <a:p>
            <a:pPr marL="542925" lvl="1" indent="-276225" eaLnBrk="1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altLang="en-US" sz="1600" dirty="0"/>
              <a:t>Painful, white patches or sores</a:t>
            </a:r>
          </a:p>
          <a:p>
            <a:pPr marL="266700" indent="-266700" eaLnBrk="1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altLang="en-US" sz="1800" dirty="0"/>
              <a:t>Adequate pain management</a:t>
            </a:r>
          </a:p>
          <a:p>
            <a:pPr marL="542925" lvl="1" indent="-276225" eaLnBrk="1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</a:pPr>
            <a:r>
              <a:rPr lang="en-CA" altLang="en-US" sz="1600" dirty="0"/>
              <a:t>PCA with morphine for patients undergoing HSCT</a:t>
            </a:r>
            <a:endParaRPr lang="en-GB" altLang="en-US" sz="1600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489040" y="2073939"/>
            <a:ext cx="4589258" cy="4517667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GB" altLang="en-US" sz="1800" b="1" dirty="0"/>
              <a:t>Practical tips for patients</a:t>
            </a:r>
          </a:p>
          <a:p>
            <a:pPr marL="266700" indent="-266700" eaLnBrk="1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altLang="en-US" sz="1800" dirty="0"/>
              <a:t>Brush your teeth (and tongue) gently after every meal with a very soft toothbrush </a:t>
            </a:r>
          </a:p>
          <a:p>
            <a:pPr marL="266700" indent="-266700" eaLnBrk="1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altLang="en-US" sz="1800" dirty="0"/>
              <a:t>Avoid mouthwashes containing alcohol</a:t>
            </a:r>
          </a:p>
          <a:p>
            <a:pPr marL="266700" indent="-266700" eaLnBrk="1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altLang="en-US" sz="1800" dirty="0"/>
              <a:t>Rinse mouth with water often </a:t>
            </a:r>
          </a:p>
          <a:p>
            <a:pPr marL="266700" indent="-266700" eaLnBrk="1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altLang="en-US" sz="1800" dirty="0"/>
              <a:t>Avoid irritating acidic or spicy foods</a:t>
            </a:r>
          </a:p>
          <a:p>
            <a:pPr marL="266700" indent="-266700" eaLnBrk="1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altLang="en-US" sz="1800" dirty="0"/>
              <a:t>Drink plenty of fluids</a:t>
            </a:r>
          </a:p>
          <a:p>
            <a:pPr marL="266700" indent="-266700" eaLnBrk="1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altLang="en-US" sz="1800" dirty="0"/>
              <a:t>Suck on ice chips</a:t>
            </a:r>
          </a:p>
          <a:p>
            <a:pPr marL="266700" indent="-266700" eaLnBrk="1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altLang="en-US" sz="1800" dirty="0"/>
              <a:t>Leave dentures out as much as possible</a:t>
            </a:r>
          </a:p>
          <a:p>
            <a:pPr marL="266700" indent="-266700" eaLnBrk="1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altLang="en-US" sz="1800" dirty="0"/>
              <a:t>Report any change in taste/smell</a:t>
            </a:r>
          </a:p>
        </p:txBody>
      </p:sp>
      <p:pic>
        <p:nvPicPr>
          <p:cNvPr id="4098" name="Picture 2" descr="http://www.clinicaloncology.com/aimages/2013/con0213_024a_20696_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73" y="4575328"/>
            <a:ext cx="3197225" cy="183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7705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27300" y="157163"/>
            <a:ext cx="6616700" cy="909637"/>
          </a:xfrm>
        </p:spPr>
        <p:txBody>
          <a:bodyPr/>
          <a:lstStyle/>
          <a:p>
            <a:pPr eaLnBrk="1" hangingPunct="1"/>
            <a:r>
              <a:rPr lang="en-GB" altLang="en-US" sz="3200" b="1" dirty="0"/>
              <a:t>M3-C </a:t>
            </a:r>
            <a:br>
              <a:rPr lang="en-GB" altLang="en-US" sz="3200" b="1" dirty="0"/>
            </a:br>
            <a:r>
              <a:rPr lang="en-GB" altLang="en-US" sz="3000" b="1" dirty="0"/>
              <a:t>Managing the Side-Effects</a:t>
            </a:r>
            <a:endParaRPr lang="en-US" altLang="de-DE" sz="3000" dirty="0">
              <a:latin typeface="Calibri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40301" y="1574697"/>
            <a:ext cx="8229600" cy="582561"/>
          </a:xfrm>
        </p:spPr>
        <p:txBody>
          <a:bodyPr/>
          <a:lstStyle/>
          <a:p>
            <a:pPr marL="0" indent="0">
              <a:buNone/>
            </a:pPr>
            <a:r>
              <a:rPr lang="en-CA" altLang="en-US" sz="2400" b="1" dirty="0">
                <a:solidFill>
                  <a:srgbClr val="FF3300"/>
                </a:solidFill>
              </a:rPr>
              <a:t>Managing Hair Loss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570271" y="6540500"/>
            <a:ext cx="692749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1200" i="1" dirty="0">
                <a:solidFill>
                  <a:prstClr val="white"/>
                </a:solidFill>
                <a:latin typeface="Calibri" pitchFamily="34" charset="0"/>
              </a:rPr>
              <a:t>Source: www.cancer.gov;  www.fairview.org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0134" y="2051255"/>
            <a:ext cx="3810000" cy="4114800"/>
          </a:xfrm>
          <a:prstGeom prst="rect">
            <a:avLst/>
          </a:prstGeo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GB" altLang="en-US" sz="1800" b="1" dirty="0"/>
              <a:t>Management options</a:t>
            </a:r>
          </a:p>
          <a:p>
            <a:pPr marL="266700" indent="-26670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GB" altLang="en-US" sz="1800" dirty="0"/>
              <a:t>Refer to hospital wig services or wig supplier experienced in fitting cancer patients </a:t>
            </a:r>
          </a:p>
          <a:p>
            <a:pPr marL="266700" indent="-26670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GB" altLang="en-US" sz="1800" dirty="0"/>
              <a:t>Refer to a patient support group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endParaRPr lang="en-GB" altLang="en-US" sz="1800" dirty="0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478902" y="2026981"/>
            <a:ext cx="4282870" cy="4670323"/>
          </a:xfrm>
          <a:prstGeom prst="rect">
            <a:avLst/>
          </a:prstGeo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GB" altLang="en-US" sz="1800" b="1" dirty="0"/>
              <a:t>Practical tips for patients</a:t>
            </a:r>
          </a:p>
          <a:p>
            <a:pPr marL="266700" indent="-26670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CA" altLang="en-US" sz="1800" dirty="0"/>
              <a:t>Cut your hair very short before treatment starts; this will make it easier to deal with when it starts falling out.</a:t>
            </a:r>
            <a:endParaRPr lang="en-GB" altLang="en-US" sz="1800" dirty="0"/>
          </a:p>
          <a:p>
            <a:pPr marL="266700" indent="-26670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GB" altLang="en-US" sz="1800" dirty="0"/>
              <a:t>Visit a wig supplier before all hair is lost to ensure a match in colour, texture and style </a:t>
            </a:r>
          </a:p>
          <a:p>
            <a:pPr marL="266700" indent="-26670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GB" altLang="en-US" sz="1800" dirty="0"/>
              <a:t>Use hats, hair bands, scarves</a:t>
            </a:r>
          </a:p>
          <a:p>
            <a:pPr marL="266700" indent="-26670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CA" altLang="en-US" sz="1800" dirty="0"/>
              <a:t>Use soft brushes and mild shampoos</a:t>
            </a:r>
            <a:endParaRPr lang="en-GB" altLang="en-US" sz="1800" dirty="0"/>
          </a:p>
          <a:p>
            <a:pPr marL="266700" indent="-26670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CA" altLang="en-US" sz="1800" dirty="0"/>
              <a:t>Talk with others who have lost their hair during treatment </a:t>
            </a:r>
          </a:p>
        </p:txBody>
      </p:sp>
      <p:pic>
        <p:nvPicPr>
          <p:cNvPr id="3074" name="Picture 2" descr="Girl and woman standing at shop counter holding colorful scarves. Girl is trying scarf on her head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183" y="4016170"/>
            <a:ext cx="2639691" cy="2278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1181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27300" y="157163"/>
            <a:ext cx="6616700" cy="909637"/>
          </a:xfrm>
        </p:spPr>
        <p:txBody>
          <a:bodyPr/>
          <a:lstStyle/>
          <a:p>
            <a:pPr marL="342900" indent="-342900" eaLnBrk="1" hangingPunct="1"/>
            <a:r>
              <a:rPr lang="en-GB" altLang="en-US" sz="3600" b="1" dirty="0"/>
              <a:t>Module 3 Overview</a:t>
            </a:r>
            <a:endParaRPr lang="en-US" altLang="de-DE" dirty="0">
              <a:latin typeface="Calibri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86581" y="1571625"/>
            <a:ext cx="7924799" cy="4525963"/>
          </a:xfrm>
        </p:spPr>
        <p:txBody>
          <a:bodyPr/>
          <a:lstStyle/>
          <a:p>
            <a:pPr marL="457200" indent="-457200">
              <a:spcBef>
                <a:spcPts val="600"/>
              </a:spcBef>
              <a:spcAft>
                <a:spcPts val="1200"/>
              </a:spcAft>
              <a:buFontTx/>
              <a:buAutoNum type="alphaUcPeriod"/>
            </a:pPr>
            <a:r>
              <a:rPr lang="en-GB" altLang="en-US" sz="2400" b="1" dirty="0">
                <a:latin typeface="+mn-lt"/>
              </a:rPr>
              <a:t>Lymphoma symptoms and their management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Tx/>
              <a:buAutoNum type="alphaUcPeriod"/>
            </a:pPr>
            <a:r>
              <a:rPr lang="en-GB" altLang="en-US" sz="2400" b="1" dirty="0">
                <a:latin typeface="+mn-lt"/>
              </a:rPr>
              <a:t>Side effects of lymphoma treatment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Tx/>
              <a:buAutoNum type="alphaUcPeriod"/>
            </a:pPr>
            <a:r>
              <a:rPr lang="en-CA" altLang="en-US" sz="2400" b="1" dirty="0">
                <a:latin typeface="+mn-lt"/>
              </a:rPr>
              <a:t>Managing the side-effects of lymphoma treatment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Tx/>
              <a:buAutoNum type="alphaUcPeriod"/>
            </a:pPr>
            <a:r>
              <a:rPr lang="en-CA" altLang="de-DE" sz="2400" b="1" dirty="0">
                <a:latin typeface="+mn-lt"/>
              </a:rPr>
              <a:t>Drug interactions with oral therapies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Tx/>
              <a:buAutoNum type="alphaUcPeriod"/>
            </a:pPr>
            <a:r>
              <a:rPr lang="en-CA" altLang="de-DE" sz="2400" b="1" dirty="0">
                <a:latin typeface="+mn-lt"/>
              </a:rPr>
              <a:t>Other treatment considerations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Tx/>
              <a:buAutoNum type="alphaUcPeriod"/>
            </a:pPr>
            <a:r>
              <a:rPr lang="en-CA" altLang="de-DE" sz="2400" b="1" dirty="0">
                <a:latin typeface="+mn-lt"/>
              </a:rPr>
              <a:t>Long-term follow-up</a:t>
            </a:r>
            <a:endParaRPr lang="en-US" altLang="de-DE" sz="2400" b="1" dirty="0">
              <a:latin typeface="+mn-lt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27300" y="157163"/>
            <a:ext cx="6616700" cy="909637"/>
          </a:xfrm>
        </p:spPr>
        <p:txBody>
          <a:bodyPr/>
          <a:lstStyle/>
          <a:p>
            <a:pPr eaLnBrk="1" hangingPunct="1"/>
            <a:r>
              <a:rPr lang="en-GB" altLang="en-US" sz="3200" b="1" dirty="0"/>
              <a:t>M3-C </a:t>
            </a:r>
            <a:br>
              <a:rPr lang="en-GB" altLang="en-US" sz="3200" b="1" dirty="0"/>
            </a:br>
            <a:r>
              <a:rPr lang="en-GB" altLang="en-US" sz="3000" b="1" dirty="0"/>
              <a:t>Managing the Side-Effects</a:t>
            </a:r>
            <a:endParaRPr lang="en-US" altLang="de-DE" sz="3000" dirty="0">
              <a:latin typeface="Calibri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40301" y="1574697"/>
            <a:ext cx="8229600" cy="582561"/>
          </a:xfrm>
        </p:spPr>
        <p:txBody>
          <a:bodyPr/>
          <a:lstStyle/>
          <a:p>
            <a:pPr marL="0" indent="0">
              <a:buNone/>
            </a:pPr>
            <a:r>
              <a:rPr lang="en-CA" altLang="en-US" sz="2400" b="1" dirty="0">
                <a:solidFill>
                  <a:srgbClr val="FF3300"/>
                </a:solidFill>
              </a:rPr>
              <a:t>Managing Peripheral Neuropathy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570271" y="6540500"/>
            <a:ext cx="692749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1200" i="1" dirty="0">
                <a:solidFill>
                  <a:prstClr val="white"/>
                </a:solidFill>
                <a:latin typeface="Calibri" pitchFamily="34" charset="0"/>
              </a:rPr>
              <a:t>Source: www.cancer.gov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9657" y="2022681"/>
            <a:ext cx="7070982" cy="2526890"/>
          </a:xfrm>
          <a:prstGeom prst="rect">
            <a:avLst/>
          </a:prstGeom>
        </p:spPr>
        <p:txBody>
          <a:bodyPr/>
          <a:lstStyle/>
          <a:p>
            <a:pPr eaLnBrk="1" hangingPunct="1">
              <a:spcBef>
                <a:spcPct val="30000"/>
              </a:spcBef>
              <a:buFontTx/>
              <a:buNone/>
            </a:pPr>
            <a:r>
              <a:rPr lang="en-GB" altLang="en-US" sz="1800" b="1" dirty="0"/>
              <a:t>Management options</a:t>
            </a:r>
          </a:p>
          <a:p>
            <a:pPr marL="266700" indent="-266700" eaLnBrk="1" hangingPunct="1">
              <a:spcBef>
                <a:spcPct val="30000"/>
              </a:spcBef>
            </a:pPr>
            <a:r>
              <a:rPr lang="en-CA" altLang="en-US" sz="1800" dirty="0"/>
              <a:t>Analgesics</a:t>
            </a:r>
          </a:p>
          <a:p>
            <a:pPr marL="266700" indent="-266700" eaLnBrk="1" hangingPunct="1">
              <a:spcBef>
                <a:spcPct val="30000"/>
              </a:spcBef>
            </a:pPr>
            <a:r>
              <a:rPr lang="en-CA" altLang="en-US" sz="1800" dirty="0"/>
              <a:t>Acupuncture can relieve pain</a:t>
            </a:r>
          </a:p>
          <a:p>
            <a:pPr marL="266700" indent="-266700" eaLnBrk="1" hangingPunct="1">
              <a:spcBef>
                <a:spcPct val="30000"/>
              </a:spcBef>
            </a:pPr>
            <a:r>
              <a:rPr lang="en-CA" altLang="en-US" sz="1800" dirty="0"/>
              <a:t>Massage can increase blood flow and provide pain relief</a:t>
            </a:r>
          </a:p>
          <a:p>
            <a:pPr marL="266700" indent="-266700" eaLnBrk="1" hangingPunct="1">
              <a:spcBef>
                <a:spcPct val="30000"/>
              </a:spcBef>
            </a:pPr>
            <a:r>
              <a:rPr lang="en-CA" altLang="en-US" sz="1800" dirty="0"/>
              <a:t>Exercise may help</a:t>
            </a:r>
          </a:p>
          <a:p>
            <a:pPr marL="266700" indent="-266700" eaLnBrk="1" hangingPunct="1">
              <a:spcBef>
                <a:spcPct val="30000"/>
              </a:spcBef>
            </a:pPr>
            <a:r>
              <a:rPr lang="en-CA" altLang="en-US" sz="1800" dirty="0"/>
              <a:t>Transcutaneous nerve stimulation (TENS)</a:t>
            </a:r>
            <a:endParaRPr lang="en-GB" altLang="en-US" sz="1800" dirty="0"/>
          </a:p>
        </p:txBody>
      </p:sp>
      <p:pic>
        <p:nvPicPr>
          <p:cNvPr id="10246" name="Picture 6" descr="http://www.steppingstoneacu.com/blog/assets/0_0_0_0_250_166_csupload_52260152.jpg?u=6349013730239777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905" y="4607151"/>
            <a:ext cx="2485098" cy="1650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data:image/jpeg;base64,/9j/4AAQSkZJRgABAQAAAQABAAD/2wCEAAkGBxQSEhUUExQUFhQWFRcXFxQUFhUVFBUYFBQXFhUUFBQYHCggGBwlHBQVITEhJSkrLi4uFx8zODMsNygtLisBCgoKDg0OGhAQGywkHyQsLCwsNDQsLCwtLSwsLCwsLCwtLCwsLCwsLCwsLCwsLCwtLCwsLCwsLCwsLCwsLCwsLP/AABEIALoAtAMBIgACEQEDEQH/xAAcAAACAgMBAQAAAAAAAAAAAAAEBQMGAAECBwj/xAA9EAABAwIEBAIIBQIEBwAAAAABAAIDBBESITFBBVFhcQaBEyIykaGxwfBCUmLR4RRyIzOC8QcVFiSSosL/xAAZAQACAwEAAAAAAAAAAAAAAAADBAABAgX/xAAoEQACAgICAgEEAQUAAAAAAAAAAQIRAxIhMQRBURMiMmGhFEJx0fH/2gAMAwEAAhEDEQA/APRpguInKaRqgbqskJ3HJQg5qR5UF81SIw2MpXxPh+H1m+z8kwiKLGYzVTipLk3jyODtFMLFGTZOeKUGA3HsnTp0Sp7ElKLTOnCakrRuN1kXBKgei7Y5YNj2Bylbql9E5MsCKuQE1RHILLphW5Bl2UbSmou0ITjToJaulwxSBbRghesBXT1wqLNqZihCnYrRTI5FqmUsjmt1zPLYIWSsuhymkFhichm1aSoTnmsWfrfoJ/Tv5DHhDO1RgGShcxGFiJyhtmiXtULQoiMmiCKaVDG1SuKhSMlAcCDmFW+IUpYemxVgDkNXRY229yHkhsg+HLpL9FbcV00Yh1XD4iHZoiDnv9ElXJ0/QfTRAADdHRONrJO+VH0c1x13REwMkwtq4EZvoiI3BMeHWuQcwdO/JHx8MVyq0L4qd3JEspHck7DQsR6FhI6hcozQOT0uXDnqUSxH/SOWprsFz5J0XdEj8VSWY3/V9FjI9INhMMd5qIjqa3OygjmS501ypWSLkLI5Ozt/SUVQzbKsQQkWIu4PQuTGrHsQVHWWyOY+ITIi4yzHNdGMlLo488bi+QCRQMCLliKjZEVswSxBcSlENYumUJd2UKAYjdEigc/omtPRNaib2V0WVninATgxDMjXnbmq1G0h5J0tYdLL0oPB3HvVR8RUPozcZMOd+VtQl82Nfkh3x8r/AAYghkBIbu7P+EdTNz1y+CX0sON4cARrhvkTcWxW80zqXWsxvmeXJo5m2p2yS66sbn3SGMMoRLai2iVQRlEkWRFJ0LSimyzUVUHjqPip3KrUdZgcFaY3hwBGhTOOeyFcuPVnGFbwqSyxEBHIYlviOj9JCbatzH1TRZZZlFSTTNQk4yUl6PHZMipGPVk8VcBwnG32T8DyKqhyOa4zxPHKmd+GWOWOyD2SLEKHLFoyPqCrDsr5hOqOsLeo5H6LzplcQ4OCstHxAPaCCL7hFhkaATxKRdop2O3seRy+K7dTqqw1ltU3ouJFuhuOR+ibhmT7EcnjNdDuCmA1RCGpqxr9MjyP0RJTCafQs012CV9aIx1Vcl4qXHMoLxBxLE82SuGRc7P5L2pHW8fxEo7S7ZZI6zspal/pWFjswba56ckhinKMhnQ1ms3LAlyL5ZnMqQHbgYeWYfp2sEUH3uRqfgNcvmVvjNP6VgLfbYcTD13B6EZJHwTiofYnrcHUEHMHsbLamacNla9FmpmGymkCCh4ozfNGSTtIyW7VAHF3ygV7MwnPBq3CcDjkdDyKSGUXU7DdXCVO0ZyQtUy5rEt4VXhwDHH1hpfcJknoyTVo50ouLpmKOWQBdlKqmouSo3RSVkfEJg4EHMHJUHikOBxHu/dW+ockPGIcTb7hJZ/uOh4v2iFoWLsNWJSh2xRfmtCYszBy6KSpgIQdjuqoiY64f4gOQcLjqrDT1YNrFVOlY06ptTvDcwVpSI4ouNNMnENebEOzyNj8rqp0FSS25smdNV3TWOdCWXHZWK5xxm9weRUbXK011C2YZ5HZw1H3yVbqqF8Rs4ZHRw9k/sksmNxdnTxZozVdMlhejYSlsaPgBsswLmgt7vVK89q5zT1z2aCUekaOujwPOx816BEvPP8AihTFrY52j1onH3G1x7kWraQNSUU2OaOUE91Y4HWaCTlZVDg0oc0OGYNrdtlbQ3ExuRH3sriysndAHEqm2d8uW5WqDigOuXS6HdUNle5oY7C0loIMbQbam5uT8FwOEtvcWB5F593JaSfaLljSVMstNVh2vcHQhWzhlaJBYkYhr162XnNPdhsfmmDOJmIh41b8eiNjy69iebx9+EX2sks0pEXZppXSgsB5i/vCSPksUxklQjijaB6uWyWvluuq2e5WqeEnYnsEhKblKkdKEFCNsBNHmfh2WJo0EZYT8ViLogbmwOu4MXglouOYGY/uH1VdqKK46jUfsvVOEU9gkXjfgzAPTtBFvatpnuUbJg4tC2HyHdM82fdpyU0NSQLrXEoyCCPZOh+YUTGpJxHlIe8Mq9idU4pZsOqqMZP8ptR1Lsr5hWnRfZbIKxFGQOFiAQdkijd0WGsLN0Xf5MfTt8E9RwstN2es38v4h25rUK6peLNdlkD3RAs433+aHqu4ht5V9x1ELqt+O6UPp5Qfyk+5W2NqTeLKe8En9jvkrkuLBKdyopPhwkRRixsGtzz2GwCu9FOCABrlqCLjpfVUimgsGhzMWQ0Nzp+Uq08MyHq3Ayu0tI00IzWIu+RuUOjwEV80TiBLIC1xHtHUGysnC/ElRZt5XEW9a9iffZV3jEf/AHUwII/xJDhIsRd5Iy7EJh4csSQedk/lS0s5niTmsurbr/R6twiRskbS1zi/qScXknVNTmV7Y87Ei/bU/C6rPhGNt3FpvtcaDoF6F4VYPTk8mH5gJWK2aR0PJlpFyQ7nhe/2W2H6slEzgg1kcT+luQ9+qbSTgbj3oSadPvHFu2cJZZJUjmOjiZ7MY8xdd4xsAO1ghH1B+O+SGkqjthA5jfnnotKl0ZdvsNMvUe5bSh0w/Uepvn1W1LJqWKmbZSVtMJY3Mdo4EHzC5p0QtMyjx+rpS0GN2oJHmDa6TtYQVdPFtHhlf3xjqDr8fmqpUjO/P5hc3JGnR1ccto2bhAv8E1fBhsk1O7MDqn1U7TshBkN2MyHYJHxafCdNU7pZQ5gPTMJTxWme+5a29t8rf6rkLUi4IU0mAuuXlp66JtS8SLDhJB5HmO6rQ8QU+MRS4Y3/AJmuxMvf82gRzi0Ptta4IOSz0Fa9F8ppgR1WuM0+OB4/Q75FVugrsOQI3vfpbP4hWOiqriz9Dl10zuiJpqhaeNxdoqkfCmzejJJAwNsWm2ZG6cv4cYgMLi4G4z1FhfXdKqWsZA70MhLHMsBi0c0ZNc07i1k9bXtmsyPPmRna4tmR0WYOOvPY1kWRNP8At/grPifwRFWNxAYJgPVlb8nj8Q+PJeMcT4VPRzmGUFjibYh7LgT7TDuM19QRRAABKvEvhqGthMco6seLYo3bOafpujY5OCr0c7IlN2uGU7wq5rWtDcgAMvJXfw5IBK8k2/w//oKg8Oo5aOQwzA/pe0HA8bFp+Y2Vt4NORI7e7Pkc/msY39yH/LV4m18Ftlqc+qDmn6eYtdCOqCcv9x07KF0n3t37J3Y4mpNLOdM/LI9wUJI/UknzGt9BZcPkvzHTNDyt3ufr7lls0kcTesbkj/yDfgdFpRPZfceevmsWAh6XTNyXVTJhF10wIXiM1hZNChWvFouxsuuA+t1Y7Iqk10YBG7SQQvQJHBwIN7G4IVI4jRhtxf2XZDlfUdsvik88fY740uNRXA3Mnz7ck6oPXzPkkkt8Nhu74I2glcw2CVHoKyxwMAzGvJdyUwc31ze5yZfI/wBw3CAhnvcaZ/NGsLXtN8/mtJoJTXR5F4h4Yf6l4IF3ONgNLXtl00RtJR1MDA4NMkQ21cztzHRPPEdOGStLvavYdrX+qsnBnjCBZYk+aCpfbt79lX4ZWCQgtN8xcaEZ3II2V3oqrnry5LKnw7TzesWWds9hLXe8IF3h+ojOKGVsg/LIMLu2IZH3KJSTKc4T4bofz0MMzQHta+2lwDZcxRNhGBrWtHJoAHdVhtRVwu/yZANwB6QDs5p07plQyTyuxyNLWgZB2Rz3I27LbnH0uQUsDiuZJr/JYIjupTJYJc1ztXGwGg3PUqRsuhOvLkt7cCmnJPUUzZW4XtBb11HUckrHCjES5hxC1s7Fwzub21U01cAdb/JEQVbnaA/RZjNbBnjnpXoCD797KMu1z+/uyaVEAeLmzXc+fQ2SRzyCb66eXNNKSYjKDidF3e30XPzH2brgvBOWn3da9J20UMmjbcLa5DweqxUXZ6bewVdrpcVz1y5J/Uus1x6KqF7nMLju71Rp6o/lMsVRG15/bnb7KQcaHrPtobEeYA+YTMuufdnod7fFQVLWvAv1zGo6JfJHZUNYJKMrZVYn2JBHmjWEZWRknCQ78QB7W9+aUVNPJETcEjnt5FJuEl2joxyQf4snlnwuGeuR+hTDh1Ub3Fv5CrUnEWNIxnLk4fJyYU1S0jFG8Ob0N7dDyWKDbWMPFlAJYC8Nb6VnrNO55jzQPh+uxxseNCAURLxC7bFVzw1U4JJIDzL2dWk+sB2PzUkrCKdcM9Coqrqmcch5qqQzYU2o6u6HDJzTKy4r5Q69LzXLarEfVHmUFUPKLgAwgI6k26FXBJWRzTAam5+CUVkspdZu+/LunEsAOyldSsIy+CkoylwXGUIciSGADfG7l+H+UcyKQ+1I1o5AhcTUkgvhAPwKXywyDVlj318whcx7Qe1L2hlLViMZnzK6dA6pbiYyxAycbNDhy/lVmnInntc4Ys3tP5j7LeoyJ8ld4KoBoAsjYZbO/QHyYJRpK2Urikzqb/OGAbE6HoCMilJ48D7Ie49Gm2fU2C9ErmMlaWuAc07H5jqqizw9O9xDWWaCQHu0IGhATCdukIShqrYg/wCY1G0Vu7gD52usVyh8HG3rSZ9LW+Sxa0l8At4/J6NOQWkE6iyqj9Q22jSLdbp63qlXE4i1wcNL5phgEV2WTP6aX5fso5zmflbLREcQizNu/wC6ElGXl89s0NhEzTZrj+NDb/dcSy/XLr9QoMWed/5sh5Xn76LIRME4vwqOUXHq5bC492yW0PB44HFzXPJ01whw2u3dNHz5a22I6IGae335/RY0iE+tKqsFrnEjK/kq+6KRrxIwFpabg9eXmnU89r/eSBfU2Q/pIJ/USqi48Pq2zRh7ciRmN2ncIqCQtKocHFzE7ECOo2PdWXhXiCGoya4B41bv3HNLZfH52Q94/lqS1ZbpasWHRCP4th3AS+tlfk2KxefxH2WjmUxoaKGMDG0PcdXPzv25LFN+xiLgl8hNPxfFlqp/6+2mfa5SHitIxs0RgIa15d6RoOQa0XxNGx2804ZxUQt0sOQFyf3Wo7dNmJRi+Yo3DxkOdgFy7kNV3xN0zW+rHe/UZX3PJCQyummc+OB49QNLy3CHWPVP6eglLbPIFxbnqjLHKXALLOGN80v1/wAKtw7hFRDjkd6N+N2ItYTiAAsBn7W6NbVXsW+7QjoQrLTcJa0ZuJPuRMdExpuGi/O2aLHxmv0KS86C9X/AjomSO/CU9gjIaAeSmC0XJmGPUSzeQ8vqjWBYuS9YiALOJKiyHdUXRcfCydUVHQtb1WabLtFW4nDnolEpyP38Cr9xGBhaSRoNQvOOOvde8RsL8gb+9VJUaiwKpqADbzQFRWgb5d9P3QNbHITnIdToGi22w52Qf9LfIjEdwATntkhm7O6jirBe7m9c/uyXzcVB9m57NNj700h8PzyG7IHcrkBo/wDZOKLwPISDI4NFvZZme1ypRdlGmqJXey0N6vP0HJRimeT6zyRphAA21yzK9cpPBcQtaMEi3rPuTlvyTWn8JRjUDsMh8FrVlbI8Rj4RfRjjprfO2ed8kwp+EyG1mkH9IJPlZe4U3AYWZhgvzOaPjp2t0aB2CvR+yt0ujy/hPD654H+C47YnYWX65m6f/wDS9TIwte9rNrjMjqrtdbuhrxoJ2HXm5I9FO4P4BjhdjfLJI61szZoHQBWaDhsTNGjLc5oovWsSKoRTugOTycuR3OTZuy5xLV1paAnReuca1ZaUIbusXBeuTKrKJFiHM6xQgxk4k05C/koX8QA2KDAyULdT3VkJa2rL22AIvvdVx3h57zm82vsB98lYowp41lqy0ytQeD4vx4n9ybdchZOaXg8cfssaOwATBdKUi7ZC2lClbCBstrahRuy2uVihDrEtYlyVish1dYuVihDpautFcFQo6LlyZFG5RlQsk9IuHSKNyieoUdl6jfKoXqElQhOZViDcVtUQ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" name="AutoShape 10" descr="data:image/jpeg;base64,/9j/4AAQSkZJRgABAQAAAQABAAD/2wCEAAkGBxQSEhUUExQUFhQWFRcXFxQUFhUVFBUYFBQXFhUUFBQYHCggGBwlHBQVITEhJSkrLi4uFx8zODMsNygtLisBCgoKDg0OGhAQGywkHyQsLCwsNDQsLCwtLSwsLCwsLCwtLCwsLCwsLCwsLCwsLCwtLCwsLCwsLCwsLCwsLCwsLP/AABEIALoAtAMBIgACEQEDEQH/xAAcAAACAgMBAQAAAAAAAAAAAAAEBQMGAAECBwj/xAA9EAABAwIEBAIIBQIEBwAAAAABAAIDBBESITFBBVFhcQaBEyIykaGxwfBCUmLR4RRyIzOC8QcVFiSSosL/xAAZAQACAwEAAAAAAAAAAAAAAAADBAABAgX/xAAoEQACAgICAgEEAQUAAAAAAAAAAQIRAxIhMQRBURMiMmGhFEJx0fH/2gAMAwEAAhEDEQA/APRpguInKaRqgbqskJ3HJQg5qR5UF81SIw2MpXxPh+H1m+z8kwiKLGYzVTipLk3jyODtFMLFGTZOeKUGA3HsnTp0Sp7ElKLTOnCakrRuN1kXBKgei7Y5YNj2Bylbql9E5MsCKuQE1RHILLphW5Bl2UbSmou0ITjToJaulwxSBbRghesBXT1wqLNqZihCnYrRTI5FqmUsjmt1zPLYIWSsuhymkFhichm1aSoTnmsWfrfoJ/Tv5DHhDO1RgGShcxGFiJyhtmiXtULQoiMmiCKaVDG1SuKhSMlAcCDmFW+IUpYemxVgDkNXRY229yHkhsg+HLpL9FbcV00Yh1XD4iHZoiDnv9ElXJ0/QfTRAADdHRONrJO+VH0c1x13REwMkwtq4EZvoiI3BMeHWuQcwdO/JHx8MVyq0L4qd3JEspHck7DQsR6FhI6hcozQOT0uXDnqUSxH/SOWprsFz5J0XdEj8VSWY3/V9FjI9INhMMd5qIjqa3OygjmS501ypWSLkLI5Ozt/SUVQzbKsQQkWIu4PQuTGrHsQVHWWyOY+ITIi4yzHNdGMlLo488bi+QCRQMCLliKjZEVswSxBcSlENYumUJd2UKAYjdEigc/omtPRNaib2V0WVninATgxDMjXnbmq1G0h5J0tYdLL0oPB3HvVR8RUPozcZMOd+VtQl82Nfkh3x8r/AAYghkBIbu7P+EdTNz1y+CX0sON4cARrhvkTcWxW80zqXWsxvmeXJo5m2p2yS66sbn3SGMMoRLai2iVQRlEkWRFJ0LSimyzUVUHjqPip3KrUdZgcFaY3hwBGhTOOeyFcuPVnGFbwqSyxEBHIYlviOj9JCbatzH1TRZZZlFSTTNQk4yUl6PHZMipGPVk8VcBwnG32T8DyKqhyOa4zxPHKmd+GWOWOyD2SLEKHLFoyPqCrDsr5hOqOsLeo5H6LzplcQ4OCstHxAPaCCL7hFhkaATxKRdop2O3seRy+K7dTqqw1ltU3ouJFuhuOR+ibhmT7EcnjNdDuCmA1RCGpqxr9MjyP0RJTCafQs012CV9aIx1Vcl4qXHMoLxBxLE82SuGRc7P5L2pHW8fxEo7S7ZZI6zspal/pWFjswba56ckhinKMhnQ1ms3LAlyL5ZnMqQHbgYeWYfp2sEUH3uRqfgNcvmVvjNP6VgLfbYcTD13B6EZJHwTiofYnrcHUEHMHsbLamacNla9FmpmGymkCCh4ozfNGSTtIyW7VAHF3ygV7MwnPBq3CcDjkdDyKSGUXU7DdXCVO0ZyQtUy5rEt4VXhwDHH1hpfcJknoyTVo50ouLpmKOWQBdlKqmouSo3RSVkfEJg4EHMHJUHikOBxHu/dW+ockPGIcTb7hJZ/uOh4v2iFoWLsNWJSh2xRfmtCYszBy6KSpgIQdjuqoiY64f4gOQcLjqrDT1YNrFVOlY06ptTvDcwVpSI4ouNNMnENebEOzyNj8rqp0FSS25smdNV3TWOdCWXHZWK5xxm9weRUbXK011C2YZ5HZw1H3yVbqqF8Rs4ZHRw9k/sksmNxdnTxZozVdMlhejYSlsaPgBsswLmgt7vVK89q5zT1z2aCUekaOujwPOx816BEvPP8AihTFrY52j1onH3G1x7kWraQNSUU2OaOUE91Y4HWaCTlZVDg0oc0OGYNrdtlbQ3ExuRH3sriysndAHEqm2d8uW5WqDigOuXS6HdUNle5oY7C0loIMbQbam5uT8FwOEtvcWB5F593JaSfaLljSVMstNVh2vcHQhWzhlaJBYkYhr162XnNPdhsfmmDOJmIh41b8eiNjy69iebx9+EX2sks0pEXZppXSgsB5i/vCSPksUxklQjijaB6uWyWvluuq2e5WqeEnYnsEhKblKkdKEFCNsBNHmfh2WJo0EZYT8ViLogbmwOu4MXglouOYGY/uH1VdqKK46jUfsvVOEU9gkXjfgzAPTtBFvatpnuUbJg4tC2HyHdM82fdpyU0NSQLrXEoyCCPZOh+YUTGpJxHlIe8Mq9idU4pZsOqqMZP8ptR1Lsr5hWnRfZbIKxFGQOFiAQdkijd0WGsLN0Xf5MfTt8E9RwstN2es38v4h25rUK6peLNdlkD3RAs433+aHqu4ht5V9x1ELqt+O6UPp5Qfyk+5W2NqTeLKe8En9jvkrkuLBKdyopPhwkRRixsGtzz2GwCu9FOCABrlqCLjpfVUimgsGhzMWQ0Nzp+Uq08MyHq3Ayu0tI00IzWIu+RuUOjwEV80TiBLIC1xHtHUGysnC/ElRZt5XEW9a9iffZV3jEf/AHUwII/xJDhIsRd5Iy7EJh4csSQedk/lS0s5niTmsurbr/R6twiRskbS1zi/qScXknVNTmV7Y87Ei/bU/C6rPhGNt3FpvtcaDoF6F4VYPTk8mH5gJWK2aR0PJlpFyQ7nhe/2W2H6slEzgg1kcT+luQ9+qbSTgbj3oSadPvHFu2cJZZJUjmOjiZ7MY8xdd4xsAO1ghH1B+O+SGkqjthA5jfnnotKl0ZdvsNMvUe5bSh0w/Uepvn1W1LJqWKmbZSVtMJY3Mdo4EHzC5p0QtMyjx+rpS0GN2oJHmDa6TtYQVdPFtHhlf3xjqDr8fmqpUjO/P5hc3JGnR1ccto2bhAv8E1fBhsk1O7MDqn1U7TshBkN2MyHYJHxafCdNU7pZQ5gPTMJTxWme+5a29t8rf6rkLUi4IU0mAuuXlp66JtS8SLDhJB5HmO6rQ8QU+MRS4Y3/AJmuxMvf82gRzi0Ptta4IOSz0Fa9F8ppgR1WuM0+OB4/Q75FVugrsOQI3vfpbP4hWOiqriz9Dl10zuiJpqhaeNxdoqkfCmzejJJAwNsWm2ZG6cv4cYgMLi4G4z1FhfXdKqWsZA70MhLHMsBi0c0ZNc07i1k9bXtmsyPPmRna4tmR0WYOOvPY1kWRNP8At/grPifwRFWNxAYJgPVlb8nj8Q+PJeMcT4VPRzmGUFjibYh7LgT7TDuM19QRRAABKvEvhqGthMco6seLYo3bOafpujY5OCr0c7IlN2uGU7wq5rWtDcgAMvJXfw5IBK8k2/w//oKg8Oo5aOQwzA/pe0HA8bFp+Y2Vt4NORI7e7Pkc/msY39yH/LV4m18Ftlqc+qDmn6eYtdCOqCcv9x07KF0n3t37J3Y4mpNLOdM/LI9wUJI/UknzGt9BZcPkvzHTNDyt3ufr7lls0kcTesbkj/yDfgdFpRPZfceevmsWAh6XTNyXVTJhF10wIXiM1hZNChWvFouxsuuA+t1Y7Iqk10YBG7SQQvQJHBwIN7G4IVI4jRhtxf2XZDlfUdsvik88fY740uNRXA3Mnz7ck6oPXzPkkkt8Nhu74I2glcw2CVHoKyxwMAzGvJdyUwc31ze5yZfI/wBw3CAhnvcaZ/NGsLXtN8/mtJoJTXR5F4h4Yf6l4IF3ONgNLXtl00RtJR1MDA4NMkQ21cztzHRPPEdOGStLvavYdrX+qsnBnjCBZYk+aCpfbt79lX4ZWCQgtN8xcaEZ3II2V3oqrnry5LKnw7TzesWWds9hLXe8IF3h+ojOKGVsg/LIMLu2IZH3KJSTKc4T4bofz0MMzQHta+2lwDZcxRNhGBrWtHJoAHdVhtRVwu/yZANwB6QDs5p07plQyTyuxyNLWgZB2Rz3I27LbnH0uQUsDiuZJr/JYIjupTJYJc1ztXGwGg3PUqRsuhOvLkt7cCmnJPUUzZW4XtBb11HUckrHCjES5hxC1s7Fwzub21U01cAdb/JEQVbnaA/RZjNbBnjnpXoCD797KMu1z+/uyaVEAeLmzXc+fQ2SRzyCb66eXNNKSYjKDidF3e30XPzH2brgvBOWn3da9J20UMmjbcLa5DweqxUXZ6bewVdrpcVz1y5J/Uus1x6KqF7nMLju71Rp6o/lMsVRG15/bnb7KQcaHrPtobEeYA+YTMuufdnod7fFQVLWvAv1zGo6JfJHZUNYJKMrZVYn2JBHmjWEZWRknCQ78QB7W9+aUVNPJETcEjnt5FJuEl2joxyQf4snlnwuGeuR+hTDh1Ub3Fv5CrUnEWNIxnLk4fJyYU1S0jFG8Ob0N7dDyWKDbWMPFlAJYC8Nb6VnrNO55jzQPh+uxxseNCAURLxC7bFVzw1U4JJIDzL2dWk+sB2PzUkrCKdcM9Coqrqmcch5qqQzYU2o6u6HDJzTKy4r5Q69LzXLarEfVHmUFUPKLgAwgI6k26FXBJWRzTAam5+CUVkspdZu+/LunEsAOyldSsIy+CkoylwXGUIciSGADfG7l+H+UcyKQ+1I1o5AhcTUkgvhAPwKXywyDVlj318whcx7Qe1L2hlLViMZnzK6dA6pbiYyxAycbNDhy/lVmnInntc4Ys3tP5j7LeoyJ8ld4KoBoAsjYZbO/QHyYJRpK2Urikzqb/OGAbE6HoCMilJ48D7Ie49Gm2fU2C9ErmMlaWuAc07H5jqqizw9O9xDWWaCQHu0IGhATCdukIShqrYg/wCY1G0Vu7gD52usVyh8HG3rSZ9LW+Sxa0l8At4/J6NOQWkE6iyqj9Q22jSLdbp63qlXE4i1wcNL5phgEV2WTP6aX5fso5zmflbLREcQizNu/wC6ElGXl89s0NhEzTZrj+NDb/dcSy/XLr9QoMWed/5sh5Xn76LIRME4vwqOUXHq5bC492yW0PB44HFzXPJ01whw2u3dNHz5a22I6IGae335/RY0iE+tKqsFrnEjK/kq+6KRrxIwFpabg9eXmnU89r/eSBfU2Q/pIJ/USqi48Pq2zRh7ciRmN2ncIqCQtKocHFzE7ECOo2PdWXhXiCGoya4B41bv3HNLZfH52Q94/lqS1ZbpasWHRCP4th3AS+tlfk2KxefxH2WjmUxoaKGMDG0PcdXPzv25LFN+xiLgl8hNPxfFlqp/6+2mfa5SHitIxs0RgIa15d6RoOQa0XxNGx2804ZxUQt0sOQFyf3Wo7dNmJRi+Yo3DxkOdgFy7kNV3xN0zW+rHe/UZX3PJCQyummc+OB49QNLy3CHWPVP6eglLbPIFxbnqjLHKXALLOGN80v1/wAKtw7hFRDjkd6N+N2ItYTiAAsBn7W6NbVXsW+7QjoQrLTcJa0ZuJPuRMdExpuGi/O2aLHxmv0KS86C9X/AjomSO/CU9gjIaAeSmC0XJmGPUSzeQ8vqjWBYuS9YiALOJKiyHdUXRcfCydUVHQtb1WabLtFW4nDnolEpyP38Cr9xGBhaSRoNQvOOOvde8RsL8gb+9VJUaiwKpqADbzQFRWgb5d9P3QNbHITnIdToGi22w52Qf9LfIjEdwATntkhm7O6jirBe7m9c/uyXzcVB9m57NNj700h8PzyG7IHcrkBo/wDZOKLwPISDI4NFvZZme1ypRdlGmqJXey0N6vP0HJRimeT6zyRphAA21yzK9cpPBcQtaMEi3rPuTlvyTWn8JRjUDsMh8FrVlbI8Rj4RfRjjprfO2ed8kwp+EyG1mkH9IJPlZe4U3AYWZhgvzOaPjp2t0aB2CvR+yt0ujy/hPD654H+C47YnYWX65m6f/wDS9TIwte9rNrjMjqrtdbuhrxoJ2HXm5I9FO4P4BjhdjfLJI61szZoHQBWaDhsTNGjLc5oovWsSKoRTugOTycuR3OTZuy5xLV1paAnReuca1ZaUIbusXBeuTKrKJFiHM6xQgxk4k05C/koX8QA2KDAyULdT3VkJa2rL22AIvvdVx3h57zm82vsB98lYowp41lqy0ytQeD4vx4n9ybdchZOaXg8cfssaOwATBdKUi7ZC2lClbCBstrahRuy2uVihDrEtYlyVish1dYuVihDpautFcFQo6LlyZFG5RlQsk9IuHSKNyieoUdl6jfKoXqElQhOZViDcVtUQ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0252" name="Picture 12" descr="http://www.massagetoday.com/content/images/14483_lg_36372_1_1_8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852" y="4054832"/>
            <a:ext cx="2143125" cy="221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4" name="Picture 14" descr="transcutaneous electrical nerve stimulation fe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284" y="4538198"/>
            <a:ext cx="2589331" cy="171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7778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27300" y="157163"/>
            <a:ext cx="6616700" cy="909637"/>
          </a:xfrm>
        </p:spPr>
        <p:txBody>
          <a:bodyPr/>
          <a:lstStyle/>
          <a:p>
            <a:pPr eaLnBrk="1" hangingPunct="1"/>
            <a:r>
              <a:rPr lang="en-GB" altLang="en-US" sz="3200" b="1" dirty="0"/>
              <a:t>M3-C </a:t>
            </a:r>
            <a:br>
              <a:rPr lang="en-GB" altLang="en-US" sz="3200" b="1" dirty="0"/>
            </a:br>
            <a:r>
              <a:rPr lang="en-GB" altLang="en-US" sz="3000" b="1" dirty="0"/>
              <a:t>Managing the Side-Effects</a:t>
            </a:r>
            <a:endParaRPr lang="en-US" altLang="de-DE" sz="3000" dirty="0">
              <a:latin typeface="Calibri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40301" y="1574697"/>
            <a:ext cx="8229600" cy="582561"/>
          </a:xfrm>
        </p:spPr>
        <p:txBody>
          <a:bodyPr/>
          <a:lstStyle/>
          <a:p>
            <a:pPr marL="0" indent="0">
              <a:buNone/>
            </a:pPr>
            <a:r>
              <a:rPr lang="en-CA" altLang="en-US" sz="2400" b="1" dirty="0">
                <a:solidFill>
                  <a:srgbClr val="FF3300"/>
                </a:solidFill>
              </a:rPr>
              <a:t>Managing Peripheral Neuropathy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570271" y="6540500"/>
            <a:ext cx="692749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1200" i="1" dirty="0">
                <a:solidFill>
                  <a:prstClr val="white"/>
                </a:solidFill>
                <a:latin typeface="Calibri" pitchFamily="34" charset="0"/>
              </a:rPr>
              <a:t>Source: www.cancer.gov</a:t>
            </a: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46446" y="2082186"/>
            <a:ext cx="8229601" cy="4048841"/>
          </a:xfrm>
          <a:prstGeom prst="rect">
            <a:avLst/>
          </a:prstGeo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GB" altLang="en-US" sz="1800" b="1" dirty="0"/>
              <a:t>Practical tips for patients</a:t>
            </a:r>
          </a:p>
          <a:p>
            <a:pPr marL="266700" indent="-266700" eaLnBrk="1" hangingPunct="1">
              <a:spcBef>
                <a:spcPts val="600"/>
              </a:spcBef>
              <a:spcAft>
                <a:spcPts val="0"/>
              </a:spcAft>
            </a:pPr>
            <a:r>
              <a:rPr lang="en-CA" altLang="en-US" sz="1800" dirty="0"/>
              <a:t>Report to your doctor and nurse if you experience any of the following symptoms:</a:t>
            </a:r>
          </a:p>
          <a:p>
            <a:pPr marL="542925" lvl="1" indent="-276225" eaLnBrk="1" hangingPunct="1">
              <a:spcBef>
                <a:spcPts val="600"/>
              </a:spcBef>
              <a:spcAft>
                <a:spcPts val="600"/>
              </a:spcAft>
            </a:pPr>
            <a:r>
              <a:rPr lang="en-GB" altLang="en-US" sz="1800" dirty="0"/>
              <a:t>numbness and tingling in your fingers, toes, hands or feet, </a:t>
            </a:r>
            <a:r>
              <a:rPr lang="en-CA" altLang="en-US" sz="1800" dirty="0"/>
              <a:t>stabbing pain, burning, muscle weakness, inability to feel pressure or sense hot or cold temperatures, shaking, trouble keeping your balance</a:t>
            </a:r>
          </a:p>
          <a:p>
            <a:pPr marL="266700" indent="-26670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CA" altLang="en-US" sz="1800" dirty="0"/>
              <a:t>Wear shoes inside and outside, and gloves</a:t>
            </a:r>
          </a:p>
          <a:p>
            <a:pPr marL="266700" indent="-26670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CA" altLang="en-US" sz="1800" dirty="0"/>
              <a:t>Move rugs out of your path so you won’t trip</a:t>
            </a:r>
          </a:p>
          <a:p>
            <a:pPr marL="266700" indent="-26670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CA" altLang="en-US" sz="1800" dirty="0"/>
              <a:t>Put up rails on the walls and in the bathroom, as needed</a:t>
            </a:r>
          </a:p>
          <a:p>
            <a:pPr marL="266700" indent="-26670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CA" altLang="en-US" sz="1800" dirty="0"/>
              <a:t>Ask someone to check the temperature e.g. before taking a bath</a:t>
            </a:r>
          </a:p>
          <a:p>
            <a:pPr marL="266700" indent="-26670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CA" altLang="en-US" sz="1800" dirty="0"/>
              <a:t>Check your hand and feet for cuts regularly.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endParaRPr lang="en-GB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6835482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27300" y="157163"/>
            <a:ext cx="6616700" cy="909637"/>
          </a:xfrm>
        </p:spPr>
        <p:txBody>
          <a:bodyPr/>
          <a:lstStyle/>
          <a:p>
            <a:pPr eaLnBrk="1" hangingPunct="1"/>
            <a:r>
              <a:rPr lang="en-GB" altLang="en-US" sz="3200" b="1" dirty="0"/>
              <a:t>M3-C </a:t>
            </a:r>
            <a:br>
              <a:rPr lang="en-GB" altLang="en-US" sz="3200" b="1" dirty="0"/>
            </a:br>
            <a:r>
              <a:rPr lang="en-GB" altLang="en-US" sz="3000" b="1" dirty="0"/>
              <a:t>Managing the Side-Effects</a:t>
            </a:r>
            <a:endParaRPr lang="en-US" altLang="de-DE" sz="3000" dirty="0">
              <a:latin typeface="Calibri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49826" y="1574697"/>
            <a:ext cx="8229600" cy="582561"/>
          </a:xfrm>
        </p:spPr>
        <p:txBody>
          <a:bodyPr/>
          <a:lstStyle/>
          <a:p>
            <a:pPr marL="0" indent="0">
              <a:buNone/>
            </a:pPr>
            <a:r>
              <a:rPr lang="en-CA" altLang="en-US" sz="2400" b="1" dirty="0">
                <a:solidFill>
                  <a:srgbClr val="FF3300"/>
                </a:solidFill>
              </a:rPr>
              <a:t>Managing Neutropenia and Infection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540774" y="6540500"/>
            <a:ext cx="695698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1200" i="1" dirty="0">
                <a:solidFill>
                  <a:prstClr val="white"/>
                </a:solidFill>
                <a:latin typeface="Calibri" pitchFamily="34" charset="0"/>
              </a:rPr>
              <a:t>Source: </a:t>
            </a:r>
            <a:r>
              <a:rPr lang="fr-FR" altLang="de-DE" sz="1200" i="1" dirty="0">
                <a:solidFill>
                  <a:prstClr val="white"/>
                </a:solidFill>
                <a:latin typeface="Calibri" pitchFamily="34" charset="0"/>
              </a:rPr>
              <a:t>de </a:t>
            </a:r>
            <a:r>
              <a:rPr lang="fr-FR" altLang="de-DE" sz="1200" i="1" dirty="0" err="1">
                <a:solidFill>
                  <a:prstClr val="white"/>
                </a:solidFill>
                <a:latin typeface="Calibri" pitchFamily="34" charset="0"/>
              </a:rPr>
              <a:t>Naurois</a:t>
            </a:r>
            <a:r>
              <a:rPr lang="fr-FR" altLang="de-DE" sz="1200" i="1" dirty="0">
                <a:solidFill>
                  <a:prstClr val="white"/>
                </a:solidFill>
                <a:latin typeface="Calibri" pitchFamily="34" charset="0"/>
              </a:rPr>
              <a:t> et al., 2010; </a:t>
            </a:r>
            <a:r>
              <a:rPr lang="en-US" altLang="de-DE" sz="1200" i="1" dirty="0">
                <a:solidFill>
                  <a:prstClr val="white"/>
                </a:solidFill>
                <a:latin typeface="Calibri" pitchFamily="34" charset="0"/>
              </a:rPr>
              <a:t>Meza et al., 2002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49825" y="2077986"/>
            <a:ext cx="3987903" cy="3323611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GB" altLang="en-US" sz="1800" b="1" dirty="0"/>
              <a:t>Management options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GB" altLang="en-US" sz="1800" dirty="0"/>
              <a:t>Monitor for signs of infection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GB" altLang="en-US" sz="1800" dirty="0"/>
              <a:t>Educate about contacting the healthcare team if symptoms of infection develop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GB" altLang="en-US" sz="1800" dirty="0"/>
              <a:t>G-CSF therapy (</a:t>
            </a:r>
            <a:r>
              <a:rPr lang="en-GB" altLang="en-US" sz="1800" dirty="0" err="1"/>
              <a:t>filgrastim</a:t>
            </a:r>
            <a:r>
              <a:rPr lang="en-GB" altLang="en-US" sz="1800" dirty="0"/>
              <a:t>, </a:t>
            </a:r>
            <a:r>
              <a:rPr lang="en-GB" altLang="en-US" sz="1800" dirty="0" err="1"/>
              <a:t>pegfilgrastim</a:t>
            </a:r>
            <a:r>
              <a:rPr lang="en-GB" altLang="en-US" sz="1800" dirty="0"/>
              <a:t>)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GB" altLang="en-US" sz="1800" dirty="0"/>
              <a:t>Prophylactic antibiotics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49850" y="5147947"/>
            <a:ext cx="3726426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5875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en-US" sz="1600" i="1" dirty="0">
                <a:latin typeface="Arial" charset="0"/>
              </a:rPr>
              <a:t>Note: ANC &lt;1x10</a:t>
            </a:r>
            <a:r>
              <a:rPr lang="en-GB" altLang="en-US" sz="1600" i="1" baseline="30000" dirty="0">
                <a:latin typeface="Arial" charset="0"/>
              </a:rPr>
              <a:t>9</a:t>
            </a:r>
            <a:r>
              <a:rPr lang="en-GB" altLang="en-US" sz="1600" i="1" dirty="0">
                <a:latin typeface="Arial" charset="0"/>
              </a:rPr>
              <a:t>/L greatly increases risk of infection and requires treatment</a:t>
            </a:r>
          </a:p>
        </p:txBody>
      </p:sp>
      <p:pic>
        <p:nvPicPr>
          <p:cNvPr id="6148" name="Picture 4" descr="http://www.neulastahcp.com/images/desktop/4-2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322" y="2113167"/>
            <a:ext cx="4197247" cy="223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4905732" y="4605022"/>
            <a:ext cx="3874474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5875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en-US" sz="1600" i="1" dirty="0">
                <a:latin typeface="Arial" charset="0"/>
              </a:rPr>
              <a:t>Note: A longer duration of severe neutropenia (ANC &lt;0.5 x 10</a:t>
            </a:r>
            <a:r>
              <a:rPr lang="en-GB" altLang="en-US" sz="1600" i="1" baseline="30000" dirty="0">
                <a:latin typeface="Arial" charset="0"/>
              </a:rPr>
              <a:t>9</a:t>
            </a:r>
            <a:r>
              <a:rPr lang="en-GB" altLang="en-US" sz="1600" i="1" dirty="0">
                <a:latin typeface="Arial" charset="0"/>
              </a:rPr>
              <a:t>/L) is directly related to an increased risk of febrile neutropenia (FN)</a:t>
            </a:r>
          </a:p>
        </p:txBody>
      </p:sp>
    </p:spTree>
    <p:extLst>
      <p:ext uri="{BB962C8B-B14F-4D97-AF65-F5344CB8AC3E}">
        <p14:creationId xmlns:p14="http://schemas.microsoft.com/office/powerpoint/2010/main" val="14429966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27300" y="157163"/>
            <a:ext cx="6616700" cy="909637"/>
          </a:xfrm>
        </p:spPr>
        <p:txBody>
          <a:bodyPr/>
          <a:lstStyle/>
          <a:p>
            <a:pPr eaLnBrk="1" hangingPunct="1"/>
            <a:r>
              <a:rPr lang="en-GB" altLang="en-US" sz="3200" b="1" dirty="0"/>
              <a:t>M3-C </a:t>
            </a:r>
            <a:br>
              <a:rPr lang="en-GB" altLang="en-US" sz="3200" b="1" dirty="0"/>
            </a:br>
            <a:r>
              <a:rPr lang="en-GB" altLang="en-US" sz="3000" b="1" dirty="0"/>
              <a:t>Managing the Side-Effects</a:t>
            </a:r>
            <a:endParaRPr lang="en-US" altLang="de-DE" sz="3000" dirty="0">
              <a:latin typeface="Calibri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40301" y="1574697"/>
            <a:ext cx="5963264" cy="582561"/>
          </a:xfrm>
        </p:spPr>
        <p:txBody>
          <a:bodyPr/>
          <a:lstStyle/>
          <a:p>
            <a:pPr marL="0" indent="0">
              <a:buNone/>
            </a:pPr>
            <a:r>
              <a:rPr lang="en-CA" altLang="en-US" sz="2400" b="1" dirty="0">
                <a:solidFill>
                  <a:srgbClr val="FF3300"/>
                </a:solidFill>
              </a:rPr>
              <a:t>Managing Neutropenia and Infection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540773" y="6521450"/>
            <a:ext cx="695698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1200" i="1" dirty="0">
                <a:solidFill>
                  <a:prstClr val="white"/>
                </a:solidFill>
                <a:latin typeface="Calibri" pitchFamily="34" charset="0"/>
              </a:rPr>
              <a:t>Source: www.lymphomas.org.uk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40301" y="2116086"/>
            <a:ext cx="4037064" cy="4503482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GB" altLang="en-US" sz="1800" b="1" dirty="0"/>
              <a:t>Practical tips for patients</a:t>
            </a:r>
          </a:p>
          <a:p>
            <a:pPr marL="266700" indent="-266700" eaLnBrk="1" hangingPunct="1">
              <a:spcBef>
                <a:spcPts val="0"/>
              </a:spcBef>
              <a:spcAft>
                <a:spcPts val="600"/>
              </a:spcAft>
            </a:pPr>
            <a:r>
              <a:rPr lang="en-CA" altLang="en-US" sz="1800" dirty="0"/>
              <a:t>Pay particular attention to personal hygiene e.g. hand washing, regular bathing</a:t>
            </a:r>
          </a:p>
          <a:p>
            <a:pPr marL="266700" indent="-266700" eaLnBrk="1" hangingPunct="1">
              <a:spcBef>
                <a:spcPts val="0"/>
              </a:spcBef>
              <a:spcAft>
                <a:spcPts val="600"/>
              </a:spcAft>
            </a:pPr>
            <a:r>
              <a:rPr lang="en-CA" altLang="en-US" sz="1800" dirty="0"/>
              <a:t>Avoid crowds (public transport, cinemas, etc.) and swimming in public pools / </a:t>
            </a:r>
            <a:r>
              <a:rPr lang="en-CA" altLang="en-US" sz="1800" dirty="0" err="1"/>
              <a:t>jacuzzi</a:t>
            </a:r>
            <a:endParaRPr lang="en-CA" altLang="en-US" sz="1800" dirty="0"/>
          </a:p>
          <a:p>
            <a:pPr marL="266700" indent="-266700" eaLnBrk="1" hangingPunct="1">
              <a:spcBef>
                <a:spcPts val="0"/>
              </a:spcBef>
              <a:spcAft>
                <a:spcPts val="600"/>
              </a:spcAft>
            </a:pPr>
            <a:r>
              <a:rPr lang="en-CA" altLang="en-US" sz="1800" dirty="0"/>
              <a:t>Avoid people who may have an infection (cold, flu, etc.)</a:t>
            </a:r>
          </a:p>
          <a:p>
            <a:pPr marL="266700" indent="-266700" eaLnBrk="1" hangingPunct="1">
              <a:spcBef>
                <a:spcPts val="0"/>
              </a:spcBef>
              <a:spcAft>
                <a:spcPts val="600"/>
              </a:spcAft>
            </a:pPr>
            <a:r>
              <a:rPr lang="en-CA" altLang="en-US" sz="1800" dirty="0"/>
              <a:t>Take extra care of your skin (mild lotions, moisturizers)</a:t>
            </a:r>
          </a:p>
          <a:p>
            <a:pPr marL="266700" indent="-266700" eaLnBrk="1" hangingPunct="1">
              <a:spcBef>
                <a:spcPts val="0"/>
              </a:spcBef>
              <a:spcAft>
                <a:spcPts val="600"/>
              </a:spcAft>
            </a:pPr>
            <a:r>
              <a:rPr lang="en-CA" altLang="en-US" sz="1800" dirty="0"/>
              <a:t>Avoid bruising, cuts or tears of skin or nails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</a:pPr>
            <a:endParaRPr lang="en-CA" altLang="en-US" sz="1800" dirty="0"/>
          </a:p>
          <a:p>
            <a:pPr eaLnBrk="1" hangingPunct="1">
              <a:spcBef>
                <a:spcPts val="0"/>
              </a:spcBef>
              <a:spcAft>
                <a:spcPts val="600"/>
              </a:spcAft>
            </a:pPr>
            <a:endParaRPr lang="en-CA" altLang="en-US" sz="1800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487197" y="2765016"/>
            <a:ext cx="4290141" cy="3825055"/>
          </a:xfrm>
          <a:prstGeom prst="rect">
            <a:avLst/>
          </a:prstGeom>
        </p:spPr>
        <p:txBody>
          <a:bodyPr/>
          <a:lstStyle/>
          <a:p>
            <a:pPr marL="266700" indent="-266700" eaLnBrk="1" hangingPunct="1">
              <a:spcBef>
                <a:spcPts val="0"/>
              </a:spcBef>
              <a:spcAft>
                <a:spcPts val="600"/>
              </a:spcAft>
            </a:pPr>
            <a:r>
              <a:rPr lang="en-CA" altLang="en-US" sz="1800" dirty="0"/>
              <a:t>Keep a thermometer at home to check your temperature </a:t>
            </a:r>
          </a:p>
          <a:p>
            <a:pPr marL="266700" indent="-266700" eaLnBrk="1" hangingPunct="1">
              <a:spcBef>
                <a:spcPts val="0"/>
              </a:spcBef>
              <a:spcAft>
                <a:spcPts val="600"/>
              </a:spcAft>
            </a:pPr>
            <a:r>
              <a:rPr lang="en-GB" altLang="en-US" sz="1800" dirty="0"/>
              <a:t>Eat healthy, freshly cooked food </a:t>
            </a:r>
          </a:p>
          <a:p>
            <a:pPr marL="266700" indent="-266700" eaLnBrk="1" hangingPunct="1">
              <a:spcBef>
                <a:spcPts val="0"/>
              </a:spcBef>
              <a:spcAft>
                <a:spcPts val="600"/>
              </a:spcAft>
            </a:pPr>
            <a:r>
              <a:rPr lang="en-GB" altLang="en-US" sz="1800" dirty="0"/>
              <a:t>Avoid vaccines unless recommended by your doctor</a:t>
            </a:r>
          </a:p>
          <a:p>
            <a:pPr marL="266700" indent="-266700" eaLnBrk="1" hangingPunct="1">
              <a:spcBef>
                <a:spcPts val="0"/>
              </a:spcBef>
              <a:spcAft>
                <a:spcPts val="600"/>
              </a:spcAft>
            </a:pPr>
            <a:r>
              <a:rPr lang="en-CA" altLang="en-US" sz="1800" dirty="0"/>
              <a:t>Ask your nurse whether you should be on a ‘</a:t>
            </a:r>
            <a:r>
              <a:rPr lang="en-CA" altLang="en-US" sz="1800" dirty="0" err="1"/>
              <a:t>neutropenic</a:t>
            </a:r>
            <a:r>
              <a:rPr lang="en-CA" altLang="en-US" sz="1800" dirty="0"/>
              <a:t> diet’</a:t>
            </a:r>
          </a:p>
          <a:p>
            <a:pPr marL="266700" indent="-266700" eaLnBrk="1" hangingPunct="1">
              <a:spcBef>
                <a:spcPts val="0"/>
              </a:spcBef>
              <a:spcAft>
                <a:spcPts val="600"/>
              </a:spcAft>
            </a:pPr>
            <a:r>
              <a:rPr lang="en-CA" altLang="en-US" sz="1800" dirty="0"/>
              <a:t>Avoid foods that contain lots of live bacteria: </a:t>
            </a:r>
          </a:p>
          <a:p>
            <a:pPr marL="542925" lvl="1" indent="-276225" eaLnBrk="1" hangingPunct="1">
              <a:spcBef>
                <a:spcPts val="0"/>
              </a:spcBef>
              <a:spcAft>
                <a:spcPts val="600"/>
              </a:spcAft>
            </a:pPr>
            <a:r>
              <a:rPr lang="en-CA" altLang="en-US" sz="1800" dirty="0"/>
              <a:t>soft cheeses, undercooked eggs / meat / fish, </a:t>
            </a:r>
            <a:r>
              <a:rPr lang="en-CA" altLang="en-US" sz="1800" dirty="0" err="1"/>
              <a:t>paté</a:t>
            </a:r>
            <a:r>
              <a:rPr lang="en-CA" altLang="en-US" sz="1800" dirty="0"/>
              <a:t>, peppercorns</a:t>
            </a:r>
            <a:endParaRPr lang="en-GB" altLang="en-US" sz="1800" dirty="0"/>
          </a:p>
        </p:txBody>
      </p:sp>
      <p:pic>
        <p:nvPicPr>
          <p:cNvPr id="5122" name="Picture 2" descr="https://encrypted-tbn1.gstatic.com/images?q=tbn:ANd9GcTCn8GajptJ5dhoPekxJHwKbkGZvyr0YDlZbAutBWX5v4PJqBBN_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102" y="1304600"/>
            <a:ext cx="1841807" cy="122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91703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27300" y="157163"/>
            <a:ext cx="6616700" cy="909637"/>
          </a:xfrm>
        </p:spPr>
        <p:txBody>
          <a:bodyPr/>
          <a:lstStyle/>
          <a:p>
            <a:pPr eaLnBrk="1" hangingPunct="1"/>
            <a:r>
              <a:rPr lang="en-GB" altLang="en-US" sz="3200" b="1" dirty="0"/>
              <a:t>M3-C </a:t>
            </a:r>
            <a:br>
              <a:rPr lang="en-GB" altLang="en-US" sz="3200" b="1" dirty="0"/>
            </a:br>
            <a:r>
              <a:rPr lang="en-GB" altLang="en-US" sz="3000" b="1" dirty="0"/>
              <a:t>Managing the Side-Effects</a:t>
            </a:r>
            <a:endParaRPr lang="en-US" altLang="de-DE" sz="3000" dirty="0">
              <a:latin typeface="Calibri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40301" y="1574697"/>
            <a:ext cx="8229600" cy="582561"/>
          </a:xfrm>
        </p:spPr>
        <p:txBody>
          <a:bodyPr/>
          <a:lstStyle/>
          <a:p>
            <a:pPr marL="0" indent="0">
              <a:buNone/>
            </a:pPr>
            <a:r>
              <a:rPr lang="en-CA" altLang="en-US" sz="2400" b="1" dirty="0">
                <a:solidFill>
                  <a:srgbClr val="FF3300"/>
                </a:solidFill>
              </a:rPr>
              <a:t>Managing Febrile Neutropenia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462116" y="6540500"/>
            <a:ext cx="703564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1200" i="1" dirty="0">
                <a:solidFill>
                  <a:prstClr val="white"/>
                </a:solidFill>
                <a:latin typeface="Calibri" pitchFamily="34" charset="0"/>
              </a:rPr>
              <a:t>Source: de </a:t>
            </a:r>
            <a:r>
              <a:rPr lang="en-US" altLang="de-DE" sz="1200" i="1" dirty="0" err="1">
                <a:solidFill>
                  <a:prstClr val="white"/>
                </a:solidFill>
                <a:latin typeface="Calibri" pitchFamily="34" charset="0"/>
              </a:rPr>
              <a:t>Naurois</a:t>
            </a:r>
            <a:r>
              <a:rPr lang="en-US" altLang="de-DE" sz="1200" i="1" dirty="0">
                <a:solidFill>
                  <a:prstClr val="white"/>
                </a:solidFill>
                <a:latin typeface="Calibri" pitchFamily="34" charset="0"/>
              </a:rPr>
              <a:t> et al., 2010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30776" y="2101030"/>
            <a:ext cx="4027232" cy="4100360"/>
          </a:xfrm>
          <a:prstGeom prst="rect">
            <a:avLst/>
          </a:prstGeo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GB" altLang="en-US" sz="1800" b="1" dirty="0"/>
              <a:t>Definition and risks of FN: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CA" altLang="en-US" sz="1800" dirty="0"/>
              <a:t>Oral temperature &gt;38.5ºC or two consecutive readings of &gt;38.0ºC for 2 h and an ANC &lt;0.5 x 10</a:t>
            </a:r>
            <a:r>
              <a:rPr lang="en-CA" altLang="en-US" sz="1800" baseline="30000" dirty="0"/>
              <a:t>9</a:t>
            </a:r>
            <a:r>
              <a:rPr lang="en-CA" altLang="en-US" sz="1800" dirty="0"/>
              <a:t>/L, or expected to fall below 0.5 x 10</a:t>
            </a:r>
            <a:r>
              <a:rPr lang="en-CA" altLang="en-US" sz="1800" baseline="30000" dirty="0"/>
              <a:t>9</a:t>
            </a:r>
            <a:r>
              <a:rPr lang="en-CA" altLang="en-US" sz="1800" dirty="0"/>
              <a:t>/L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CA" altLang="en-US" sz="1800" dirty="0"/>
              <a:t>Major dose-limiting toxicity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CA" altLang="en-US" sz="1800" dirty="0"/>
              <a:t>Mortality rate as high as 36% if the Multinational Association for Supportive Care (MASCC) score is &lt;15</a:t>
            </a:r>
          </a:p>
          <a:p>
            <a:pPr eaLnBrk="1" hangingPunct="1">
              <a:spcBef>
                <a:spcPts val="600"/>
              </a:spcBef>
              <a:spcAft>
                <a:spcPts val="1200"/>
              </a:spcAft>
            </a:pPr>
            <a:endParaRPr lang="en-GB" altLang="en-US" sz="1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171" y="2625213"/>
            <a:ext cx="4322382" cy="31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852196" y="2115779"/>
            <a:ext cx="3546833" cy="437843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FontTx/>
              <a:buNone/>
            </a:pPr>
            <a:r>
              <a:rPr lang="en-GB" altLang="en-US" sz="1800" b="1" dirty="0"/>
              <a:t>Management algorithm</a:t>
            </a:r>
          </a:p>
        </p:txBody>
      </p:sp>
    </p:spTree>
    <p:extLst>
      <p:ext uri="{BB962C8B-B14F-4D97-AF65-F5344CB8AC3E}">
        <p14:creationId xmlns:p14="http://schemas.microsoft.com/office/powerpoint/2010/main" val="42295526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27300" y="157163"/>
            <a:ext cx="6616700" cy="909637"/>
          </a:xfrm>
        </p:spPr>
        <p:txBody>
          <a:bodyPr/>
          <a:lstStyle/>
          <a:p>
            <a:pPr eaLnBrk="1" hangingPunct="1"/>
            <a:r>
              <a:rPr lang="en-GB" altLang="en-US" sz="3200" b="1" dirty="0"/>
              <a:t>M3-C </a:t>
            </a:r>
            <a:br>
              <a:rPr lang="en-GB" altLang="en-US" sz="3200" b="1" dirty="0"/>
            </a:br>
            <a:r>
              <a:rPr lang="en-GB" altLang="en-US" sz="3000" b="1" dirty="0"/>
              <a:t>Managing the Side-Effects</a:t>
            </a:r>
            <a:endParaRPr lang="en-US" altLang="de-DE" sz="3000" dirty="0">
              <a:latin typeface="Calibri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40301" y="1574697"/>
            <a:ext cx="8229600" cy="582561"/>
          </a:xfrm>
        </p:spPr>
        <p:txBody>
          <a:bodyPr/>
          <a:lstStyle/>
          <a:p>
            <a:pPr marL="0" indent="0">
              <a:buNone/>
            </a:pPr>
            <a:r>
              <a:rPr lang="en-CA" altLang="en-US" sz="2400" b="1" dirty="0">
                <a:solidFill>
                  <a:srgbClr val="FF3300"/>
                </a:solidFill>
              </a:rPr>
              <a:t>Managing Thrombocytopenia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550607" y="6540500"/>
            <a:ext cx="694715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1200" i="1" dirty="0">
                <a:solidFill>
                  <a:prstClr val="white"/>
                </a:solidFill>
                <a:latin typeface="Calibri" pitchFamily="34" charset="0"/>
              </a:rPr>
              <a:t>Source: www.cancercouncil.com;  www.chemotherapy.com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75495" y="5106381"/>
            <a:ext cx="3814916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5875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en-US" sz="1600" i="1" dirty="0">
                <a:solidFill>
                  <a:prstClr val="black"/>
                </a:solidFill>
                <a:latin typeface="Arial" charset="0"/>
              </a:rPr>
              <a:t>Note: </a:t>
            </a:r>
            <a:r>
              <a:rPr lang="en-CA" altLang="en-US" sz="1600" i="1" dirty="0">
                <a:solidFill>
                  <a:prstClr val="black"/>
                </a:solidFill>
                <a:latin typeface="Arial" charset="0"/>
              </a:rPr>
              <a:t>There is a severe risk of bleeding if platelet count is below 10−20x</a:t>
            </a:r>
            <a:r>
              <a:rPr lang="en-GB" altLang="en-US" sz="1600" i="1" dirty="0">
                <a:solidFill>
                  <a:prstClr val="black"/>
                </a:solidFill>
                <a:latin typeface="Arial" charset="0"/>
              </a:rPr>
              <a:t>10</a:t>
            </a:r>
            <a:r>
              <a:rPr lang="en-GB" altLang="en-US" sz="1600" i="1" baseline="30000" dirty="0">
                <a:solidFill>
                  <a:prstClr val="black"/>
                </a:solidFill>
                <a:latin typeface="Arial" charset="0"/>
              </a:rPr>
              <a:t>9</a:t>
            </a:r>
            <a:r>
              <a:rPr lang="en-CA" altLang="en-US" sz="1600" i="1" dirty="0">
                <a:solidFill>
                  <a:prstClr val="black"/>
                </a:solidFill>
                <a:latin typeface="Arial" charset="0"/>
              </a:rPr>
              <a:t>/L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45832" y="2032242"/>
            <a:ext cx="3810000" cy="3450471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GB" altLang="en-US" sz="1800" b="1" dirty="0"/>
              <a:t>Management options</a:t>
            </a:r>
          </a:p>
          <a:p>
            <a:pPr marL="266700" indent="-266700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altLang="en-US" sz="1800" dirty="0"/>
              <a:t>Platelet transfusions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92752" y="2032242"/>
            <a:ext cx="4226233" cy="3833930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GB" altLang="en-US" sz="1800" b="1" dirty="0"/>
              <a:t>Practical tips for patients</a:t>
            </a:r>
          </a:p>
          <a:p>
            <a:pPr marL="266700" indent="-266700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CA" altLang="en-US" sz="1800" dirty="0"/>
              <a:t>Avoid cuts, bruises and falls</a:t>
            </a:r>
          </a:p>
          <a:p>
            <a:pPr marL="266700" indent="-266700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CA" altLang="en-US" sz="1800" dirty="0"/>
              <a:t>Be careful when:</a:t>
            </a:r>
          </a:p>
          <a:p>
            <a:pPr marL="542925" lvl="1" indent="-276225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CA" altLang="en-US" sz="1800" dirty="0"/>
              <a:t>Using scissors, needles, knives or other sharp tools</a:t>
            </a:r>
          </a:p>
          <a:p>
            <a:pPr marL="542925" lvl="1" indent="-276225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CA" altLang="en-US" sz="1800" dirty="0"/>
              <a:t>Shaving (→ Use an electric razor)</a:t>
            </a:r>
          </a:p>
          <a:p>
            <a:pPr marL="542925" lvl="1" indent="-276225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CA" altLang="en-US" sz="1800" dirty="0"/>
              <a:t>Cleaning teeth (→ Use a very soft toothbrush)</a:t>
            </a:r>
          </a:p>
          <a:p>
            <a:pPr marL="542925" lvl="1" indent="-276225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CA" altLang="en-US" sz="1800" dirty="0"/>
              <a:t>Blowing your nose</a:t>
            </a:r>
          </a:p>
          <a:p>
            <a:pPr marL="266700" indent="-266700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CA" altLang="en-US" sz="1800" dirty="0"/>
              <a:t>If you bleed, apply pressure for about 10 minutes and a bandage, if appropriate</a:t>
            </a:r>
          </a:p>
        </p:txBody>
      </p:sp>
      <p:pic>
        <p:nvPicPr>
          <p:cNvPr id="8194" name="Picture 2" descr="http://www.chemotherapy.com/images/low_platel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68" y="2966218"/>
            <a:ext cx="4082609" cy="172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27750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27300" y="157163"/>
            <a:ext cx="6616700" cy="909637"/>
          </a:xfrm>
        </p:spPr>
        <p:txBody>
          <a:bodyPr/>
          <a:lstStyle/>
          <a:p>
            <a:pPr eaLnBrk="1" hangingPunct="1"/>
            <a:r>
              <a:rPr lang="en-GB" altLang="en-US" sz="3200" b="1" dirty="0"/>
              <a:t>M3-C </a:t>
            </a:r>
            <a:br>
              <a:rPr lang="en-GB" altLang="en-US" sz="3200" b="1" dirty="0"/>
            </a:br>
            <a:r>
              <a:rPr lang="en-GB" altLang="en-US" sz="3000" b="1" dirty="0"/>
              <a:t>Managing the Side-Effects</a:t>
            </a:r>
            <a:endParaRPr lang="en-US" altLang="de-DE" sz="3000" dirty="0">
              <a:latin typeface="Calibri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40301" y="1565172"/>
            <a:ext cx="8229600" cy="877530"/>
          </a:xfrm>
        </p:spPr>
        <p:txBody>
          <a:bodyPr/>
          <a:lstStyle/>
          <a:p>
            <a:pPr marL="0" indent="0">
              <a:buNone/>
            </a:pPr>
            <a:r>
              <a:rPr lang="en-CA" altLang="en-US" sz="2400" b="1" dirty="0">
                <a:solidFill>
                  <a:srgbClr val="FF3300"/>
                </a:solidFill>
              </a:rPr>
              <a:t>Managing monoclonal antibody  (Rituximab) Infusion-related Side-effects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45832" y="2435978"/>
            <a:ext cx="7875638" cy="3676613"/>
          </a:xfrm>
          <a:prstGeom prst="rect">
            <a:avLst/>
          </a:prstGeo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GB" altLang="en-US" sz="2200" b="1" dirty="0"/>
              <a:t>Management options</a:t>
            </a:r>
          </a:p>
          <a:p>
            <a:pPr marL="266700" indent="-266700" eaLnBrk="1" hangingPunct="1">
              <a:spcBef>
                <a:spcPts val="0"/>
              </a:spcBef>
              <a:spcAft>
                <a:spcPts val="600"/>
              </a:spcAft>
            </a:pPr>
            <a:r>
              <a:rPr lang="en-CA" altLang="en-US" sz="2200" dirty="0"/>
              <a:t>Prophylactic:</a:t>
            </a:r>
          </a:p>
          <a:p>
            <a:pPr marL="542925" lvl="1" indent="-276225" eaLnBrk="1" hangingPunct="1">
              <a:spcBef>
                <a:spcPts val="0"/>
              </a:spcBef>
              <a:spcAft>
                <a:spcPts val="600"/>
              </a:spcAft>
            </a:pPr>
            <a:r>
              <a:rPr lang="en-CA" altLang="en-US" sz="2200" dirty="0"/>
              <a:t>Antipyretic</a:t>
            </a:r>
          </a:p>
          <a:p>
            <a:pPr marL="542925" lvl="1" indent="-276225" eaLnBrk="1" hangingPunct="1">
              <a:spcBef>
                <a:spcPts val="0"/>
              </a:spcBef>
              <a:spcAft>
                <a:spcPts val="600"/>
              </a:spcAft>
            </a:pPr>
            <a:r>
              <a:rPr lang="en-CA" altLang="en-US" sz="2200" dirty="0"/>
              <a:t>Antihistamine</a:t>
            </a:r>
          </a:p>
          <a:p>
            <a:pPr marL="266700" indent="-266700" eaLnBrk="1" hangingPunct="1">
              <a:spcBef>
                <a:spcPts val="0"/>
              </a:spcBef>
              <a:spcAft>
                <a:spcPts val="600"/>
              </a:spcAft>
            </a:pPr>
            <a:r>
              <a:rPr lang="en-CA" altLang="en-US" sz="2200" dirty="0"/>
              <a:t>Those at risk of tumour-</a:t>
            </a:r>
            <a:r>
              <a:rPr lang="en-CA" altLang="en-US" sz="2200" dirty="0" err="1"/>
              <a:t>lysis</a:t>
            </a:r>
            <a:r>
              <a:rPr lang="en-CA" altLang="en-US" sz="2200" dirty="0"/>
              <a:t> syndrome:</a:t>
            </a:r>
          </a:p>
          <a:p>
            <a:pPr marL="542925" lvl="1" indent="-276225" eaLnBrk="1" hangingPunct="1">
              <a:spcBef>
                <a:spcPts val="0"/>
              </a:spcBef>
              <a:spcAft>
                <a:spcPts val="600"/>
              </a:spcAft>
            </a:pPr>
            <a:r>
              <a:rPr lang="en-CA" altLang="en-US" sz="2200" dirty="0"/>
              <a:t>Allopurinol</a:t>
            </a:r>
          </a:p>
          <a:p>
            <a:pPr marL="266700" indent="-266700" eaLnBrk="1" hangingPunct="1">
              <a:spcBef>
                <a:spcPts val="0"/>
              </a:spcBef>
              <a:spcAft>
                <a:spcPts val="600"/>
              </a:spcAft>
            </a:pPr>
            <a:r>
              <a:rPr lang="en-CA" altLang="en-US" sz="2200" dirty="0"/>
              <a:t>Decrease rate of infusion</a:t>
            </a:r>
          </a:p>
          <a:p>
            <a:pPr marL="266700" indent="-266700" eaLnBrk="1" hangingPunct="1">
              <a:spcBef>
                <a:spcPts val="0"/>
              </a:spcBef>
              <a:spcAft>
                <a:spcPts val="600"/>
              </a:spcAft>
            </a:pPr>
            <a:r>
              <a:rPr lang="en-CA" altLang="en-US" sz="2200" dirty="0"/>
              <a:t>Withhold antihypertensive medications (12 hours before and during infusion)</a:t>
            </a:r>
          </a:p>
        </p:txBody>
      </p:sp>
    </p:spTree>
    <p:extLst>
      <p:ext uri="{BB962C8B-B14F-4D97-AF65-F5344CB8AC3E}">
        <p14:creationId xmlns:p14="http://schemas.microsoft.com/office/powerpoint/2010/main" val="64010119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27300" y="157163"/>
            <a:ext cx="6616700" cy="909637"/>
          </a:xfrm>
        </p:spPr>
        <p:txBody>
          <a:bodyPr/>
          <a:lstStyle/>
          <a:p>
            <a:pPr eaLnBrk="1" hangingPunct="1"/>
            <a:r>
              <a:rPr lang="en-GB" altLang="en-US" sz="3200" b="1" dirty="0"/>
              <a:t>M3-C </a:t>
            </a:r>
            <a:br>
              <a:rPr lang="en-GB" altLang="en-US" sz="3200" b="1" dirty="0"/>
            </a:br>
            <a:r>
              <a:rPr lang="en-GB" altLang="en-US" sz="3000" b="1" dirty="0"/>
              <a:t>Managing the Side-Effects</a:t>
            </a:r>
            <a:endParaRPr lang="en-US" altLang="de-DE" sz="3000" dirty="0">
              <a:latin typeface="Calibri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40301" y="1574697"/>
            <a:ext cx="8229600" cy="582561"/>
          </a:xfrm>
        </p:spPr>
        <p:txBody>
          <a:bodyPr/>
          <a:lstStyle/>
          <a:p>
            <a:pPr marL="0" indent="0">
              <a:buNone/>
            </a:pPr>
            <a:r>
              <a:rPr lang="en-CA" altLang="en-US" sz="2400" b="1" dirty="0">
                <a:solidFill>
                  <a:srgbClr val="FF3300"/>
                </a:solidFill>
              </a:rPr>
              <a:t>Managing radiotherapy-induced skin problems</a:t>
            </a:r>
          </a:p>
        </p:txBody>
      </p:sp>
      <p:sp>
        <p:nvSpPr>
          <p:cNvPr id="9" name="Rectangle 1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36614" y="2099598"/>
            <a:ext cx="3188442" cy="3811434"/>
          </a:xfrm>
          <a:prstGeom prst="rect">
            <a:avLst/>
          </a:prstGeo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GB" altLang="en-US" sz="1800" b="1" dirty="0"/>
              <a:t>Management options</a:t>
            </a:r>
          </a:p>
          <a:p>
            <a:pPr marL="266700" indent="-266700" eaLnBrk="1" hangingPunct="1">
              <a:spcBef>
                <a:spcPts val="0"/>
              </a:spcBef>
              <a:spcAft>
                <a:spcPts val="600"/>
              </a:spcAft>
            </a:pPr>
            <a:r>
              <a:rPr lang="en-GB" altLang="en-US" sz="1800" dirty="0"/>
              <a:t>Assess skin integrity before and after treatment</a:t>
            </a:r>
          </a:p>
          <a:p>
            <a:pPr marL="266700" indent="-266700" eaLnBrk="1" hangingPunct="1">
              <a:spcBef>
                <a:spcPts val="0"/>
              </a:spcBef>
              <a:spcAft>
                <a:spcPts val="600"/>
              </a:spcAft>
            </a:pPr>
            <a:r>
              <a:rPr lang="en-GB" altLang="en-US" sz="1800" dirty="0"/>
              <a:t>Assess dehydration before and after treatment</a:t>
            </a:r>
          </a:p>
        </p:txBody>
      </p:sp>
      <p:sp>
        <p:nvSpPr>
          <p:cNvPr id="12" name="Rectangle 1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759918" y="2098674"/>
            <a:ext cx="5014452" cy="4689475"/>
          </a:xfrm>
          <a:prstGeom prst="rect">
            <a:avLst/>
          </a:prstGeo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GB" altLang="en-US" sz="1800" b="1" dirty="0"/>
              <a:t>Practical tips for patients</a:t>
            </a:r>
          </a:p>
          <a:p>
            <a:pPr marL="266700" indent="-266700" eaLnBrk="1" hangingPunct="1">
              <a:spcBef>
                <a:spcPts val="0"/>
              </a:spcBef>
              <a:spcAft>
                <a:spcPts val="600"/>
              </a:spcAft>
            </a:pPr>
            <a:r>
              <a:rPr lang="en-GB" altLang="en-US" sz="1800" dirty="0"/>
              <a:t>Maintain good skin condition</a:t>
            </a:r>
          </a:p>
          <a:p>
            <a:pPr marL="542925" lvl="1" indent="-276225" eaLnBrk="1" hangingPunct="1">
              <a:spcBef>
                <a:spcPts val="0"/>
              </a:spcBef>
              <a:spcAft>
                <a:spcPts val="600"/>
              </a:spcAft>
            </a:pPr>
            <a:r>
              <a:rPr lang="en-GB" altLang="en-US" sz="1800" dirty="0"/>
              <a:t>Avoid soap in area of radiation</a:t>
            </a:r>
          </a:p>
          <a:p>
            <a:pPr marL="542925" lvl="1" indent="-276225" eaLnBrk="1" hangingPunct="1">
              <a:spcBef>
                <a:spcPts val="0"/>
              </a:spcBef>
              <a:spcAft>
                <a:spcPts val="600"/>
              </a:spcAft>
            </a:pPr>
            <a:r>
              <a:rPr lang="en-GB" altLang="en-US" sz="1800" dirty="0"/>
              <a:t>Keep dry but moisturised (using only prescribed creams)</a:t>
            </a:r>
          </a:p>
          <a:p>
            <a:pPr marL="542925" lvl="1" indent="-276225" eaLnBrk="1" hangingPunct="1">
              <a:spcBef>
                <a:spcPts val="0"/>
              </a:spcBef>
              <a:spcAft>
                <a:spcPts val="600"/>
              </a:spcAft>
            </a:pPr>
            <a:r>
              <a:rPr lang="en-GB" altLang="en-US" sz="1800" dirty="0"/>
              <a:t>Avoid exposure to the sun</a:t>
            </a:r>
          </a:p>
          <a:p>
            <a:pPr marL="266700" indent="-266700" eaLnBrk="1" hangingPunct="1">
              <a:spcBef>
                <a:spcPts val="0"/>
              </a:spcBef>
              <a:spcAft>
                <a:spcPts val="600"/>
              </a:spcAft>
            </a:pPr>
            <a:r>
              <a:rPr lang="en-GB" altLang="en-US" sz="1800" dirty="0"/>
              <a:t>Leave irritated areas open to the air when possible</a:t>
            </a:r>
          </a:p>
          <a:p>
            <a:pPr marL="266700" indent="-266700" eaLnBrk="1" hangingPunct="1">
              <a:spcBef>
                <a:spcPts val="0"/>
              </a:spcBef>
              <a:spcAft>
                <a:spcPts val="600"/>
              </a:spcAft>
            </a:pPr>
            <a:r>
              <a:rPr lang="en-GB" altLang="en-US" sz="1800" dirty="0"/>
              <a:t>Use only creams prescribed by radiotherapy department on blistered areas </a:t>
            </a:r>
          </a:p>
          <a:p>
            <a:pPr marL="266700" indent="-266700" eaLnBrk="1" hangingPunct="1">
              <a:spcBef>
                <a:spcPts val="0"/>
              </a:spcBef>
              <a:spcAft>
                <a:spcPts val="600"/>
              </a:spcAft>
            </a:pPr>
            <a:r>
              <a:rPr lang="en-GB" altLang="en-US" sz="1800" dirty="0"/>
              <a:t>Wear loose, breathable fabrics and avoid tight straps (belts, underwear)</a:t>
            </a:r>
          </a:p>
          <a:p>
            <a:pPr marL="266700" indent="-266700" eaLnBrk="1" hangingPunct="1">
              <a:spcBef>
                <a:spcPts val="0"/>
              </a:spcBef>
              <a:spcAft>
                <a:spcPts val="600"/>
              </a:spcAft>
            </a:pPr>
            <a:r>
              <a:rPr lang="en-GB" altLang="en-US" sz="1800" dirty="0"/>
              <a:t>Drink plenty of fluids</a:t>
            </a:r>
          </a:p>
        </p:txBody>
      </p:sp>
    </p:spTree>
    <p:extLst>
      <p:ext uri="{BB962C8B-B14F-4D97-AF65-F5344CB8AC3E}">
        <p14:creationId xmlns:p14="http://schemas.microsoft.com/office/powerpoint/2010/main" val="165936329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27300" y="157163"/>
            <a:ext cx="6616700" cy="909637"/>
          </a:xfrm>
        </p:spPr>
        <p:txBody>
          <a:bodyPr/>
          <a:lstStyle/>
          <a:p>
            <a:pPr eaLnBrk="1" hangingPunct="1"/>
            <a:r>
              <a:rPr lang="en-GB" altLang="en-US" sz="3200" b="1" dirty="0"/>
              <a:t>M3-C </a:t>
            </a:r>
            <a:br>
              <a:rPr lang="en-GB" altLang="en-US" sz="3200" b="1" dirty="0"/>
            </a:br>
            <a:r>
              <a:rPr lang="en-GB" altLang="en-US" sz="3000" b="1" dirty="0"/>
              <a:t>Managing the Side-Effects</a:t>
            </a:r>
            <a:endParaRPr lang="en-US" altLang="de-DE" sz="3000" dirty="0">
              <a:latin typeface="Calibri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49826" y="1574697"/>
            <a:ext cx="8229600" cy="582561"/>
          </a:xfrm>
        </p:spPr>
        <p:txBody>
          <a:bodyPr/>
          <a:lstStyle/>
          <a:p>
            <a:pPr marL="0" indent="0">
              <a:buNone/>
            </a:pPr>
            <a:r>
              <a:rPr lang="en-CA" altLang="en-US" sz="2400" b="1" dirty="0">
                <a:solidFill>
                  <a:srgbClr val="FF3300"/>
                </a:solidFill>
              </a:rPr>
              <a:t>Managing Post-transplant Side-effects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3666" y="2053969"/>
            <a:ext cx="4146550" cy="4535487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GB" altLang="en-US" sz="1800" b="1" dirty="0"/>
              <a:t>Management options</a:t>
            </a:r>
          </a:p>
          <a:p>
            <a:pPr marL="266700" indent="-26670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altLang="en-US" sz="1800" dirty="0"/>
              <a:t>Carry out baseline assessments</a:t>
            </a:r>
          </a:p>
          <a:p>
            <a:pPr marL="266700" indent="-26670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altLang="en-US" sz="1800" dirty="0"/>
              <a:t>Administer conditioning therapy</a:t>
            </a:r>
          </a:p>
          <a:p>
            <a:pPr marL="266700" indent="-26670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altLang="en-US" sz="1800" dirty="0"/>
              <a:t>Administer stem cells / bone marrow</a:t>
            </a:r>
          </a:p>
          <a:p>
            <a:pPr marL="266700" indent="-26670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altLang="en-US" sz="1800" dirty="0"/>
              <a:t>Assess patient regularly</a:t>
            </a:r>
          </a:p>
          <a:p>
            <a:pPr marL="266700" indent="-26670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altLang="en-US" sz="1800" dirty="0"/>
              <a:t>Monitor blood counts</a:t>
            </a:r>
          </a:p>
          <a:p>
            <a:pPr marL="266700" indent="-26670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altLang="en-US" sz="1800" dirty="0"/>
              <a:t>Provide mouth care</a:t>
            </a:r>
          </a:p>
          <a:p>
            <a:pPr marL="266700" indent="-26670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altLang="en-US" sz="1800" dirty="0"/>
              <a:t>Administer prophylactic </a:t>
            </a:r>
            <a:br>
              <a:rPr lang="en-GB" altLang="en-US" sz="1800" dirty="0"/>
            </a:br>
            <a:r>
              <a:rPr lang="en-GB" altLang="en-US" sz="1800" dirty="0"/>
              <a:t>treatment for infection and </a:t>
            </a:r>
            <a:r>
              <a:rPr lang="en-GB" altLang="en-US" sz="1800" dirty="0" err="1"/>
              <a:t>GvHD</a:t>
            </a:r>
            <a:r>
              <a:rPr lang="en-GB" altLang="en-US" sz="1800" dirty="0"/>
              <a:t> </a:t>
            </a:r>
          </a:p>
          <a:p>
            <a:pPr marL="266700" indent="-26670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altLang="en-US" sz="1800" dirty="0"/>
              <a:t>Monitor and treat infection</a:t>
            </a:r>
          </a:p>
          <a:p>
            <a:pPr marL="266700" indent="-26670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altLang="en-US" sz="1800" dirty="0"/>
              <a:t>Monitor organ toxicity</a:t>
            </a:r>
          </a:p>
          <a:p>
            <a:pPr marL="266700" indent="-26670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altLang="en-US" sz="1800" dirty="0"/>
              <a:t>Support nutrition</a:t>
            </a:r>
          </a:p>
          <a:p>
            <a:pPr marL="266700" indent="-26670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altLang="en-US" sz="1800" dirty="0"/>
              <a:t>Address patient concerns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81794" y="2073634"/>
            <a:ext cx="4012688" cy="4260850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GB" altLang="en-US" sz="1800" b="1" dirty="0"/>
              <a:t>Practical tips for patients</a:t>
            </a:r>
          </a:p>
          <a:p>
            <a:pPr marL="266700" indent="-26670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altLang="en-US" sz="1800" dirty="0"/>
              <a:t>Ask team for advice</a:t>
            </a:r>
          </a:p>
          <a:p>
            <a:pPr marL="266700" indent="-26670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altLang="en-US" sz="1800" dirty="0"/>
              <a:t>Wash hands before and after handling food</a:t>
            </a:r>
          </a:p>
          <a:p>
            <a:pPr marL="266700" indent="-26670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altLang="en-US" sz="1800" dirty="0"/>
              <a:t>Shower daily, change clothes and bed linen regularly</a:t>
            </a:r>
          </a:p>
          <a:p>
            <a:pPr marL="266700" indent="-26670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altLang="en-US" sz="1800" dirty="0"/>
              <a:t>Avoid unnecessary personnel and people who are ill </a:t>
            </a:r>
          </a:p>
          <a:p>
            <a:pPr marL="266700" indent="-26670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altLang="en-US" sz="1800" dirty="0"/>
              <a:t>Get advice on foods</a:t>
            </a:r>
          </a:p>
          <a:p>
            <a:pPr marL="266700" indent="-26670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altLang="en-US" sz="1800" dirty="0"/>
              <a:t>Perform gentle exercise</a:t>
            </a:r>
          </a:p>
        </p:txBody>
      </p:sp>
    </p:spTree>
    <p:extLst>
      <p:ext uri="{BB962C8B-B14F-4D97-AF65-F5344CB8AC3E}">
        <p14:creationId xmlns:p14="http://schemas.microsoft.com/office/powerpoint/2010/main" val="163290383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1985962" y="2401171"/>
            <a:ext cx="5153025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CA" altLang="de-DE" sz="3600" dirty="0">
                <a:solidFill>
                  <a:srgbClr val="FFFFFF"/>
                </a:solidFill>
                <a:latin typeface="Calibri" pitchFamily="34" charset="0"/>
              </a:rPr>
              <a:t>Module 3D: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de-DE" dirty="0">
                <a:solidFill>
                  <a:srgbClr val="FFFFFF"/>
                </a:solidFill>
                <a:latin typeface="Calibri" pitchFamily="34" charset="0"/>
              </a:rPr>
              <a:t>Drug interactions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de-DE" dirty="0">
                <a:solidFill>
                  <a:srgbClr val="FFFFFF"/>
                </a:solidFill>
                <a:latin typeface="Calibri" pitchFamily="34" charset="0"/>
              </a:rPr>
              <a:t>with oral therapies</a:t>
            </a:r>
            <a:endParaRPr lang="en-US" altLang="de-DE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241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1985963" y="2460625"/>
            <a:ext cx="5153025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CA" altLang="de-DE" sz="3600" dirty="0">
                <a:solidFill>
                  <a:srgbClr val="FFFFFF"/>
                </a:solidFill>
                <a:latin typeface="Calibri" pitchFamily="34" charset="0"/>
              </a:rPr>
              <a:t>Module 3A: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de-DE" dirty="0">
                <a:solidFill>
                  <a:srgbClr val="FFFFFF"/>
                </a:solidFill>
                <a:latin typeface="Calibri" pitchFamily="34" charset="0"/>
              </a:rPr>
              <a:t>Lymphoma Symptoms and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de-DE" dirty="0">
                <a:solidFill>
                  <a:srgbClr val="FFFFFF"/>
                </a:solidFill>
                <a:latin typeface="Calibri" pitchFamily="34" charset="0"/>
              </a:rPr>
              <a:t>their Management</a:t>
            </a:r>
            <a:endParaRPr lang="en-US" altLang="de-DE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27300" y="157163"/>
            <a:ext cx="6616700" cy="909637"/>
          </a:xfrm>
        </p:spPr>
        <p:txBody>
          <a:bodyPr/>
          <a:lstStyle/>
          <a:p>
            <a:pPr eaLnBrk="1" hangingPunct="1"/>
            <a:r>
              <a:rPr lang="en-GB" altLang="en-US" sz="3200" b="1" dirty="0"/>
              <a:t>M3-D</a:t>
            </a:r>
            <a:br>
              <a:rPr lang="en-GB" altLang="en-US" sz="3200" b="1" dirty="0"/>
            </a:br>
            <a:r>
              <a:rPr lang="en-GB" altLang="en-US" sz="2600" b="1" dirty="0"/>
              <a:t>Drug Interactions with Oral Therapies</a:t>
            </a:r>
            <a:endParaRPr lang="en-US" altLang="de-DE" sz="3000" dirty="0">
              <a:latin typeface="Calibri" pitchFamily="34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17664"/>
            <a:ext cx="8372475" cy="48578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CA" altLang="en-US" sz="2000" dirty="0"/>
              <a:t>Many drugs and herbal preparations interact extensively with drug metabolizing enzymes in the liver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CA" altLang="en-US" sz="2000" dirty="0"/>
              <a:t>20–30% of all adverse drug reactions are caused by drug-drug interactions (DDIs)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CA" altLang="en-US" sz="2000" dirty="0"/>
              <a:t>Categories on drug interactions: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CA" altLang="en-US" sz="1800" dirty="0"/>
              <a:t>Pharmaceutical (physical, chemical)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CA" altLang="en-US" sz="1800" dirty="0"/>
              <a:t>Pharmacokinetic (PK; altered absorption, metabolism, elimination)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CA" altLang="en-US" sz="1800" dirty="0" err="1"/>
              <a:t>Pharmacodynamic</a:t>
            </a:r>
            <a:r>
              <a:rPr lang="en-CA" altLang="en-US" sz="1800" dirty="0"/>
              <a:t> (PD; additive, synergistic, antagonistic effect)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CA" altLang="en-US" sz="2000" dirty="0"/>
              <a:t>Clinically important interactions have been detected with several chemotherapy agents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CA" altLang="en-US" sz="2000" dirty="0"/>
              <a:t>Recognizing interactions between the different medications is essential for prompt management</a:t>
            </a:r>
            <a:endParaRPr lang="en-GB" altLang="en-US" sz="2000" dirty="0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511277" y="6540500"/>
            <a:ext cx="698648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1200" i="1" dirty="0">
                <a:solidFill>
                  <a:schemeClr val="bg1"/>
                </a:solidFill>
                <a:latin typeface="Calibri" pitchFamily="34" charset="0"/>
              </a:rPr>
              <a:t>Source: </a:t>
            </a:r>
            <a:r>
              <a:rPr lang="en-US" altLang="de-DE" sz="1200" i="1" dirty="0" err="1">
                <a:solidFill>
                  <a:schemeClr val="bg1"/>
                </a:solidFill>
                <a:latin typeface="Calibri" pitchFamily="34" charset="0"/>
              </a:rPr>
              <a:t>Köhler</a:t>
            </a:r>
            <a:r>
              <a:rPr lang="en-US" altLang="de-DE" sz="1200" i="1" dirty="0">
                <a:solidFill>
                  <a:schemeClr val="bg1"/>
                </a:solidFill>
                <a:latin typeface="Calibri" pitchFamily="34" charset="0"/>
              </a:rPr>
              <a:t> et al., 2000; van </a:t>
            </a:r>
            <a:r>
              <a:rPr lang="en-US" altLang="de-DE" sz="1200" i="1" dirty="0" err="1">
                <a:solidFill>
                  <a:schemeClr val="bg1"/>
                </a:solidFill>
                <a:latin typeface="Calibri" pitchFamily="34" charset="0"/>
              </a:rPr>
              <a:t>Leeuwen</a:t>
            </a:r>
            <a:r>
              <a:rPr lang="en-US" altLang="de-DE" sz="1200" i="1" dirty="0">
                <a:solidFill>
                  <a:schemeClr val="bg1"/>
                </a:solidFill>
                <a:latin typeface="Calibri" pitchFamily="34" charset="0"/>
              </a:rPr>
              <a:t> et al., 2011;  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27300" y="157163"/>
            <a:ext cx="6616700" cy="909637"/>
          </a:xfrm>
        </p:spPr>
        <p:txBody>
          <a:bodyPr/>
          <a:lstStyle/>
          <a:p>
            <a:pPr eaLnBrk="1" hangingPunct="1"/>
            <a:r>
              <a:rPr lang="en-GB" altLang="en-US" sz="3200" b="1" dirty="0"/>
              <a:t>M3-D</a:t>
            </a:r>
            <a:br>
              <a:rPr lang="en-GB" altLang="en-US" sz="3200" b="1" dirty="0"/>
            </a:br>
            <a:r>
              <a:rPr lang="en-GB" altLang="en-US" sz="2600" b="1" dirty="0"/>
              <a:t>Drug Interactions with Oral Therapies</a:t>
            </a:r>
            <a:endParaRPr lang="en-US" altLang="de-DE" sz="3000" dirty="0">
              <a:latin typeface="Calibri" pitchFamily="34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34463" y="1297195"/>
            <a:ext cx="8121445" cy="551271"/>
          </a:xfrm>
        </p:spPr>
        <p:txBody>
          <a:bodyPr/>
          <a:lstStyle/>
          <a:p>
            <a:pPr marL="0" indent="0">
              <a:buNone/>
            </a:pPr>
            <a:r>
              <a:rPr lang="en-CA" altLang="en-US" sz="2400" b="1" dirty="0">
                <a:solidFill>
                  <a:srgbClr val="FF3300"/>
                </a:solidFill>
              </a:rPr>
              <a:t>Examples of DDIs with chemotherapy</a:t>
            </a:r>
            <a:endParaRPr lang="en-GB" altLang="en-US" sz="2400" b="1" dirty="0">
              <a:solidFill>
                <a:srgbClr val="FF3300"/>
              </a:solidFill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491613" y="6540500"/>
            <a:ext cx="70061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1200" i="1" dirty="0">
                <a:solidFill>
                  <a:schemeClr val="bg1"/>
                </a:solidFill>
                <a:latin typeface="Calibri" pitchFamily="34" charset="0"/>
              </a:rPr>
              <a:t>Source: King 2001; Katayama et al., 2009; Chan et al., 2012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3391656"/>
              </p:ext>
            </p:extLst>
          </p:nvPr>
        </p:nvGraphicFramePr>
        <p:xfrm>
          <a:off x="532784" y="1793649"/>
          <a:ext cx="8042789" cy="4627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6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23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134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sz="1500" dirty="0"/>
                        <a:t>Chemotherapy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500" dirty="0"/>
                        <a:t>Interacting Drug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500" dirty="0"/>
                        <a:t>Adverse Outcome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500" dirty="0" err="1">
                          <a:latin typeface="+mn-lt"/>
                        </a:rPr>
                        <a:t>Bleomycin</a:t>
                      </a:r>
                      <a:endParaRPr lang="en-CA" sz="15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500" dirty="0" err="1">
                          <a:latin typeface="+mn-lt"/>
                        </a:rPr>
                        <a:t>Cisplatin</a:t>
                      </a:r>
                      <a:endParaRPr lang="en-CA" sz="15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500" dirty="0">
                          <a:latin typeface="+mn-lt"/>
                        </a:rPr>
                        <a:t>↑ </a:t>
                      </a:r>
                      <a:r>
                        <a:rPr lang="en-CA" sz="1500" dirty="0" err="1">
                          <a:latin typeface="+mn-lt"/>
                        </a:rPr>
                        <a:t>Bleomycin</a:t>
                      </a:r>
                      <a:r>
                        <a:rPr lang="en-CA" sz="1500" dirty="0">
                          <a:latin typeface="+mn-lt"/>
                        </a:rPr>
                        <a:t> → Pulmonary toxicity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500" dirty="0" err="1"/>
                        <a:t>Bleomycin</a:t>
                      </a:r>
                      <a:endParaRPr lang="en-CA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500" dirty="0" err="1"/>
                        <a:t>Lomustine</a:t>
                      </a:r>
                      <a:r>
                        <a:rPr lang="en-CA" sz="1500" dirty="0"/>
                        <a:t>, </a:t>
                      </a:r>
                      <a:r>
                        <a:rPr lang="en-CA" sz="1500" dirty="0" err="1"/>
                        <a:t>teniposide</a:t>
                      </a:r>
                      <a:endParaRPr lang="en-CA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500" dirty="0"/>
                        <a:t>↑ </a:t>
                      </a:r>
                      <a:r>
                        <a:rPr lang="en-CA" sz="1500" dirty="0" err="1"/>
                        <a:t>Myelosuppression</a:t>
                      </a:r>
                      <a:r>
                        <a:rPr lang="en-CA" sz="15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500" dirty="0"/>
                        <a:t>Carboplatin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500" dirty="0"/>
                        <a:t>Aminoglycosides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500" dirty="0"/>
                        <a:t>↑ Hearing loss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500" dirty="0" err="1"/>
                        <a:t>Cisplatin</a:t>
                      </a:r>
                      <a:endParaRPr lang="en-CA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500" dirty="0" err="1"/>
                        <a:t>Diazoxide</a:t>
                      </a:r>
                      <a:r>
                        <a:rPr lang="en-CA" sz="1500" dirty="0"/>
                        <a:t>, Aminoglycoside antibiotics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500" dirty="0"/>
                        <a:t>↑ Nephrotoxicity</a:t>
                      </a:r>
                    </a:p>
                    <a:p>
                      <a:endParaRPr lang="en-CA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500" dirty="0"/>
                        <a:t>Cyclophosphamide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500" dirty="0"/>
                        <a:t>Azathioprine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500" dirty="0"/>
                        <a:t>Hepatotoxicity, hepatic necrosis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500" dirty="0"/>
                        <a:t>Cyclophosphamide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500" dirty="0" err="1"/>
                        <a:t>Cytarabine</a:t>
                      </a:r>
                      <a:endParaRPr lang="en-CA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500" dirty="0" err="1"/>
                        <a:t>Cardiotoxicity</a:t>
                      </a:r>
                      <a:endParaRPr lang="en-CA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500" dirty="0"/>
                        <a:t>Cyclophosphamide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500" dirty="0"/>
                        <a:t>Warfarin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500" dirty="0"/>
                        <a:t>Coagulation</a:t>
                      </a:r>
                      <a:r>
                        <a:rPr lang="en-CA" sz="1500" baseline="0" dirty="0"/>
                        <a:t> changes</a:t>
                      </a:r>
                      <a:endParaRPr lang="en-CA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500" dirty="0" err="1"/>
                        <a:t>Dacarbazine</a:t>
                      </a:r>
                      <a:endParaRPr lang="en-CA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500" dirty="0"/>
                        <a:t>Naltrexone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500" dirty="0"/>
                        <a:t>↑ Hepatotoxicity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500" dirty="0"/>
                        <a:t>Doxorubicin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500" dirty="0" err="1"/>
                        <a:t>Cyclosporin</a:t>
                      </a:r>
                      <a:endParaRPr lang="en-CA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500" dirty="0"/>
                        <a:t>Coma, seizures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500" dirty="0"/>
                        <a:t>Doxorubicin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500" dirty="0" err="1"/>
                        <a:t>Streptozocin</a:t>
                      </a:r>
                      <a:endParaRPr lang="en-CA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500" dirty="0"/>
                        <a:t>↑ </a:t>
                      </a:r>
                      <a:r>
                        <a:rPr lang="en-CA" sz="1500" dirty="0" err="1"/>
                        <a:t>Myelosuppression</a:t>
                      </a:r>
                      <a:r>
                        <a:rPr lang="en-CA" sz="1500" dirty="0"/>
                        <a:t>,</a:t>
                      </a:r>
                      <a:r>
                        <a:rPr lang="en-CA" sz="1500" baseline="0" dirty="0"/>
                        <a:t> </a:t>
                      </a:r>
                      <a:r>
                        <a:rPr lang="en-CA" sz="1500" dirty="0" err="1"/>
                        <a:t>mucositis</a:t>
                      </a:r>
                      <a:endParaRPr lang="en-CA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500" dirty="0"/>
                        <a:t>Doxorubicin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500" dirty="0"/>
                        <a:t>TCAs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500" dirty="0"/>
                        <a:t>QT prolongation,</a:t>
                      </a:r>
                      <a:r>
                        <a:rPr lang="en-CA" sz="1500" baseline="0" dirty="0"/>
                        <a:t> torsade de pointes</a:t>
                      </a:r>
                      <a:endParaRPr lang="en-CA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522493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27300" y="157163"/>
            <a:ext cx="6616700" cy="909637"/>
          </a:xfrm>
        </p:spPr>
        <p:txBody>
          <a:bodyPr/>
          <a:lstStyle/>
          <a:p>
            <a:pPr eaLnBrk="1" hangingPunct="1"/>
            <a:r>
              <a:rPr lang="en-GB" altLang="en-US" sz="3200" b="1" dirty="0"/>
              <a:t>M3-D</a:t>
            </a:r>
            <a:br>
              <a:rPr lang="en-GB" altLang="en-US" sz="3200" b="1" dirty="0"/>
            </a:br>
            <a:r>
              <a:rPr lang="en-GB" altLang="en-US" sz="2600" b="1" dirty="0"/>
              <a:t>Drug Interactions with Oral Therapies</a:t>
            </a:r>
            <a:endParaRPr lang="en-US" altLang="de-DE" sz="3000" dirty="0">
              <a:latin typeface="Calibri" pitchFamily="34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34462" y="1307025"/>
            <a:ext cx="8008373" cy="551271"/>
          </a:xfrm>
        </p:spPr>
        <p:txBody>
          <a:bodyPr/>
          <a:lstStyle/>
          <a:p>
            <a:pPr marL="0" indent="0">
              <a:buNone/>
            </a:pPr>
            <a:r>
              <a:rPr lang="en-CA" altLang="en-US" sz="2400" b="1" dirty="0">
                <a:solidFill>
                  <a:srgbClr val="FF3300"/>
                </a:solidFill>
              </a:rPr>
              <a:t>Examples of DDIs with chemotherapy (cont’d)</a:t>
            </a:r>
            <a:endParaRPr lang="en-GB" altLang="en-US" sz="2400" b="1" dirty="0">
              <a:solidFill>
                <a:srgbClr val="FF330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6664478"/>
              </p:ext>
            </p:extLst>
          </p:nvPr>
        </p:nvGraphicFramePr>
        <p:xfrm>
          <a:off x="518035" y="1790291"/>
          <a:ext cx="7944465" cy="4627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6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9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379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sz="1500" dirty="0"/>
                        <a:t>Chemotherapy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500" dirty="0"/>
                        <a:t>Interacting Drug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500" dirty="0"/>
                        <a:t>Adverse Outcome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500" dirty="0" err="1"/>
                        <a:t>Etoposide</a:t>
                      </a:r>
                      <a:endParaRPr lang="en-CA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500" dirty="0"/>
                        <a:t>Cyclosporine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500" dirty="0">
                          <a:latin typeface="+mn-lt"/>
                        </a:rPr>
                        <a:t>↑</a:t>
                      </a:r>
                      <a:r>
                        <a:rPr lang="en-CA" sz="1500" dirty="0" err="1">
                          <a:latin typeface="+mn-lt"/>
                        </a:rPr>
                        <a:t>Etoposide</a:t>
                      </a:r>
                      <a:r>
                        <a:rPr lang="en-CA" sz="1500" dirty="0">
                          <a:latin typeface="+mn-lt"/>
                        </a:rPr>
                        <a:t> → </a:t>
                      </a:r>
                      <a:r>
                        <a:rPr lang="en-CA" sz="1500" dirty="0"/>
                        <a:t>↑</a:t>
                      </a:r>
                      <a:r>
                        <a:rPr lang="en-CA" sz="1500" dirty="0" err="1">
                          <a:latin typeface="+mn-lt"/>
                        </a:rPr>
                        <a:t>Myelosuppression</a:t>
                      </a:r>
                      <a:endParaRPr lang="en-CA" sz="15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500" dirty="0">
                          <a:latin typeface="+mn-lt"/>
                        </a:rPr>
                        <a:t>Fluorouracil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500" dirty="0" err="1">
                          <a:latin typeface="+mn-lt"/>
                        </a:rPr>
                        <a:t>Leukovorin</a:t>
                      </a:r>
                      <a:endParaRPr lang="en-CA" sz="15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500" dirty="0">
                          <a:latin typeface="+mn-lt"/>
                        </a:rPr>
                        <a:t>↑ GI toxicity (</a:t>
                      </a:r>
                      <a:r>
                        <a:rPr lang="en-CA" sz="1500" dirty="0" err="1">
                          <a:latin typeface="+mn-lt"/>
                        </a:rPr>
                        <a:t>mucositis</a:t>
                      </a:r>
                      <a:r>
                        <a:rPr lang="en-CA" sz="1500" dirty="0">
                          <a:latin typeface="+mn-lt"/>
                        </a:rPr>
                        <a:t>, diarrhoea)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500" dirty="0"/>
                        <a:t>Fluorouracil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500" dirty="0"/>
                        <a:t>Metronidazole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500" dirty="0"/>
                        <a:t>↑ Fluorouracil → ↑ </a:t>
                      </a:r>
                      <a:r>
                        <a:rPr lang="en-CA" sz="1500" dirty="0" err="1"/>
                        <a:t>granulocytopenia</a:t>
                      </a:r>
                      <a:endParaRPr lang="en-CA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500" dirty="0"/>
                        <a:t>Fluorouracil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500" dirty="0"/>
                        <a:t>Warfarin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500" dirty="0"/>
                        <a:t>↑ Prothrombin 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500" dirty="0"/>
                        <a:t>Methotrexate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500" dirty="0" err="1"/>
                        <a:t>Amiodarone</a:t>
                      </a:r>
                      <a:endParaRPr lang="en-CA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500" dirty="0"/>
                        <a:t>Skin necrosis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500" dirty="0"/>
                        <a:t>Methotrexate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500" dirty="0"/>
                        <a:t>Ciprofloxacin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500" dirty="0" err="1"/>
                        <a:t>Mucositis</a:t>
                      </a:r>
                      <a:r>
                        <a:rPr lang="en-CA" sz="1500" dirty="0"/>
                        <a:t>, necrotic skin lesions, febrile </a:t>
                      </a:r>
                      <a:r>
                        <a:rPr lang="en-CA" sz="1500" dirty="0" err="1"/>
                        <a:t>pancitopenia</a:t>
                      </a:r>
                      <a:endParaRPr lang="en-CA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500"/>
                        <a:t>Methotrexate</a:t>
                      </a:r>
                      <a:endParaRPr lang="en-CA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500" dirty="0"/>
                        <a:t>Co-</a:t>
                      </a:r>
                      <a:r>
                        <a:rPr lang="en-CA" sz="1500" dirty="0" err="1"/>
                        <a:t>trimoxazole</a:t>
                      </a:r>
                      <a:endParaRPr lang="en-CA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500" dirty="0"/>
                        <a:t>Severe </a:t>
                      </a:r>
                      <a:r>
                        <a:rPr lang="en-CA" sz="1500" dirty="0" err="1"/>
                        <a:t>pancitopenia</a:t>
                      </a:r>
                      <a:endParaRPr lang="en-CA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500"/>
                        <a:t>Methotrexate</a:t>
                      </a:r>
                      <a:endParaRPr lang="en-CA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500" dirty="0"/>
                        <a:t>Ethanol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500" dirty="0"/>
                        <a:t>↑ Hepatotoxicity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500" dirty="0"/>
                        <a:t>Methotrexate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500" dirty="0"/>
                        <a:t>NSAIDs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500" dirty="0"/>
                        <a:t>Severe </a:t>
                      </a:r>
                      <a:r>
                        <a:rPr lang="en-CA" sz="1500" dirty="0" err="1"/>
                        <a:t>myelosuppression</a:t>
                      </a:r>
                      <a:r>
                        <a:rPr lang="en-CA" sz="1500" dirty="0"/>
                        <a:t>, </a:t>
                      </a:r>
                      <a:r>
                        <a:rPr lang="en-CA" sz="1500" dirty="0" err="1"/>
                        <a:t>mucositis</a:t>
                      </a:r>
                      <a:endParaRPr lang="en-CA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500" dirty="0"/>
                        <a:t>Methotrexate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500" dirty="0" err="1"/>
                        <a:t>Probenecid</a:t>
                      </a:r>
                      <a:endParaRPr lang="en-CA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500" dirty="0"/>
                        <a:t>↑ </a:t>
                      </a:r>
                      <a:r>
                        <a:rPr lang="en-CA" sz="1500" dirty="0" err="1"/>
                        <a:t>Myelosuppression</a:t>
                      </a:r>
                      <a:r>
                        <a:rPr lang="en-CA" sz="1500" dirty="0"/>
                        <a:t>,</a:t>
                      </a:r>
                      <a:r>
                        <a:rPr lang="en-CA" sz="1500" baseline="0" dirty="0"/>
                        <a:t> </a:t>
                      </a:r>
                      <a:r>
                        <a:rPr lang="en-CA" sz="1500" dirty="0" err="1"/>
                        <a:t>mucositis</a:t>
                      </a:r>
                      <a:endParaRPr lang="en-CA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500" dirty="0"/>
                        <a:t>Methotrexate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500" dirty="0"/>
                        <a:t>PPIs (e.g. omeprazole)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500" dirty="0"/>
                        <a:t>Severe </a:t>
                      </a:r>
                      <a:r>
                        <a:rPr lang="en-CA" sz="1500" dirty="0" err="1"/>
                        <a:t>mucositis</a:t>
                      </a:r>
                      <a:r>
                        <a:rPr lang="en-CA" sz="1500" dirty="0"/>
                        <a:t>, renal failure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91612" y="6540500"/>
            <a:ext cx="811161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1200" i="1" dirty="0">
                <a:solidFill>
                  <a:schemeClr val="bg1"/>
                </a:solidFill>
                <a:latin typeface="Calibri" pitchFamily="34" charset="0"/>
              </a:rPr>
              <a:t>Source: King 2001; </a:t>
            </a:r>
            <a:r>
              <a:rPr lang="en-US" altLang="de-DE" sz="1200" i="1" dirty="0" err="1">
                <a:solidFill>
                  <a:schemeClr val="bg1"/>
                </a:solidFill>
                <a:latin typeface="Calibri" pitchFamily="34" charset="0"/>
              </a:rPr>
              <a:t>Bauters</a:t>
            </a:r>
            <a:r>
              <a:rPr lang="en-US" altLang="de-DE" sz="1200" i="1" dirty="0">
                <a:solidFill>
                  <a:schemeClr val="bg1"/>
                </a:solidFill>
                <a:latin typeface="Calibri" pitchFamily="34" charset="0"/>
              </a:rPr>
              <a:t> et al., 2008; </a:t>
            </a:r>
            <a:r>
              <a:rPr lang="en-US" altLang="de-DE" sz="1200" i="1" dirty="0" err="1">
                <a:solidFill>
                  <a:schemeClr val="bg1"/>
                </a:solidFill>
                <a:latin typeface="Calibri" pitchFamily="34" charset="0"/>
              </a:rPr>
              <a:t>Hanigan</a:t>
            </a:r>
            <a:r>
              <a:rPr lang="en-US" altLang="de-DE" sz="1200" i="1" dirty="0">
                <a:solidFill>
                  <a:schemeClr val="bg1"/>
                </a:solidFill>
                <a:latin typeface="Calibri" pitchFamily="34" charset="0"/>
              </a:rPr>
              <a:t> 2009; </a:t>
            </a:r>
            <a:r>
              <a:rPr lang="en-US" altLang="de-DE" sz="1200" i="1" dirty="0" err="1">
                <a:solidFill>
                  <a:schemeClr val="bg1"/>
                </a:solidFill>
                <a:latin typeface="Calibri" pitchFamily="34" charset="0"/>
              </a:rPr>
              <a:t>Ranchon</a:t>
            </a:r>
            <a:r>
              <a:rPr lang="en-US" altLang="de-DE" sz="1200" i="1" dirty="0">
                <a:solidFill>
                  <a:schemeClr val="bg1"/>
                </a:solidFill>
                <a:latin typeface="Calibri" pitchFamily="34" charset="0"/>
              </a:rPr>
              <a:t> et al., 2011 ; </a:t>
            </a:r>
            <a:r>
              <a:rPr lang="en-US" altLang="de-DE" sz="1200" i="1" dirty="0" err="1">
                <a:solidFill>
                  <a:schemeClr val="bg1"/>
                </a:solidFill>
                <a:latin typeface="Calibri" pitchFamily="34" charset="0"/>
              </a:rPr>
              <a:t>Jarfaut</a:t>
            </a:r>
            <a:r>
              <a:rPr lang="en-US" altLang="de-DE" sz="1200" i="1" dirty="0">
                <a:solidFill>
                  <a:schemeClr val="bg1"/>
                </a:solidFill>
                <a:latin typeface="Calibri" pitchFamily="34" charset="0"/>
              </a:rPr>
              <a:t> et al., 2013</a:t>
            </a:r>
          </a:p>
        </p:txBody>
      </p:sp>
    </p:spTree>
    <p:extLst>
      <p:ext uri="{BB962C8B-B14F-4D97-AF65-F5344CB8AC3E}">
        <p14:creationId xmlns:p14="http://schemas.microsoft.com/office/powerpoint/2010/main" val="417331289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27300" y="157163"/>
            <a:ext cx="6616700" cy="909637"/>
          </a:xfrm>
        </p:spPr>
        <p:txBody>
          <a:bodyPr/>
          <a:lstStyle/>
          <a:p>
            <a:pPr eaLnBrk="1" hangingPunct="1"/>
            <a:r>
              <a:rPr lang="en-GB" altLang="en-US" sz="3200" b="1" dirty="0"/>
              <a:t>M3-D</a:t>
            </a:r>
            <a:br>
              <a:rPr lang="en-GB" altLang="en-US" sz="3200" b="1" dirty="0"/>
            </a:br>
            <a:r>
              <a:rPr lang="en-GB" altLang="en-US" sz="2600" b="1" dirty="0"/>
              <a:t>Drug Interactions with Oral Therapies</a:t>
            </a:r>
            <a:endParaRPr lang="en-US" altLang="de-DE" sz="3000" dirty="0">
              <a:latin typeface="Calibri" pitchFamily="34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30162" y="1425013"/>
            <a:ext cx="8008373" cy="551271"/>
          </a:xfrm>
        </p:spPr>
        <p:txBody>
          <a:bodyPr/>
          <a:lstStyle/>
          <a:p>
            <a:pPr marL="0" indent="0">
              <a:buNone/>
            </a:pPr>
            <a:r>
              <a:rPr lang="en-CA" altLang="en-US" sz="2400" b="1" dirty="0">
                <a:solidFill>
                  <a:srgbClr val="FF3300"/>
                </a:solidFill>
              </a:rPr>
              <a:t>Examples of DDIs with chemotherapy (cont’d)</a:t>
            </a:r>
            <a:endParaRPr lang="en-GB" altLang="en-US" sz="2400" b="1" dirty="0">
              <a:solidFill>
                <a:srgbClr val="FF330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2604570"/>
              </p:ext>
            </p:extLst>
          </p:nvPr>
        </p:nvGraphicFramePr>
        <p:xfrm>
          <a:off x="523567" y="1910736"/>
          <a:ext cx="7944465" cy="425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6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10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264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sz="1500" dirty="0"/>
                        <a:t>Chemotherapy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500" dirty="0"/>
                        <a:t>Interacting Drug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500" dirty="0"/>
                        <a:t>Adverse Outcome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500" dirty="0" err="1"/>
                        <a:t>Ifosfamide</a:t>
                      </a:r>
                      <a:endParaRPr lang="en-CA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500" dirty="0"/>
                        <a:t>Phenobarbital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500" dirty="0">
                          <a:latin typeface="+mn-lt"/>
                        </a:rPr>
                        <a:t>Neurotoxicity, coma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500" dirty="0" err="1"/>
                        <a:t>Procarbazine</a:t>
                      </a:r>
                      <a:endParaRPr lang="en-CA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500" dirty="0"/>
                        <a:t>Antidepressants (TCA, SSRI, SNRI)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500" dirty="0"/>
                        <a:t>↑ Risk of CNS</a:t>
                      </a:r>
                      <a:r>
                        <a:rPr lang="en-CA" sz="1500" baseline="0" dirty="0"/>
                        <a:t> toxicity or </a:t>
                      </a:r>
                      <a:r>
                        <a:rPr lang="en-CA" sz="1500" dirty="0"/>
                        <a:t>serotonin syndrome</a:t>
                      </a:r>
                      <a:endParaRPr lang="en-CA" sz="15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500" dirty="0" err="1"/>
                        <a:t>Procarbazine</a:t>
                      </a:r>
                      <a:endParaRPr lang="en-CA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500" dirty="0" err="1"/>
                        <a:t>Selegiline</a:t>
                      </a:r>
                      <a:endParaRPr lang="en-CA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500" dirty="0"/>
                        <a:t>↑ Risk of hypertensive crisis</a:t>
                      </a:r>
                      <a:endParaRPr lang="en-CA" sz="15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500" dirty="0" err="1"/>
                        <a:t>Procarbazine</a:t>
                      </a:r>
                      <a:endParaRPr lang="en-CA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500" dirty="0"/>
                        <a:t>Ethanol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500" dirty="0">
                          <a:latin typeface="+mn-lt"/>
                        </a:rPr>
                        <a:t>Flushing, headache, nausea, </a:t>
                      </a:r>
                      <a:r>
                        <a:rPr lang="en-CA" sz="1500" dirty="0">
                          <a:latin typeface="Calibri"/>
                        </a:rPr>
                        <a:t>↓</a:t>
                      </a:r>
                      <a:r>
                        <a:rPr lang="en-CA" sz="1500" dirty="0">
                          <a:latin typeface="+mn-lt"/>
                        </a:rPr>
                        <a:t>BP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500" dirty="0" err="1"/>
                        <a:t>Procarbazine</a:t>
                      </a:r>
                      <a:endParaRPr lang="en-CA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500" dirty="0" err="1"/>
                        <a:t>Sympathomimetics</a:t>
                      </a:r>
                      <a:endParaRPr lang="en-CA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500" dirty="0">
                          <a:latin typeface="+mn-lt"/>
                        </a:rPr>
                        <a:t>Risk of extreme hypertension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500" dirty="0"/>
                        <a:t>Vinblastine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500" dirty="0" err="1"/>
                        <a:t>Mitomycin</a:t>
                      </a:r>
                      <a:endParaRPr lang="en-CA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500" dirty="0">
                          <a:latin typeface="+mn-lt"/>
                        </a:rPr>
                        <a:t>Abrupt pulmonary toxicity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500" dirty="0"/>
                        <a:t>Vinblastine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500" dirty="0"/>
                        <a:t>Interferon alpha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500" dirty="0"/>
                        <a:t>↑ Risk of peripheral neuropathy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500" dirty="0"/>
                        <a:t>Vincristine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500" dirty="0" err="1"/>
                        <a:t>Itraconazole</a:t>
                      </a:r>
                      <a:endParaRPr lang="en-CA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500" dirty="0"/>
                        <a:t>↑ Neurotoxicity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500" dirty="0"/>
                        <a:t>Vincristine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500" dirty="0" err="1"/>
                        <a:t>Posaconazole</a:t>
                      </a:r>
                      <a:endParaRPr lang="en-CA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500" dirty="0"/>
                        <a:t>↑ Neurotoxicity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500" dirty="0"/>
                        <a:t>CHOP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500" dirty="0"/>
                        <a:t>HAART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500" dirty="0"/>
                        <a:t>Severe autonomic</a:t>
                      </a:r>
                      <a:r>
                        <a:rPr lang="en-CA" sz="1500" baseline="0" dirty="0"/>
                        <a:t> neurotoxicity</a:t>
                      </a:r>
                      <a:endParaRPr lang="en-CA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91613" y="6433779"/>
            <a:ext cx="82492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1200" i="1" dirty="0">
                <a:solidFill>
                  <a:schemeClr val="bg1"/>
                </a:solidFill>
                <a:latin typeface="Calibri" pitchFamily="34" charset="0"/>
              </a:rPr>
              <a:t>Source: King 2001; </a:t>
            </a:r>
            <a:r>
              <a:rPr lang="en-US" altLang="de-DE" sz="1200" i="1" dirty="0" err="1">
                <a:solidFill>
                  <a:schemeClr val="bg1"/>
                </a:solidFill>
                <a:latin typeface="Calibri" pitchFamily="34" charset="0"/>
              </a:rPr>
              <a:t>Jeng</a:t>
            </a:r>
            <a:r>
              <a:rPr lang="en-US" altLang="de-DE" sz="1200" i="1" dirty="0">
                <a:solidFill>
                  <a:schemeClr val="bg1"/>
                </a:solidFill>
                <a:latin typeface="Calibri" pitchFamily="34" charset="0"/>
              </a:rPr>
              <a:t> and </a:t>
            </a:r>
            <a:r>
              <a:rPr lang="en-US" altLang="de-DE" sz="1200" i="1" dirty="0" err="1">
                <a:solidFill>
                  <a:schemeClr val="bg1"/>
                </a:solidFill>
                <a:latin typeface="Calibri" pitchFamily="34" charset="0"/>
              </a:rPr>
              <a:t>Feusner</a:t>
            </a:r>
            <a:r>
              <a:rPr lang="en-US" altLang="de-DE" sz="1200" i="1" dirty="0">
                <a:solidFill>
                  <a:schemeClr val="bg1"/>
                </a:solidFill>
                <a:latin typeface="Calibri" pitchFamily="34" charset="0"/>
              </a:rPr>
              <a:t>, 2001; </a:t>
            </a:r>
            <a:r>
              <a:rPr lang="en-US" altLang="de-DE" sz="1200" i="1" dirty="0" err="1">
                <a:solidFill>
                  <a:schemeClr val="bg1"/>
                </a:solidFill>
                <a:latin typeface="Calibri" pitchFamily="34" charset="0"/>
              </a:rPr>
              <a:t>Vaccher</a:t>
            </a:r>
            <a:r>
              <a:rPr lang="en-US" altLang="de-DE" sz="1200" i="1" dirty="0">
                <a:solidFill>
                  <a:schemeClr val="bg1"/>
                </a:solidFill>
                <a:latin typeface="Calibri" pitchFamily="34" charset="0"/>
              </a:rPr>
              <a:t> et al., 2001; </a:t>
            </a:r>
            <a:r>
              <a:rPr lang="en-US" altLang="de-DE" sz="1200" i="1" dirty="0" err="1">
                <a:solidFill>
                  <a:schemeClr val="bg1"/>
                </a:solidFill>
                <a:latin typeface="Calibri" pitchFamily="34" charset="0"/>
              </a:rPr>
              <a:t>Eiden</a:t>
            </a:r>
            <a:r>
              <a:rPr lang="en-US" altLang="de-DE" sz="1200" i="1" dirty="0">
                <a:solidFill>
                  <a:schemeClr val="bg1"/>
                </a:solidFill>
                <a:latin typeface="Calibri" pitchFamily="34" charset="0"/>
              </a:rPr>
              <a:t> et al., 2009; Jain and Kapoor 2010; Chan et al., 2012; Moriyama et al., 2012; </a:t>
            </a:r>
            <a:r>
              <a:rPr lang="en-US" altLang="de-DE" sz="1200" i="1" dirty="0" err="1">
                <a:solidFill>
                  <a:schemeClr val="bg1"/>
                </a:solidFill>
                <a:latin typeface="Calibri" pitchFamily="34" charset="0"/>
              </a:rPr>
              <a:t>Foroughinia</a:t>
            </a:r>
            <a:r>
              <a:rPr lang="en-US" altLang="de-DE" sz="1200" i="1" dirty="0">
                <a:solidFill>
                  <a:schemeClr val="bg1"/>
                </a:solidFill>
                <a:latin typeface="Calibri" pitchFamily="34" charset="0"/>
              </a:rPr>
              <a:t> et al., 2012  </a:t>
            </a:r>
          </a:p>
        </p:txBody>
      </p:sp>
    </p:spTree>
    <p:extLst>
      <p:ext uri="{BB962C8B-B14F-4D97-AF65-F5344CB8AC3E}">
        <p14:creationId xmlns:p14="http://schemas.microsoft.com/office/powerpoint/2010/main" val="239700226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1985962" y="2401171"/>
            <a:ext cx="5153025" cy="13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CA" altLang="de-DE" sz="3600" dirty="0">
                <a:solidFill>
                  <a:srgbClr val="FFFFFF"/>
                </a:solidFill>
                <a:latin typeface="Calibri" pitchFamily="34" charset="0"/>
              </a:rPr>
              <a:t>Module 3E: </a:t>
            </a:r>
          </a:p>
          <a:p>
            <a:pPr algn="ctr" eaLnBrk="1" hangingPunct="1">
              <a:spcBef>
                <a:spcPts val="1800"/>
              </a:spcBef>
              <a:buFontTx/>
              <a:buNone/>
            </a:pPr>
            <a:r>
              <a:rPr lang="en-CA" altLang="de-DE" dirty="0">
                <a:solidFill>
                  <a:srgbClr val="FFFFFF"/>
                </a:solidFill>
                <a:latin typeface="Calibri" pitchFamily="34" charset="0"/>
              </a:rPr>
              <a:t>Other Treatment Considerations</a:t>
            </a:r>
            <a:endParaRPr lang="en-US" altLang="de-DE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38868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27300" y="157163"/>
            <a:ext cx="6616700" cy="909637"/>
          </a:xfrm>
        </p:spPr>
        <p:txBody>
          <a:bodyPr/>
          <a:lstStyle/>
          <a:p>
            <a:pPr eaLnBrk="1" hangingPunct="1"/>
            <a:r>
              <a:rPr lang="en-GB" altLang="en-US" sz="3200" b="1" dirty="0"/>
              <a:t>M3-E</a:t>
            </a:r>
            <a:br>
              <a:rPr lang="en-GB" altLang="en-US" sz="3200" b="1" dirty="0"/>
            </a:br>
            <a:r>
              <a:rPr lang="en-GB" altLang="en-US" sz="2600" b="1" dirty="0"/>
              <a:t>Other Treatment Considerations</a:t>
            </a:r>
            <a:endParaRPr lang="en-US" altLang="de-DE" sz="3000" dirty="0">
              <a:latin typeface="Calibri" pitchFamily="34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38150" y="1619251"/>
            <a:ext cx="8229600" cy="4751438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CA" altLang="en-US" sz="2000" dirty="0"/>
              <a:t>Recognizing the importance of adhering to the prescribed treatment regimen</a:t>
            </a:r>
          </a:p>
          <a:p>
            <a:pPr marL="361950" lvl="1" indent="-361950">
              <a:spcBef>
                <a:spcPts val="0"/>
              </a:spcBef>
              <a:spcAft>
                <a:spcPts val="600"/>
              </a:spcAft>
            </a:pPr>
            <a:r>
              <a:rPr lang="en-CA" altLang="en-US" sz="2000" dirty="0"/>
              <a:t>High treatment compliance is associated with better outcomes, including survival</a:t>
            </a:r>
          </a:p>
          <a:p>
            <a:pPr marL="361950" lvl="1" indent="-361950">
              <a:spcBef>
                <a:spcPts val="0"/>
              </a:spcBef>
              <a:spcAft>
                <a:spcPts val="600"/>
              </a:spcAft>
            </a:pPr>
            <a:r>
              <a:rPr lang="en-CA" altLang="en-US" sz="2000" dirty="0"/>
              <a:t>Side effects are the main cause of non-compliance</a:t>
            </a:r>
          </a:p>
          <a:p>
            <a:pPr marL="361950" lvl="1" indent="-361950">
              <a:spcBef>
                <a:spcPts val="0"/>
              </a:spcBef>
              <a:spcAft>
                <a:spcPts val="600"/>
              </a:spcAft>
            </a:pPr>
            <a:r>
              <a:rPr lang="en-CA" altLang="en-US" sz="2000" dirty="0"/>
              <a:t>Non-compliance higher amongst adolescents</a:t>
            </a:r>
          </a:p>
          <a:p>
            <a:pPr marL="361950" lvl="1" indent="-361950">
              <a:spcBef>
                <a:spcPts val="0"/>
              </a:spcBef>
              <a:spcAft>
                <a:spcPts val="600"/>
              </a:spcAft>
            </a:pPr>
            <a:r>
              <a:rPr lang="en-CA" altLang="en-US" sz="2000" dirty="0"/>
              <a:t>Adherence promotion interventions</a:t>
            </a:r>
          </a:p>
          <a:p>
            <a:pPr marL="628650" lvl="2" indent="-266700">
              <a:spcBef>
                <a:spcPts val="0"/>
              </a:spcBef>
              <a:spcAft>
                <a:spcPts val="600"/>
              </a:spcAft>
            </a:pPr>
            <a:r>
              <a:rPr lang="en-CA" altLang="en-US" sz="2000" dirty="0"/>
              <a:t>Special educational and supportive programs designed to improve patient compliance are associated with significant prolongation of patient survival </a:t>
            </a:r>
          </a:p>
          <a:p>
            <a:pPr marL="628650" lvl="2" indent="-266700">
              <a:spcBef>
                <a:spcPts val="0"/>
              </a:spcBef>
              <a:spcAft>
                <a:spcPts val="600"/>
              </a:spcAft>
            </a:pPr>
            <a:r>
              <a:rPr lang="en-CA" altLang="en-US" sz="2000" dirty="0"/>
              <a:t>Might be tailored to subgroups of patients who demonstrated problematic patterns of treatment adherence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776748" y="6540500"/>
            <a:ext cx="672101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1200" i="1" dirty="0">
                <a:solidFill>
                  <a:schemeClr val="bg1"/>
                </a:solidFill>
                <a:latin typeface="Calibri" pitchFamily="34" charset="0"/>
              </a:rPr>
              <a:t>Source: Richardson et al., 1990; </a:t>
            </a:r>
            <a:r>
              <a:rPr lang="en-US" altLang="de-DE" sz="1200" i="1" dirty="0" err="1">
                <a:solidFill>
                  <a:schemeClr val="bg1"/>
                </a:solidFill>
                <a:latin typeface="Calibri" pitchFamily="34" charset="0"/>
              </a:rPr>
              <a:t>Kondryn</a:t>
            </a:r>
            <a:r>
              <a:rPr lang="en-US" altLang="de-DE" sz="1200" i="1" dirty="0">
                <a:solidFill>
                  <a:schemeClr val="bg1"/>
                </a:solidFill>
                <a:latin typeface="Calibri" pitchFamily="34" charset="0"/>
              </a:rPr>
              <a:t> et al., 2011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27300" y="157163"/>
            <a:ext cx="6616700" cy="909637"/>
          </a:xfrm>
        </p:spPr>
        <p:txBody>
          <a:bodyPr/>
          <a:lstStyle/>
          <a:p>
            <a:pPr eaLnBrk="1" hangingPunct="1"/>
            <a:r>
              <a:rPr lang="en-GB" altLang="en-US" sz="3200" b="1" dirty="0"/>
              <a:t>M3-E</a:t>
            </a:r>
            <a:br>
              <a:rPr lang="en-GB" altLang="en-US" sz="3200" b="1" dirty="0"/>
            </a:br>
            <a:r>
              <a:rPr lang="en-GB" altLang="en-US" sz="2600" b="1" dirty="0"/>
              <a:t>Other Treatment Considerations</a:t>
            </a:r>
            <a:endParaRPr lang="en-US" altLang="de-DE" sz="3000" dirty="0">
              <a:latin typeface="Calibri" pitchFamily="34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38150" y="1571626"/>
            <a:ext cx="8229600" cy="454742"/>
          </a:xfrm>
        </p:spPr>
        <p:txBody>
          <a:bodyPr/>
          <a:lstStyle/>
          <a:p>
            <a:pPr marL="0" indent="0">
              <a:buNone/>
            </a:pPr>
            <a:r>
              <a:rPr lang="en-CA" altLang="en-US" sz="2400" b="1" dirty="0">
                <a:solidFill>
                  <a:srgbClr val="FF3300"/>
                </a:solidFill>
              </a:rPr>
              <a:t>Complementary and alternative therapies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560439" y="6540500"/>
            <a:ext cx="693732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1200" i="1" dirty="0">
                <a:solidFill>
                  <a:prstClr val="white"/>
                </a:solidFill>
                <a:latin typeface="Calibri" pitchFamily="34" charset="0"/>
              </a:rPr>
              <a:t>Source: www.cancer.org</a:t>
            </a:r>
          </a:p>
        </p:txBody>
      </p:sp>
      <p:sp>
        <p:nvSpPr>
          <p:cNvPr id="5" name="Text Placeholder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44398" y="2146300"/>
            <a:ext cx="4012688" cy="3570544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GB" altLang="en-US" sz="1800" b="1" dirty="0"/>
              <a:t>Complementary therapies</a:t>
            </a:r>
          </a:p>
          <a:p>
            <a:pPr marL="266700" indent="-26670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altLang="en-US" sz="1800" dirty="0"/>
              <a:t>Used </a:t>
            </a:r>
            <a:r>
              <a:rPr lang="en-GB" altLang="en-US" sz="1800" dirty="0">
                <a:solidFill>
                  <a:srgbClr val="CC3399"/>
                </a:solidFill>
              </a:rPr>
              <a:t>along with </a:t>
            </a:r>
            <a:r>
              <a:rPr lang="en-GB" altLang="en-US" sz="1800" dirty="0"/>
              <a:t>regular lymphoma care</a:t>
            </a:r>
          </a:p>
          <a:p>
            <a:pPr marL="266700" indent="-26670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altLang="en-US" sz="1800" dirty="0"/>
              <a:t>Do not offer cure, but may ease the symptoms</a:t>
            </a:r>
          </a:p>
          <a:p>
            <a:pPr marL="266700" indent="-26670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altLang="en-US" sz="1800" dirty="0"/>
              <a:t>Examples:</a:t>
            </a:r>
          </a:p>
          <a:p>
            <a:pPr marL="542925" lvl="1" indent="-276225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CA" altLang="en-US" sz="1800" dirty="0"/>
              <a:t>meditation to reduce stress</a:t>
            </a:r>
          </a:p>
          <a:p>
            <a:pPr marL="542925" lvl="1" indent="-276225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CA" altLang="en-US" sz="1800" dirty="0"/>
              <a:t>acupuncture to relieve pain</a:t>
            </a:r>
          </a:p>
          <a:p>
            <a:pPr marL="542925" lvl="1" indent="-276225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CA" altLang="en-US" sz="1800" dirty="0"/>
              <a:t>peppermint tea to relieve nausea</a:t>
            </a:r>
          </a:p>
          <a:p>
            <a:pPr marL="266700" indent="-26670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altLang="en-US" sz="1800" dirty="0"/>
              <a:t>Note: Some complementary therapies may not have been tested and some may even be harmful!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GB" altLang="en-US" sz="1800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44449" y="2146300"/>
            <a:ext cx="4042185" cy="4260850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GB" altLang="en-US" sz="1800" b="1" dirty="0"/>
              <a:t>Alternative therapies</a:t>
            </a:r>
          </a:p>
          <a:p>
            <a:pPr marL="266700" indent="-26670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CA" altLang="en-US" sz="1800" dirty="0"/>
              <a:t>Used </a:t>
            </a:r>
            <a:r>
              <a:rPr lang="en-CA" altLang="en-US" sz="1800" dirty="0">
                <a:solidFill>
                  <a:srgbClr val="CC3399"/>
                </a:solidFill>
              </a:rPr>
              <a:t>instead of </a:t>
            </a:r>
            <a:r>
              <a:rPr lang="en-CA" altLang="en-US" sz="1800" dirty="0"/>
              <a:t>regular lymphoma care</a:t>
            </a:r>
          </a:p>
          <a:p>
            <a:pPr marL="266700" indent="-26670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CA" altLang="en-US" sz="1800" dirty="0"/>
              <a:t>May be (falsely) promoted as treatments offering cure and having very few or no side effects</a:t>
            </a:r>
          </a:p>
          <a:p>
            <a:pPr marL="266700" indent="-26670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CA" altLang="en-US" sz="1800" dirty="0"/>
              <a:t>Most of these therapies have not been tested in clinical trials</a:t>
            </a:r>
          </a:p>
          <a:p>
            <a:pPr marL="266700" indent="-26670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CA" altLang="en-US" sz="1800" dirty="0"/>
              <a:t>Choosing alternative therapy over standard treatment may lead to disease progression with reduced chance of cure or improvement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83585739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1985962" y="2401171"/>
            <a:ext cx="5153025" cy="13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CA" altLang="de-DE" sz="3600" dirty="0">
                <a:solidFill>
                  <a:srgbClr val="FFFFFF"/>
                </a:solidFill>
                <a:latin typeface="Calibri" pitchFamily="34" charset="0"/>
              </a:rPr>
              <a:t>Module 3F: </a:t>
            </a:r>
          </a:p>
          <a:p>
            <a:pPr algn="ctr" eaLnBrk="1" hangingPunct="1">
              <a:spcBef>
                <a:spcPts val="1800"/>
              </a:spcBef>
              <a:buFontTx/>
              <a:buNone/>
            </a:pPr>
            <a:r>
              <a:rPr lang="en-CA" altLang="de-DE" dirty="0">
                <a:solidFill>
                  <a:srgbClr val="FFFFFF"/>
                </a:solidFill>
                <a:latin typeface="Calibri" pitchFamily="34" charset="0"/>
              </a:rPr>
              <a:t>Long-term Follow-up</a:t>
            </a:r>
            <a:endParaRPr lang="en-US" altLang="de-DE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83004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27300" y="157163"/>
            <a:ext cx="6616700" cy="909637"/>
          </a:xfrm>
        </p:spPr>
        <p:txBody>
          <a:bodyPr/>
          <a:lstStyle/>
          <a:p>
            <a:pPr eaLnBrk="1" hangingPunct="1"/>
            <a:r>
              <a:rPr lang="en-GB" altLang="en-US" sz="3200" b="1" dirty="0"/>
              <a:t>M3-F</a:t>
            </a:r>
            <a:br>
              <a:rPr lang="en-GB" altLang="en-US" sz="3200" b="1" dirty="0"/>
            </a:br>
            <a:r>
              <a:rPr lang="en-GB" altLang="en-US" sz="2600" b="1" dirty="0"/>
              <a:t>Long-term Follow-up</a:t>
            </a:r>
            <a:endParaRPr lang="en-US" altLang="de-DE" sz="3000" dirty="0">
              <a:latin typeface="Calibri" pitchFamily="34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625703"/>
            <a:ext cx="8229600" cy="4898922"/>
          </a:xfrm>
        </p:spPr>
        <p:txBody>
          <a:bodyPr/>
          <a:lstStyle/>
          <a:p>
            <a:pPr marL="57150" indent="0">
              <a:buNone/>
            </a:pPr>
            <a:r>
              <a:rPr lang="en-GB" sz="2400" dirty="0"/>
              <a:t>Follow-up Schedule and Duration</a:t>
            </a:r>
            <a:endParaRPr lang="en-CA" sz="2400" dirty="0"/>
          </a:p>
          <a:p>
            <a:pPr marL="361950" lvl="1" indent="-276225"/>
            <a:r>
              <a:rPr lang="en-CA" sz="2000" dirty="0"/>
              <a:t>Patients are monitored by the medical team regularly after treatment, including:</a:t>
            </a:r>
          </a:p>
          <a:p>
            <a:pPr marL="361950" lvl="1" indent="-276225"/>
            <a:r>
              <a:rPr lang="en-GB" sz="2000" dirty="0"/>
              <a:t>The follow-up schedule and duration is individualized based on:</a:t>
            </a:r>
          </a:p>
          <a:p>
            <a:pPr marL="714375" lvl="2" indent="-266700"/>
            <a:r>
              <a:rPr lang="en-GB" sz="1800" dirty="0"/>
              <a:t>Lymphoma type, stage and type of treatment received</a:t>
            </a:r>
          </a:p>
          <a:p>
            <a:pPr marL="714375" lvl="2" indent="-266700"/>
            <a:r>
              <a:rPr lang="en-GB" sz="1800" dirty="0"/>
              <a:t>The patient’s overall health</a:t>
            </a:r>
          </a:p>
          <a:p>
            <a:pPr marL="714375" lvl="2" indent="-266700"/>
            <a:r>
              <a:rPr lang="en-GB" sz="1800" dirty="0"/>
              <a:t>Local practices (country, institution)</a:t>
            </a:r>
            <a:endParaRPr lang="en-CA" sz="1800" dirty="0"/>
          </a:p>
          <a:p>
            <a:pPr marL="361950" lvl="1" indent="-276225"/>
            <a:r>
              <a:rPr lang="en-CA" sz="2000" dirty="0"/>
              <a:t>Key purpose: to check for recurrence (the return of cancer in the primary site) or metastasis (the spread of cancer to another part of the body) and late side effects (including secondary cancer).</a:t>
            </a:r>
          </a:p>
          <a:p>
            <a:pPr marL="361950" lvl="1" indent="-276225"/>
            <a:r>
              <a:rPr lang="en-CA" sz="2000" dirty="0"/>
              <a:t>Frequency: usually every 3 to 4 months during the first 2 to 3 years after treatment, and once or twice a year after that</a:t>
            </a:r>
          </a:p>
          <a:p>
            <a:pPr marL="361950" lvl="1" indent="-276225"/>
            <a:r>
              <a:rPr lang="en-CA" sz="2000" dirty="0"/>
              <a:t>Importance of adhering to the schedule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530942" y="6540500"/>
            <a:ext cx="696682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1200" i="1" dirty="0">
                <a:solidFill>
                  <a:schemeClr val="bg1"/>
                </a:solidFill>
                <a:latin typeface="Calibri" pitchFamily="34" charset="0"/>
              </a:rPr>
              <a:t>Source: www.cancer.gov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27300" y="157163"/>
            <a:ext cx="6616700" cy="909637"/>
          </a:xfrm>
        </p:spPr>
        <p:txBody>
          <a:bodyPr/>
          <a:lstStyle/>
          <a:p>
            <a:pPr eaLnBrk="1" hangingPunct="1"/>
            <a:r>
              <a:rPr lang="en-GB" altLang="en-US" sz="3200" b="1" dirty="0"/>
              <a:t>M3-F</a:t>
            </a:r>
            <a:br>
              <a:rPr lang="en-GB" altLang="en-US" sz="3200" b="1" dirty="0"/>
            </a:br>
            <a:r>
              <a:rPr lang="en-GB" altLang="en-US" sz="2600" b="1" dirty="0"/>
              <a:t>Long-term Follow-up</a:t>
            </a:r>
            <a:endParaRPr lang="en-US" altLang="de-DE" sz="3000" dirty="0">
              <a:latin typeface="Calibri" pitchFamily="34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38149" y="1621016"/>
            <a:ext cx="6172662" cy="4589284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400" dirty="0"/>
              <a:t>Follow-up Assessments</a:t>
            </a:r>
            <a:endParaRPr lang="en-CA" sz="2400" dirty="0"/>
          </a:p>
          <a:p>
            <a:pPr marL="266700" indent="-266700">
              <a:spcBef>
                <a:spcPts val="0"/>
              </a:spcBef>
              <a:spcAft>
                <a:spcPts val="600"/>
              </a:spcAft>
            </a:pPr>
            <a:r>
              <a:rPr lang="en-GB" sz="2000" dirty="0"/>
              <a:t>Questioning the patient, review of symptoms </a:t>
            </a:r>
          </a:p>
          <a:p>
            <a:pPr marL="266700" indent="-266700">
              <a:spcBef>
                <a:spcPts val="0"/>
              </a:spcBef>
              <a:spcAft>
                <a:spcPts val="600"/>
              </a:spcAft>
            </a:pPr>
            <a:r>
              <a:rPr lang="en-GB" sz="2000" dirty="0"/>
              <a:t>Physical examination</a:t>
            </a:r>
          </a:p>
          <a:p>
            <a:pPr marL="266700" indent="-266700">
              <a:spcBef>
                <a:spcPts val="0"/>
              </a:spcBef>
              <a:spcAft>
                <a:spcPts val="600"/>
              </a:spcAft>
            </a:pPr>
            <a:r>
              <a:rPr lang="en-GB" sz="2000" dirty="0"/>
              <a:t>Investigative techniques (imaging, laboratory)</a:t>
            </a:r>
          </a:p>
          <a:p>
            <a:pPr marL="266700" indent="-266700">
              <a:spcBef>
                <a:spcPts val="0"/>
              </a:spcBef>
              <a:spcAft>
                <a:spcPts val="600"/>
              </a:spcAft>
            </a:pPr>
            <a:r>
              <a:rPr lang="en-GB" sz="2000" dirty="0"/>
              <a:t>Tumour assessments </a:t>
            </a:r>
          </a:p>
          <a:p>
            <a:pPr marL="542925" lvl="1" indent="-276225">
              <a:spcBef>
                <a:spcPts val="0"/>
              </a:spcBef>
              <a:spcAft>
                <a:spcPts val="600"/>
              </a:spcAft>
            </a:pPr>
            <a:r>
              <a:rPr lang="en-GB" sz="2000" dirty="0"/>
              <a:t>Response assessed according to standard criteria</a:t>
            </a:r>
          </a:p>
          <a:p>
            <a:pPr marL="542925" lvl="1" indent="-276225">
              <a:spcBef>
                <a:spcPts val="0"/>
              </a:spcBef>
              <a:spcAft>
                <a:spcPts val="600"/>
              </a:spcAft>
            </a:pPr>
            <a:r>
              <a:rPr lang="en-GB" sz="2000" dirty="0"/>
              <a:t>Response categories: </a:t>
            </a:r>
          </a:p>
          <a:p>
            <a:pPr marL="809625" lvl="2" indent="-266700">
              <a:spcBef>
                <a:spcPts val="0"/>
              </a:spcBef>
              <a:spcAft>
                <a:spcPts val="600"/>
              </a:spcAft>
            </a:pPr>
            <a:r>
              <a:rPr lang="en-GB" sz="1800" dirty="0"/>
              <a:t>Complete response (CR), partial response (PR)</a:t>
            </a:r>
          </a:p>
          <a:p>
            <a:pPr marL="809625" lvl="2" indent="-266700">
              <a:spcBef>
                <a:spcPts val="0"/>
              </a:spcBef>
              <a:spcAft>
                <a:spcPts val="600"/>
              </a:spcAft>
            </a:pPr>
            <a:r>
              <a:rPr lang="en-GB" sz="1800" dirty="0"/>
              <a:t>No response / stable disease (SD)</a:t>
            </a:r>
          </a:p>
          <a:p>
            <a:pPr marL="809625" lvl="2" indent="-266700">
              <a:spcBef>
                <a:spcPts val="0"/>
              </a:spcBef>
              <a:spcAft>
                <a:spcPts val="600"/>
              </a:spcAft>
            </a:pPr>
            <a:r>
              <a:rPr lang="en-GB" sz="1800" dirty="0"/>
              <a:t>Progressive disease (PD)</a:t>
            </a:r>
            <a:endParaRPr lang="en-CA" sz="1800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30942" y="6540500"/>
            <a:ext cx="696682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1200" i="1" dirty="0">
                <a:solidFill>
                  <a:schemeClr val="bg1"/>
                </a:solidFill>
                <a:latin typeface="Calibri" pitchFamily="34" charset="0"/>
              </a:rPr>
              <a:t>Source: www.cancer.gov</a:t>
            </a:r>
          </a:p>
        </p:txBody>
      </p:sp>
      <p:pic>
        <p:nvPicPr>
          <p:cNvPr id="6" name="Picture 4" descr="lymphoma-net-consulta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53661" y="1739054"/>
            <a:ext cx="2166578" cy="259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6178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27300" y="157163"/>
            <a:ext cx="6616700" cy="909637"/>
          </a:xfrm>
        </p:spPr>
        <p:txBody>
          <a:bodyPr/>
          <a:lstStyle/>
          <a:p>
            <a:pPr eaLnBrk="1" hangingPunct="1"/>
            <a:r>
              <a:rPr lang="en-GB" altLang="en-US" sz="3200" b="1" dirty="0"/>
              <a:t>M3-A </a:t>
            </a:r>
            <a:br>
              <a:rPr lang="en-GB" altLang="en-US" sz="3200" b="1" dirty="0"/>
            </a:br>
            <a:r>
              <a:rPr lang="en-GB" altLang="en-US" sz="3000" b="1" dirty="0"/>
              <a:t>Lymphoma Symptoms</a:t>
            </a:r>
            <a:endParaRPr lang="en-US" altLang="de-DE" sz="3000" dirty="0">
              <a:latin typeface="Calibri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199" y="1524000"/>
            <a:ext cx="8372475" cy="4525963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CA" altLang="en-US" dirty="0"/>
              <a:t>General symptoms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CA" altLang="en-US" sz="2400" dirty="0"/>
              <a:t>Fatigue 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CA" altLang="en-US" sz="2400" dirty="0"/>
              <a:t>Persistent generalised itchiness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CA" altLang="en-US" sz="2400" dirty="0"/>
              <a:t>Pain/symptoms due to lymphoma growth</a:t>
            </a:r>
          </a:p>
          <a:p>
            <a:pPr marL="1076325" lvl="2" indent="-266700">
              <a:spcBef>
                <a:spcPts val="600"/>
              </a:spcBef>
              <a:spcAft>
                <a:spcPts val="1200"/>
              </a:spcAft>
            </a:pPr>
            <a:r>
              <a:rPr lang="en-CA" altLang="en-US" sz="2000" dirty="0"/>
              <a:t>Examples:</a:t>
            </a:r>
          </a:p>
          <a:p>
            <a:pPr marL="1257300" lvl="3" indent="-180975">
              <a:spcBef>
                <a:spcPts val="600"/>
              </a:spcBef>
              <a:spcAft>
                <a:spcPts val="1200"/>
              </a:spcAft>
            </a:pPr>
            <a:r>
              <a:rPr lang="en-CA" altLang="en-US" dirty="0"/>
              <a:t>In the gut, leading to abdominal pain, indigestion or diarrhoea</a:t>
            </a:r>
          </a:p>
          <a:p>
            <a:pPr marL="1257300" lvl="3" indent="-180975">
              <a:spcBef>
                <a:spcPts val="600"/>
              </a:spcBef>
              <a:spcAft>
                <a:spcPts val="1200"/>
              </a:spcAft>
            </a:pPr>
            <a:r>
              <a:rPr lang="en-CA" altLang="en-US" dirty="0"/>
              <a:t>In the lung, leading to cough, dyspnoea and chest pain 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27300" y="157163"/>
            <a:ext cx="6616700" cy="909637"/>
          </a:xfrm>
        </p:spPr>
        <p:txBody>
          <a:bodyPr/>
          <a:lstStyle/>
          <a:p>
            <a:pPr eaLnBrk="1" hangingPunct="1"/>
            <a:r>
              <a:rPr lang="en-GB" altLang="en-US" sz="3200" b="1" dirty="0"/>
              <a:t>M3-F</a:t>
            </a:r>
            <a:br>
              <a:rPr lang="en-GB" altLang="en-US" sz="3200" b="1" dirty="0"/>
            </a:br>
            <a:r>
              <a:rPr lang="en-GB" altLang="en-US" sz="2600" b="1" dirty="0"/>
              <a:t>Long-term Follow-up</a:t>
            </a:r>
            <a:endParaRPr lang="en-US" altLang="de-DE" sz="3000" dirty="0">
              <a:latin typeface="Calibri" pitchFamily="34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590676"/>
            <a:ext cx="8229600" cy="4495800"/>
          </a:xfrm>
        </p:spPr>
        <p:txBody>
          <a:bodyPr/>
          <a:lstStyle/>
          <a:p>
            <a:pPr marL="5715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GB" sz="2400" dirty="0"/>
              <a:t>Restaging</a:t>
            </a:r>
            <a:endParaRPr lang="en-CA" sz="2400" dirty="0"/>
          </a:p>
          <a:p>
            <a:pPr marL="361950" lvl="1" indent="-276225">
              <a:spcBef>
                <a:spcPts val="600"/>
              </a:spcBef>
              <a:spcAft>
                <a:spcPts val="1200"/>
              </a:spcAft>
            </a:pPr>
            <a:r>
              <a:rPr lang="en-CA" sz="2200" dirty="0"/>
              <a:t>The initial clinical staging of NHL may be altered following pathological staging investigations</a:t>
            </a:r>
          </a:p>
          <a:p>
            <a:pPr marL="361950" lvl="1" indent="-276225">
              <a:spcBef>
                <a:spcPts val="600"/>
              </a:spcBef>
              <a:spcAft>
                <a:spcPts val="1200"/>
              </a:spcAft>
            </a:pPr>
            <a:r>
              <a:rPr lang="en-CA" sz="2200" dirty="0"/>
              <a:t>Re-assessment is often carried out after treatment, leading to restaging of disease</a:t>
            </a:r>
          </a:p>
          <a:p>
            <a:pPr marL="361950" lvl="1" indent="-276225">
              <a:spcBef>
                <a:spcPts val="600"/>
              </a:spcBef>
              <a:spcAft>
                <a:spcPts val="1200"/>
              </a:spcAft>
            </a:pPr>
            <a:r>
              <a:rPr lang="en-CA" sz="2200" dirty="0"/>
              <a:t>Monitoring disease stage is important to ensure appropriate treatment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30942" y="6540500"/>
            <a:ext cx="696682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1200" i="1" dirty="0">
                <a:solidFill>
                  <a:schemeClr val="bg1"/>
                </a:solidFill>
                <a:latin typeface="Calibri" pitchFamily="34" charset="0"/>
              </a:rPr>
              <a:t>Source: www.cancer.gov</a:t>
            </a:r>
          </a:p>
        </p:txBody>
      </p:sp>
    </p:spTree>
    <p:extLst>
      <p:ext uri="{BB962C8B-B14F-4D97-AF65-F5344CB8AC3E}">
        <p14:creationId xmlns:p14="http://schemas.microsoft.com/office/powerpoint/2010/main" val="351104818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27300" y="157163"/>
            <a:ext cx="6616700" cy="909637"/>
          </a:xfrm>
        </p:spPr>
        <p:txBody>
          <a:bodyPr/>
          <a:lstStyle/>
          <a:p>
            <a:pPr eaLnBrk="1" hangingPunct="1"/>
            <a:r>
              <a:rPr lang="en-GB" altLang="en-US" sz="3200" b="1" dirty="0"/>
              <a:t>M3-F</a:t>
            </a:r>
            <a:br>
              <a:rPr lang="en-GB" altLang="en-US" sz="3200" b="1" dirty="0"/>
            </a:br>
            <a:r>
              <a:rPr lang="en-GB" altLang="en-US" sz="2600" b="1" dirty="0"/>
              <a:t>Long-term Follow-up</a:t>
            </a:r>
            <a:endParaRPr lang="en-US" altLang="de-DE" sz="3000" dirty="0">
              <a:latin typeface="Calibri" pitchFamily="34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28625" y="1590676"/>
            <a:ext cx="8229600" cy="4495800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GB" sz="2400" dirty="0"/>
              <a:t>Safety monitoring </a:t>
            </a:r>
            <a:endParaRPr lang="en-CA" sz="2400" dirty="0"/>
          </a:p>
          <a:p>
            <a:pPr marL="266700" lvl="2" indent="-266700">
              <a:spcBef>
                <a:spcPts val="600"/>
              </a:spcBef>
              <a:spcAft>
                <a:spcPts val="600"/>
              </a:spcAft>
            </a:pPr>
            <a:r>
              <a:rPr lang="en-GB" sz="2200" dirty="0"/>
              <a:t>Long-term complications </a:t>
            </a:r>
          </a:p>
          <a:p>
            <a:pPr marL="542925" lvl="3" indent="-276225">
              <a:spcBef>
                <a:spcPts val="600"/>
              </a:spcBef>
              <a:spcAft>
                <a:spcPts val="600"/>
              </a:spcAft>
            </a:pPr>
            <a:r>
              <a:rPr lang="en-GB" sz="2200" dirty="0"/>
              <a:t>transformation to high grade lymphoma</a:t>
            </a:r>
          </a:p>
          <a:p>
            <a:pPr marL="542925" lvl="3" indent="-276225">
              <a:spcBef>
                <a:spcPts val="600"/>
              </a:spcBef>
              <a:spcAft>
                <a:spcPts val="1200"/>
              </a:spcAft>
            </a:pPr>
            <a:r>
              <a:rPr lang="en-GB" sz="2200" dirty="0"/>
              <a:t>secondary cancer</a:t>
            </a:r>
            <a:endParaRPr lang="en-CA" sz="2200" dirty="0"/>
          </a:p>
          <a:p>
            <a:pPr marL="361950" lvl="2" indent="-361950">
              <a:spcBef>
                <a:spcPts val="600"/>
              </a:spcBef>
              <a:spcAft>
                <a:spcPts val="1200"/>
              </a:spcAft>
            </a:pPr>
            <a:r>
              <a:rPr lang="en-GB" sz="2200" dirty="0"/>
              <a:t>Long-term side effects of lymphoma treatment</a:t>
            </a:r>
            <a:endParaRPr lang="en-CA" sz="2200" dirty="0"/>
          </a:p>
        </p:txBody>
      </p:sp>
    </p:spTree>
    <p:extLst>
      <p:ext uri="{BB962C8B-B14F-4D97-AF65-F5344CB8AC3E}">
        <p14:creationId xmlns:p14="http://schemas.microsoft.com/office/powerpoint/2010/main" val="217171626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27300" y="157163"/>
            <a:ext cx="6616700" cy="909637"/>
          </a:xfrm>
        </p:spPr>
        <p:txBody>
          <a:bodyPr/>
          <a:lstStyle/>
          <a:p>
            <a:pPr eaLnBrk="1" hangingPunct="1"/>
            <a:r>
              <a:rPr lang="en-GB" altLang="en-US" sz="3200" b="1" dirty="0"/>
              <a:t>Module 3</a:t>
            </a:r>
            <a:br>
              <a:rPr lang="en-GB" altLang="en-US" sz="3200" b="1" dirty="0"/>
            </a:br>
            <a:r>
              <a:rPr lang="en-GB" altLang="en-US" sz="2600" b="1" dirty="0"/>
              <a:t>References</a:t>
            </a:r>
            <a:endParaRPr lang="en-US" altLang="de-DE" sz="3000" dirty="0">
              <a:latin typeface="Calibri" pitchFamily="34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98523"/>
            <a:ext cx="8229600" cy="5016909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CA" altLang="en-US" sz="1400" dirty="0" err="1"/>
              <a:t>Bauters</a:t>
            </a:r>
            <a:r>
              <a:rPr lang="en-CA" altLang="en-US" sz="1400" dirty="0"/>
              <a:t> TG, </a:t>
            </a:r>
            <a:r>
              <a:rPr lang="en-CA" altLang="en-US" sz="1400" dirty="0" err="1"/>
              <a:t>Verlooy</a:t>
            </a:r>
            <a:r>
              <a:rPr lang="en-CA" altLang="en-US" sz="1400" dirty="0"/>
              <a:t> J, </a:t>
            </a:r>
            <a:r>
              <a:rPr lang="en-CA" altLang="en-US" sz="1400" dirty="0" err="1"/>
              <a:t>Robays</a:t>
            </a:r>
            <a:r>
              <a:rPr lang="en-CA" altLang="en-US" sz="1400" dirty="0"/>
              <a:t> H, et al. Pharm World Sci. 2008 Aug;30(4):316-8.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CA" altLang="en-US" sz="1400" dirty="0"/>
              <a:t>Cancer Council. Chemotherapy: tips for managing side effects. Accessed at: http://www.cancercouncil.com.au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CA" altLang="en-US" sz="1400" dirty="0"/>
              <a:t>Chan A, Ng TR, Yap KY. Expert </a:t>
            </a:r>
            <a:r>
              <a:rPr lang="en-CA" altLang="en-US" sz="1400" dirty="0" err="1"/>
              <a:t>Opin</a:t>
            </a:r>
            <a:r>
              <a:rPr lang="en-CA" altLang="en-US" sz="1400" dirty="0"/>
              <a:t> Drug </a:t>
            </a:r>
            <a:r>
              <a:rPr lang="en-CA" altLang="en-US" sz="1400" dirty="0" err="1"/>
              <a:t>Metab</a:t>
            </a:r>
            <a:r>
              <a:rPr lang="en-CA" altLang="en-US" sz="1400" dirty="0"/>
              <a:t> </a:t>
            </a:r>
            <a:r>
              <a:rPr lang="en-CA" altLang="en-US" sz="1400" dirty="0" err="1"/>
              <a:t>Toxicol</a:t>
            </a:r>
            <a:r>
              <a:rPr lang="en-CA" altLang="en-US" sz="1400" dirty="0"/>
              <a:t>. 2012 Feb;8(2):173-99. </a:t>
            </a:r>
            <a:r>
              <a:rPr lang="en-CA" altLang="en-US" sz="1400" dirty="0" err="1"/>
              <a:t>Costantini</a:t>
            </a:r>
            <a:r>
              <a:rPr lang="en-CA" altLang="en-US" sz="1400" dirty="0"/>
              <a:t> M, </a:t>
            </a:r>
            <a:r>
              <a:rPr lang="en-CA" altLang="en-US" sz="1400" dirty="0" err="1"/>
              <a:t>Ripamonti</a:t>
            </a:r>
            <a:r>
              <a:rPr lang="en-CA" altLang="en-US" sz="1400" dirty="0"/>
              <a:t> C, </a:t>
            </a:r>
            <a:r>
              <a:rPr lang="en-CA" altLang="en-US" sz="1400" dirty="0" err="1"/>
              <a:t>Beccaro</a:t>
            </a:r>
            <a:r>
              <a:rPr lang="en-CA" altLang="en-US" sz="1400" dirty="0"/>
              <a:t> M et al. Ann </a:t>
            </a:r>
            <a:r>
              <a:rPr lang="en-CA" altLang="en-US" sz="1400" dirty="0" err="1"/>
              <a:t>Oncol</a:t>
            </a:r>
            <a:r>
              <a:rPr lang="en-CA" altLang="en-US" sz="1400" dirty="0"/>
              <a:t> 2009; 20: 729–735.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CA" altLang="en-US" sz="1400" dirty="0" err="1"/>
              <a:t>Eiden</a:t>
            </a:r>
            <a:r>
              <a:rPr lang="en-CA" altLang="en-US" sz="1400" dirty="0"/>
              <a:t> C, </a:t>
            </a:r>
            <a:r>
              <a:rPr lang="en-CA" altLang="en-US" sz="1400" dirty="0" err="1"/>
              <a:t>Palenzuela</a:t>
            </a:r>
            <a:r>
              <a:rPr lang="en-CA" altLang="en-US" sz="1400" dirty="0"/>
              <a:t> G, </a:t>
            </a:r>
            <a:r>
              <a:rPr lang="en-CA" altLang="en-US" sz="1400" dirty="0" err="1"/>
              <a:t>Hillaire</a:t>
            </a:r>
            <a:r>
              <a:rPr lang="en-CA" altLang="en-US" sz="1400" dirty="0"/>
              <a:t>-Buys D, et al. J </a:t>
            </a:r>
            <a:r>
              <a:rPr lang="en-CA" altLang="en-US" sz="1400" dirty="0" err="1"/>
              <a:t>Pediatr</a:t>
            </a:r>
            <a:r>
              <a:rPr lang="en-CA" altLang="en-US" sz="1400" dirty="0"/>
              <a:t> </a:t>
            </a:r>
            <a:r>
              <a:rPr lang="en-CA" altLang="en-US" sz="1400" dirty="0" err="1"/>
              <a:t>Hematol</a:t>
            </a:r>
            <a:r>
              <a:rPr lang="en-CA" altLang="en-US" sz="1400" dirty="0"/>
              <a:t> </a:t>
            </a:r>
            <a:r>
              <a:rPr lang="en-CA" altLang="en-US" sz="1400" dirty="0" err="1"/>
              <a:t>Oncol</a:t>
            </a:r>
            <a:r>
              <a:rPr lang="en-CA" altLang="en-US" sz="1400" dirty="0"/>
              <a:t>. 2009 Apr;31(4):292-5.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CA" altLang="en-US" sz="1400" dirty="0" err="1"/>
              <a:t>Foroughinia</a:t>
            </a:r>
            <a:r>
              <a:rPr lang="en-CA" altLang="en-US" sz="1400" dirty="0"/>
              <a:t> F, </a:t>
            </a:r>
            <a:r>
              <a:rPr lang="en-CA" altLang="en-US" sz="1400" dirty="0" err="1"/>
              <a:t>Baniasadi</a:t>
            </a:r>
            <a:r>
              <a:rPr lang="en-CA" altLang="en-US" sz="1400" dirty="0"/>
              <a:t> S, </a:t>
            </a:r>
            <a:r>
              <a:rPr lang="en-CA" altLang="en-US" sz="1400" dirty="0" err="1"/>
              <a:t>Seifi</a:t>
            </a:r>
            <a:r>
              <a:rPr lang="en-CA" altLang="en-US" sz="1400" dirty="0"/>
              <a:t> S, et al. </a:t>
            </a:r>
            <a:r>
              <a:rPr lang="en-CA" altLang="en-US" sz="1400" dirty="0" err="1"/>
              <a:t>Curr</a:t>
            </a:r>
            <a:r>
              <a:rPr lang="en-CA" altLang="en-US" sz="1400" dirty="0"/>
              <a:t> Drug </a:t>
            </a:r>
            <a:r>
              <a:rPr lang="en-CA" altLang="en-US" sz="1400" dirty="0" err="1"/>
              <a:t>Saf</a:t>
            </a:r>
            <a:r>
              <a:rPr lang="en-CA" altLang="en-US" sz="1400" dirty="0"/>
              <a:t>. 2012 Nov 1;7(5):372-4.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CA" altLang="en-US" sz="1400" dirty="0" err="1"/>
              <a:t>Hanigan</a:t>
            </a:r>
            <a:r>
              <a:rPr lang="en-CA" altLang="en-US" sz="1400" dirty="0"/>
              <a:t> MH. Expert </a:t>
            </a:r>
            <a:r>
              <a:rPr lang="en-CA" altLang="en-US" sz="1400" dirty="0" err="1"/>
              <a:t>Opin</a:t>
            </a:r>
            <a:r>
              <a:rPr lang="en-CA" altLang="en-US" sz="1400" dirty="0"/>
              <a:t> Drug </a:t>
            </a:r>
            <a:r>
              <a:rPr lang="en-CA" altLang="en-US" sz="1400" dirty="0" err="1"/>
              <a:t>Metab</a:t>
            </a:r>
            <a:r>
              <a:rPr lang="en-CA" altLang="en-US" sz="1400" dirty="0"/>
              <a:t> </a:t>
            </a:r>
            <a:r>
              <a:rPr lang="en-CA" altLang="en-US" sz="1400" dirty="0" err="1"/>
              <a:t>Toxicol</a:t>
            </a:r>
            <a:r>
              <a:rPr lang="en-CA" altLang="en-US" sz="1400" dirty="0"/>
              <a:t>. 2009 Feb;5(2):105-7.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CA" altLang="en-US" sz="1400" dirty="0"/>
              <a:t>Jain S, Kapoor G. </a:t>
            </a:r>
            <a:r>
              <a:rPr lang="en-CA" altLang="en-US" sz="1400" dirty="0" err="1"/>
              <a:t>Pediatr</a:t>
            </a:r>
            <a:r>
              <a:rPr lang="en-CA" altLang="en-US" sz="1400" dirty="0"/>
              <a:t> Blood Cancer. 2010 May;54(5):783.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CA" altLang="en-US" sz="1400" dirty="0" err="1"/>
              <a:t>Jarfaut</a:t>
            </a:r>
            <a:r>
              <a:rPr lang="en-CA" altLang="en-US" sz="1400" dirty="0"/>
              <a:t> A, </a:t>
            </a:r>
            <a:r>
              <a:rPr lang="en-CA" altLang="en-US" sz="1400" dirty="0" err="1"/>
              <a:t>Santucci</a:t>
            </a:r>
            <a:r>
              <a:rPr lang="en-CA" altLang="en-US" sz="1400" dirty="0"/>
              <a:t> R, </a:t>
            </a:r>
            <a:r>
              <a:rPr lang="en-CA" altLang="en-US" sz="1400" dirty="0" err="1"/>
              <a:t>Levêque</a:t>
            </a:r>
            <a:r>
              <a:rPr lang="en-CA" altLang="en-US" sz="1400" dirty="0"/>
              <a:t> D, et al. Med Mal Infect. 2013 Jan;43(1):39-41.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CA" altLang="en-US" sz="1400" dirty="0" err="1"/>
              <a:t>Jeng</a:t>
            </a:r>
            <a:r>
              <a:rPr lang="en-CA" altLang="en-US" sz="1400" dirty="0"/>
              <a:t> MR, </a:t>
            </a:r>
            <a:r>
              <a:rPr lang="en-CA" altLang="en-US" sz="1400" dirty="0" err="1"/>
              <a:t>Feusner</a:t>
            </a:r>
            <a:r>
              <a:rPr lang="en-CA" altLang="en-US" sz="1400" dirty="0"/>
              <a:t> J. </a:t>
            </a:r>
            <a:r>
              <a:rPr lang="en-CA" altLang="en-US" sz="1400" dirty="0" err="1"/>
              <a:t>Pediatr</a:t>
            </a:r>
            <a:r>
              <a:rPr lang="en-CA" altLang="en-US" sz="1400" dirty="0"/>
              <a:t> </a:t>
            </a:r>
            <a:r>
              <a:rPr lang="en-CA" altLang="en-US" sz="1400" dirty="0" err="1"/>
              <a:t>Hematol</a:t>
            </a:r>
            <a:r>
              <a:rPr lang="en-CA" altLang="en-US" sz="1400" dirty="0"/>
              <a:t> </a:t>
            </a:r>
            <a:r>
              <a:rPr lang="en-CA" altLang="en-US" sz="1400" dirty="0" err="1"/>
              <a:t>Oncol</a:t>
            </a:r>
            <a:r>
              <a:rPr lang="en-CA" altLang="en-US" sz="1400" dirty="0"/>
              <a:t>. 2001 Mar;18(2):137-42.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CA" altLang="en-US" sz="1400" dirty="0" err="1"/>
              <a:t>Kamaluddin</a:t>
            </a:r>
            <a:r>
              <a:rPr lang="en-CA" altLang="en-US" sz="1400" dirty="0"/>
              <a:t> M, McNally P, </a:t>
            </a:r>
            <a:r>
              <a:rPr lang="en-CA" altLang="en-US" sz="1400" dirty="0" err="1"/>
              <a:t>Breatnach</a:t>
            </a:r>
            <a:r>
              <a:rPr lang="en-CA" altLang="en-US" sz="1400" dirty="0"/>
              <a:t> F, et al. </a:t>
            </a:r>
            <a:r>
              <a:rPr lang="en-CA" altLang="en-US" sz="1400" dirty="0" err="1"/>
              <a:t>Acta</a:t>
            </a:r>
            <a:r>
              <a:rPr lang="en-CA" altLang="en-US" sz="1400" dirty="0"/>
              <a:t> </a:t>
            </a:r>
            <a:r>
              <a:rPr lang="en-CA" altLang="en-US" sz="1400" dirty="0" err="1"/>
              <a:t>Paediatr</a:t>
            </a:r>
            <a:r>
              <a:rPr lang="en-CA" altLang="en-US" sz="1400" dirty="0"/>
              <a:t>. 2001 Oct;90(10):1204-7.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CA" altLang="en-US" sz="1400" dirty="0"/>
              <a:t>Katayama M, Imai Y, Hashimoto H, et al. J </a:t>
            </a:r>
            <a:r>
              <a:rPr lang="en-CA" altLang="en-US" sz="1400" dirty="0" err="1"/>
              <a:t>Cardiol</a:t>
            </a:r>
            <a:r>
              <a:rPr lang="en-CA" altLang="en-US" sz="1400" dirty="0"/>
              <a:t>. 2009 Oct;54(2):330-4.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CA" altLang="en-US" sz="1400" dirty="0"/>
              <a:t>King RS. Drug Interactions in the Cancer Chemotherapy Patient. In: Cancer Chemotherapy: A Nursing Process Approach; 2001. ISBN 0-7637-1472-0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CA" altLang="en-US" sz="1400" dirty="0" err="1"/>
              <a:t>Köhler</a:t>
            </a:r>
            <a:r>
              <a:rPr lang="en-CA" altLang="en-US" sz="1400" dirty="0"/>
              <a:t> GI, Bode-</a:t>
            </a:r>
            <a:r>
              <a:rPr lang="en-CA" altLang="en-US" sz="1400" dirty="0" err="1"/>
              <a:t>Böger</a:t>
            </a:r>
            <a:r>
              <a:rPr lang="en-CA" altLang="en-US" sz="1400" dirty="0"/>
              <a:t> SM, </a:t>
            </a:r>
            <a:r>
              <a:rPr lang="en-CA" altLang="en-US" sz="1400" dirty="0" err="1"/>
              <a:t>Busse</a:t>
            </a:r>
            <a:r>
              <a:rPr lang="en-CA" altLang="en-US" sz="1400" dirty="0"/>
              <a:t> R, et al. </a:t>
            </a:r>
            <a:r>
              <a:rPr lang="en-CA" altLang="en-US" sz="1400" dirty="0" err="1"/>
              <a:t>Int</a:t>
            </a:r>
            <a:r>
              <a:rPr lang="en-CA" altLang="en-US" sz="1400" dirty="0"/>
              <a:t> J </a:t>
            </a:r>
            <a:r>
              <a:rPr lang="en-CA" altLang="en-US" sz="1400" dirty="0" err="1"/>
              <a:t>Clin</a:t>
            </a:r>
            <a:r>
              <a:rPr lang="en-CA" altLang="en-US" sz="1400" dirty="0"/>
              <a:t> </a:t>
            </a:r>
            <a:r>
              <a:rPr lang="en-CA" altLang="en-US" sz="1400" dirty="0" err="1"/>
              <a:t>Pharmacol</a:t>
            </a:r>
            <a:r>
              <a:rPr lang="en-CA" altLang="en-US" sz="1400" dirty="0"/>
              <a:t> </a:t>
            </a:r>
            <a:r>
              <a:rPr lang="en-CA" altLang="en-US" sz="1400" dirty="0" err="1"/>
              <a:t>Ther</a:t>
            </a:r>
            <a:r>
              <a:rPr lang="en-CA" altLang="en-US" sz="1400" dirty="0"/>
              <a:t>. 2000 Nov;38(11):504-13.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CA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94364094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27300" y="157163"/>
            <a:ext cx="6616700" cy="909637"/>
          </a:xfrm>
        </p:spPr>
        <p:txBody>
          <a:bodyPr/>
          <a:lstStyle/>
          <a:p>
            <a:pPr eaLnBrk="1" hangingPunct="1"/>
            <a:r>
              <a:rPr lang="en-GB" altLang="en-US" sz="3200" b="1" dirty="0"/>
              <a:t>Module 3</a:t>
            </a:r>
            <a:br>
              <a:rPr lang="en-GB" altLang="en-US" sz="3200" b="1" dirty="0"/>
            </a:br>
            <a:r>
              <a:rPr lang="en-GB" altLang="en-US" sz="2600" b="1" dirty="0"/>
              <a:t>References</a:t>
            </a:r>
            <a:endParaRPr lang="en-US" altLang="de-DE" sz="3000" dirty="0">
              <a:latin typeface="Calibri" pitchFamily="34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99751"/>
            <a:ext cx="8229600" cy="4977581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CA" altLang="en-US" sz="1400" dirty="0" err="1"/>
              <a:t>Kondryn</a:t>
            </a:r>
            <a:r>
              <a:rPr lang="en-CA" altLang="en-US" sz="1400" dirty="0"/>
              <a:t> HJ, Edmondson CL, Hill J, et al. Lancet </a:t>
            </a:r>
            <a:r>
              <a:rPr lang="en-CA" altLang="en-US" sz="1400" dirty="0" err="1"/>
              <a:t>Oncol</a:t>
            </a:r>
            <a:r>
              <a:rPr lang="en-CA" altLang="en-US" sz="1400" dirty="0"/>
              <a:t> 2011;12:100–08.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CA" altLang="en-US" sz="1400" dirty="0"/>
              <a:t>Lymphoma Association (UK). Neutropenia – A guide for people with lymphoma. Accessed at: </a:t>
            </a:r>
            <a:r>
              <a:rPr lang="en-CA" altLang="en-US" sz="1400" dirty="0">
                <a:hlinkClick r:id="rId2"/>
              </a:rPr>
              <a:t>http://www.lymphomas.org.uk</a:t>
            </a:r>
            <a:endParaRPr lang="en-CA" altLang="en-US" sz="14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CA" altLang="en-US" sz="1400" dirty="0"/>
              <a:t>Meza L, et al. </a:t>
            </a:r>
            <a:r>
              <a:rPr lang="en-CA" altLang="en-US" sz="1400" dirty="0" err="1"/>
              <a:t>Proc</a:t>
            </a:r>
            <a:r>
              <a:rPr lang="en-CA" altLang="en-US" sz="1400" dirty="0"/>
              <a:t> Am </a:t>
            </a:r>
            <a:r>
              <a:rPr lang="en-CA" altLang="en-US" sz="1400" dirty="0" err="1"/>
              <a:t>Soc</a:t>
            </a:r>
            <a:r>
              <a:rPr lang="en-CA" altLang="en-US" sz="1400" dirty="0"/>
              <a:t> </a:t>
            </a:r>
            <a:r>
              <a:rPr lang="en-CA" altLang="en-US" sz="1400" dirty="0" err="1"/>
              <a:t>Clin</a:t>
            </a:r>
            <a:r>
              <a:rPr lang="en-CA" altLang="en-US" sz="1400" dirty="0"/>
              <a:t> </a:t>
            </a:r>
            <a:r>
              <a:rPr lang="en-CA" altLang="en-US" sz="1400" dirty="0" err="1"/>
              <a:t>Oncol</a:t>
            </a:r>
            <a:r>
              <a:rPr lang="en-CA" altLang="en-US" sz="1400" dirty="0"/>
              <a:t>. 2002;21:Abstract 2840.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CA" altLang="en-US" sz="1400" dirty="0"/>
              <a:t>Moriyama B, Henning SA, Leung J, et al. Mycoses. 2012 Jul;55(4):290-7.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CA" altLang="en-US" sz="1400" dirty="0"/>
              <a:t>National Cancer Institute: Managing Chemotherapy Side Effects – Nausea and Vomiting. Accessed at: </a:t>
            </a:r>
            <a:r>
              <a:rPr lang="en-CA" altLang="en-US" sz="1400" dirty="0">
                <a:hlinkClick r:id="rId3"/>
              </a:rPr>
              <a:t>http://www.cancer.gov</a:t>
            </a:r>
            <a:r>
              <a:rPr lang="en-CA" altLang="en-US" sz="1400" dirty="0"/>
              <a:t>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CA" altLang="en-US" sz="1400" dirty="0"/>
              <a:t>National Cancer Institute: Managing Chemotherapy Side Effects – Nerve Changes. Accessed at: </a:t>
            </a:r>
            <a:r>
              <a:rPr lang="en-CA" altLang="en-US" sz="1400" dirty="0">
                <a:hlinkClick r:id="rId3"/>
              </a:rPr>
              <a:t>http://www.cancer.gov</a:t>
            </a:r>
            <a:endParaRPr lang="en-CA" altLang="en-US" sz="14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CA" altLang="en-US" sz="1400" dirty="0"/>
              <a:t>National Cancer Institute: Managing Radiation Therapy Side Effects – What To Do About Hair Loss (Alopecia). Accessed at: </a:t>
            </a:r>
            <a:r>
              <a:rPr lang="en-CA" altLang="en-US" sz="1400" dirty="0">
                <a:hlinkClick r:id="rId3"/>
              </a:rPr>
              <a:t>http://www.cancer.gov</a:t>
            </a:r>
            <a:endParaRPr lang="en-CA" altLang="en-US" sz="14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CA" altLang="en-US" sz="1400" dirty="0"/>
              <a:t>Nishimura N, Nakano K, Ueda K, et al. Support Care Cancer. 2012 Sep;20(9):2053-9. </a:t>
            </a:r>
            <a:r>
              <a:rPr lang="en-CA" altLang="en-US" sz="1400" dirty="0" err="1"/>
              <a:t>Ranchon</a:t>
            </a:r>
            <a:r>
              <a:rPr lang="en-CA" altLang="en-US" sz="1400" dirty="0"/>
              <a:t> F, </a:t>
            </a:r>
            <a:r>
              <a:rPr lang="en-CA" altLang="en-US" sz="1400" dirty="0" err="1"/>
              <a:t>Vantard</a:t>
            </a:r>
            <a:r>
              <a:rPr lang="en-CA" altLang="en-US" sz="1400" dirty="0"/>
              <a:t> N, </a:t>
            </a:r>
            <a:r>
              <a:rPr lang="en-CA" altLang="en-US" sz="1400" dirty="0" err="1"/>
              <a:t>Gouraud</a:t>
            </a:r>
            <a:r>
              <a:rPr lang="en-CA" altLang="en-US" sz="1400" dirty="0"/>
              <a:t> A, et al. Chemotherapy. 2011;57(3):225-9.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CA" altLang="en-US" sz="1400" dirty="0"/>
              <a:t>Richardson JL, Shelton DR, </a:t>
            </a:r>
            <a:r>
              <a:rPr lang="en-CA" altLang="en-US" sz="1400" dirty="0" err="1"/>
              <a:t>Krailo</a:t>
            </a:r>
            <a:r>
              <a:rPr lang="en-CA" altLang="en-US" sz="1400" dirty="0"/>
              <a:t> M, et al. J </a:t>
            </a:r>
            <a:r>
              <a:rPr lang="en-CA" altLang="en-US" sz="1400" dirty="0" err="1"/>
              <a:t>Clin</a:t>
            </a:r>
            <a:r>
              <a:rPr lang="en-CA" altLang="en-US" sz="1400" dirty="0"/>
              <a:t> </a:t>
            </a:r>
            <a:r>
              <a:rPr lang="en-CA" altLang="en-US" sz="1400" dirty="0" err="1"/>
              <a:t>Oncol</a:t>
            </a:r>
            <a:r>
              <a:rPr lang="en-CA" altLang="en-US" sz="1400" dirty="0"/>
              <a:t>. 1990 Feb;8(2):356-64.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CA" altLang="en-US" sz="1400" dirty="0" err="1"/>
              <a:t>Ripamonti</a:t>
            </a:r>
            <a:r>
              <a:rPr lang="en-CA" altLang="en-US" sz="1400" dirty="0"/>
              <a:t> CI, </a:t>
            </a:r>
            <a:r>
              <a:rPr lang="en-CA" altLang="en-US" sz="1400" dirty="0" err="1"/>
              <a:t>Santini</a:t>
            </a:r>
            <a:r>
              <a:rPr lang="en-CA" altLang="en-US" sz="1400" dirty="0"/>
              <a:t> D, </a:t>
            </a:r>
            <a:r>
              <a:rPr lang="en-CA" altLang="en-US" sz="1400" dirty="0" err="1"/>
              <a:t>Maranzano</a:t>
            </a:r>
            <a:r>
              <a:rPr lang="en-CA" altLang="en-US" sz="1400" dirty="0"/>
              <a:t> E, et al. Management of cancer pain: ESMO Clinical Practice Guidelines. Ann </a:t>
            </a:r>
            <a:r>
              <a:rPr lang="en-CA" altLang="en-US" sz="1400" dirty="0" err="1"/>
              <a:t>Oncol</a:t>
            </a:r>
            <a:r>
              <a:rPr lang="en-CA" altLang="en-US" sz="1400" dirty="0"/>
              <a:t>. 2012 Oct;23 </a:t>
            </a:r>
            <a:r>
              <a:rPr lang="en-CA" altLang="en-US" sz="1400" dirty="0" err="1"/>
              <a:t>Suppl</a:t>
            </a:r>
            <a:r>
              <a:rPr lang="en-CA" altLang="en-US" sz="1400" dirty="0"/>
              <a:t> 7:vii139-54.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CA" altLang="en-US" sz="1400" dirty="0" err="1"/>
              <a:t>Roila</a:t>
            </a:r>
            <a:r>
              <a:rPr lang="en-CA" altLang="en-US" sz="1400" dirty="0"/>
              <a:t> F, </a:t>
            </a:r>
            <a:r>
              <a:rPr lang="en-CA" altLang="en-US" sz="1400" dirty="0" err="1"/>
              <a:t>Herrstedt</a:t>
            </a:r>
            <a:r>
              <a:rPr lang="en-CA" altLang="en-US" sz="1400" dirty="0"/>
              <a:t> J, </a:t>
            </a:r>
            <a:r>
              <a:rPr lang="en-CA" altLang="en-US" sz="1400" dirty="0" err="1"/>
              <a:t>Aapro</a:t>
            </a:r>
            <a:r>
              <a:rPr lang="en-CA" altLang="en-US" sz="1400" dirty="0"/>
              <a:t> M, et al. [ESMO] Ann </a:t>
            </a:r>
            <a:r>
              <a:rPr lang="en-CA" altLang="en-US" sz="1400" dirty="0" err="1"/>
              <a:t>Oncol</a:t>
            </a:r>
            <a:r>
              <a:rPr lang="en-CA" altLang="en-US" sz="1400" dirty="0"/>
              <a:t>. 2010 May;21 </a:t>
            </a:r>
            <a:r>
              <a:rPr lang="en-CA" altLang="en-US" sz="1400" dirty="0" err="1"/>
              <a:t>Suppl</a:t>
            </a:r>
            <a:r>
              <a:rPr lang="en-CA" altLang="en-US" sz="1400" dirty="0"/>
              <a:t> 5:v232-43. </a:t>
            </a:r>
            <a:r>
              <a:rPr lang="en-CA" altLang="en-US" sz="1400" dirty="0" err="1"/>
              <a:t>Vaccher</a:t>
            </a:r>
            <a:r>
              <a:rPr lang="en-CA" altLang="en-US" sz="1400" dirty="0"/>
              <a:t> E, </a:t>
            </a:r>
            <a:r>
              <a:rPr lang="en-CA" altLang="en-US" sz="1400" dirty="0" err="1"/>
              <a:t>Spina</a:t>
            </a:r>
            <a:r>
              <a:rPr lang="en-CA" altLang="en-US" sz="1400" dirty="0"/>
              <a:t> M, di </a:t>
            </a:r>
            <a:r>
              <a:rPr lang="en-CA" altLang="en-US" sz="1400" dirty="0" err="1"/>
              <a:t>Gennaro</a:t>
            </a:r>
            <a:r>
              <a:rPr lang="en-CA" altLang="en-US" sz="1400" dirty="0"/>
              <a:t> G, et al. Cancer. 2001 Jan 1;91(1):155-63.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CA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32330702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27300" y="157163"/>
            <a:ext cx="6616700" cy="909637"/>
          </a:xfrm>
        </p:spPr>
        <p:txBody>
          <a:bodyPr/>
          <a:lstStyle/>
          <a:p>
            <a:pPr eaLnBrk="1" hangingPunct="1"/>
            <a:r>
              <a:rPr lang="en-GB" altLang="en-US" sz="3200" b="1" dirty="0"/>
              <a:t>M3</a:t>
            </a:r>
            <a:br>
              <a:rPr lang="en-GB" altLang="en-US" sz="3200" b="1" dirty="0"/>
            </a:br>
            <a:r>
              <a:rPr lang="en-GB" altLang="en-US" sz="3200" b="1" dirty="0"/>
              <a:t>Questions &amp; Answers</a:t>
            </a:r>
            <a:endParaRPr lang="en-US" altLang="de-DE" sz="3200" dirty="0">
              <a:latin typeface="Calibri" pitchFamily="34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457200" lvl="1" indent="0">
              <a:buNone/>
            </a:pPr>
            <a:endParaRPr lang="en-GB" altLang="en-US" sz="2400" dirty="0"/>
          </a:p>
          <a:p>
            <a:pPr marL="457200" lvl="1" indent="0">
              <a:buNone/>
            </a:pPr>
            <a:endParaRPr lang="en-GB" altLang="en-US" sz="2400" dirty="0"/>
          </a:p>
          <a:p>
            <a:pPr marL="457200" lvl="1" indent="0">
              <a:buNone/>
            </a:pPr>
            <a:endParaRPr lang="en-GB" altLang="en-US" sz="2400" dirty="0"/>
          </a:p>
          <a:p>
            <a:pPr marL="457200" lvl="1" indent="0" algn="ctr">
              <a:buNone/>
            </a:pPr>
            <a:r>
              <a:rPr lang="en-GB" altLang="en-US" sz="4400" dirty="0"/>
              <a:t>Questions from Training Participants?</a:t>
            </a:r>
          </a:p>
        </p:txBody>
      </p:sp>
    </p:spTree>
    <p:extLst>
      <p:ext uri="{BB962C8B-B14F-4D97-AF65-F5344CB8AC3E}">
        <p14:creationId xmlns:p14="http://schemas.microsoft.com/office/powerpoint/2010/main" val="3974118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27300" y="157163"/>
            <a:ext cx="6616700" cy="909637"/>
          </a:xfrm>
        </p:spPr>
        <p:txBody>
          <a:bodyPr/>
          <a:lstStyle/>
          <a:p>
            <a:pPr eaLnBrk="1" hangingPunct="1"/>
            <a:r>
              <a:rPr lang="en-GB" altLang="en-US" sz="3200" b="1" dirty="0"/>
              <a:t>M3-A </a:t>
            </a:r>
            <a:br>
              <a:rPr lang="en-GB" altLang="en-US" sz="3200" b="1" dirty="0"/>
            </a:br>
            <a:r>
              <a:rPr lang="en-GB" altLang="en-US" sz="3000" b="1" dirty="0"/>
              <a:t>Managing Lymphoma Symptoms</a:t>
            </a:r>
            <a:endParaRPr lang="en-US" altLang="de-DE" sz="3000" dirty="0">
              <a:latin typeface="Calibri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26026" y="1571625"/>
            <a:ext cx="3505200" cy="582561"/>
          </a:xfrm>
        </p:spPr>
        <p:txBody>
          <a:bodyPr/>
          <a:lstStyle/>
          <a:p>
            <a:pPr marL="0" indent="0">
              <a:buNone/>
            </a:pPr>
            <a:r>
              <a:rPr lang="en-CA" altLang="en-US" sz="2400" b="1" dirty="0">
                <a:solidFill>
                  <a:srgbClr val="FF3300"/>
                </a:solidFill>
              </a:rPr>
              <a:t>Managing Fatigue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2990" y="2080291"/>
            <a:ext cx="3810000" cy="4114800"/>
          </a:xfrm>
          <a:prstGeom prst="rect">
            <a:avLst/>
          </a:prstGeom>
        </p:spPr>
        <p:txBody>
          <a:bodyPr/>
          <a:lstStyle/>
          <a:p>
            <a:pPr eaLnBrk="1" hangingPunct="1">
              <a:spcBef>
                <a:spcPct val="10000"/>
              </a:spcBef>
              <a:buFontTx/>
              <a:buNone/>
            </a:pPr>
            <a:r>
              <a:rPr lang="en-GB" altLang="en-US" sz="2200" b="1" dirty="0"/>
              <a:t>Management options</a:t>
            </a:r>
          </a:p>
          <a:p>
            <a:pPr eaLnBrk="1" hangingPunct="1">
              <a:spcBef>
                <a:spcPct val="10000"/>
              </a:spcBef>
            </a:pPr>
            <a:r>
              <a:rPr lang="en-GB" altLang="en-US" sz="2000" dirty="0"/>
              <a:t>If anaemic:</a:t>
            </a:r>
          </a:p>
          <a:p>
            <a:pPr lvl="1" eaLnBrk="1" hangingPunct="1">
              <a:spcBef>
                <a:spcPct val="10000"/>
              </a:spcBef>
            </a:pPr>
            <a:r>
              <a:rPr lang="en-GB" altLang="en-US" sz="2000" dirty="0"/>
              <a:t>Blood transfusions</a:t>
            </a:r>
          </a:p>
          <a:p>
            <a:pPr lvl="1" eaLnBrk="1" hangingPunct="1">
              <a:spcBef>
                <a:spcPct val="10000"/>
              </a:spcBef>
            </a:pPr>
            <a:r>
              <a:rPr lang="en-GB" altLang="en-US" sz="2000" dirty="0"/>
              <a:t>Drug therapy </a:t>
            </a:r>
            <a:br>
              <a:rPr lang="en-GB" altLang="en-US" sz="2000" dirty="0"/>
            </a:br>
            <a:r>
              <a:rPr lang="en-GB" altLang="en-US" sz="2000" dirty="0"/>
              <a:t>(e.g. erythropoietin)</a:t>
            </a: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12584" y="4211278"/>
            <a:ext cx="4321866" cy="1818047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en-GB" altLang="en-US" sz="2200" b="1" dirty="0"/>
              <a:t>Practical tips for patients</a:t>
            </a:r>
          </a:p>
          <a:p>
            <a:pPr marL="180975" indent="-180975"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GB" altLang="en-US" sz="2000" dirty="0"/>
              <a:t>Eat a healthy, well-balanced diet </a:t>
            </a:r>
          </a:p>
          <a:p>
            <a:pPr marL="180975" indent="-180975"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GB" altLang="en-US" sz="2000" dirty="0"/>
              <a:t>Regular gentle exercise</a:t>
            </a:r>
          </a:p>
          <a:p>
            <a:pPr marL="180975" indent="-180975"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GB" altLang="en-US" sz="2000" dirty="0"/>
              <a:t>Adequate rest</a:t>
            </a:r>
          </a:p>
          <a:p>
            <a:pPr marL="180975" indent="-180975"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GB" altLang="en-US" sz="2000" dirty="0"/>
              <a:t>Avoid caffeine just before bedtime</a:t>
            </a:r>
          </a:p>
        </p:txBody>
      </p:sp>
      <p:pic>
        <p:nvPicPr>
          <p:cNvPr id="7" name="Picture 11" descr="lymphoma-net-neck2-resi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807" y="1625900"/>
            <a:ext cx="1979612" cy="227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encrypted-tbn1.gstatic.com/images?q=tbn:ANd9GcSC7rKjKbVwGJvQpGSMPfiaDtwyPcb8x2QG52IjVpc3Hnu2IbegT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440" y="407424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812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27300" y="157163"/>
            <a:ext cx="6616700" cy="909637"/>
          </a:xfrm>
        </p:spPr>
        <p:txBody>
          <a:bodyPr/>
          <a:lstStyle/>
          <a:p>
            <a:pPr eaLnBrk="1" hangingPunct="1"/>
            <a:r>
              <a:rPr lang="en-GB" altLang="en-US" sz="3200" b="1" dirty="0"/>
              <a:t>M3-A </a:t>
            </a:r>
            <a:br>
              <a:rPr lang="en-GB" altLang="en-US" sz="3200" b="1" dirty="0"/>
            </a:br>
            <a:r>
              <a:rPr lang="en-GB" altLang="en-US" sz="3000" b="1" dirty="0"/>
              <a:t>Managing Lymphoma Symptoms</a:t>
            </a:r>
            <a:endParaRPr lang="en-US" altLang="de-DE" sz="3000" dirty="0">
              <a:latin typeface="Calibri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26026" y="1586681"/>
            <a:ext cx="3485535" cy="582561"/>
          </a:xfrm>
        </p:spPr>
        <p:txBody>
          <a:bodyPr/>
          <a:lstStyle/>
          <a:p>
            <a:pPr marL="0" indent="0">
              <a:buNone/>
            </a:pPr>
            <a:r>
              <a:rPr lang="en-CA" altLang="en-US" sz="2400" b="1" dirty="0">
                <a:solidFill>
                  <a:srgbClr val="FF0000"/>
                </a:solidFill>
              </a:rPr>
              <a:t>Managing Itchiness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521109" y="6540500"/>
            <a:ext cx="697665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1200" i="1" dirty="0">
                <a:solidFill>
                  <a:schemeClr val="bg1"/>
                </a:solidFill>
                <a:latin typeface="Calibri" pitchFamily="34" charset="0"/>
              </a:rPr>
              <a:t>Source: http://www.cancerresearchuk.org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498260" y="1592519"/>
            <a:ext cx="4255216" cy="3877032"/>
          </a:xfrm>
          <a:prstGeom prst="rect">
            <a:avLst/>
          </a:prstGeo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GB" altLang="en-US" sz="2200" b="1" dirty="0"/>
              <a:t>Management options</a:t>
            </a:r>
          </a:p>
          <a:p>
            <a:pPr marL="266700" indent="-26670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CA" altLang="en-US" sz="2000" dirty="0"/>
              <a:t>Topical corticosteroids</a:t>
            </a:r>
          </a:p>
          <a:p>
            <a:pPr marL="266700" indent="-26670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CA" altLang="en-US" sz="2000" dirty="0" err="1"/>
              <a:t>Antihistaminics</a:t>
            </a:r>
            <a:r>
              <a:rPr lang="en-CA" altLang="en-US" sz="2000" dirty="0"/>
              <a:t> (hydroxyzine or diphenhydramine), doxepin</a:t>
            </a:r>
          </a:p>
          <a:p>
            <a:pPr marL="266700" indent="-26670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CA" altLang="en-US" sz="2000" dirty="0"/>
              <a:t>Serotonin-inhibitors (paroxetine, mirtazapine) </a:t>
            </a:r>
          </a:p>
          <a:p>
            <a:pPr marL="266700" indent="-26670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CA" altLang="en-US" sz="2000" dirty="0"/>
              <a:t>Cold compresses applied on the affected area. </a:t>
            </a:r>
          </a:p>
          <a:p>
            <a:pPr marL="542925" lvl="1" indent="-276225" eaLnBrk="1" hangingPunct="1">
              <a:spcBef>
                <a:spcPts val="600"/>
              </a:spcBef>
              <a:spcAft>
                <a:spcPts val="600"/>
              </a:spcAft>
            </a:pPr>
            <a:r>
              <a:rPr lang="en-CA" altLang="en-US" sz="1800" i="1" dirty="0"/>
              <a:t>Note: warm or hot compresses will just irritate the skin further!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endParaRPr lang="en-GB" altLang="en-US" sz="2000" dirty="0"/>
          </a:p>
        </p:txBody>
      </p:sp>
      <p:pic>
        <p:nvPicPr>
          <p:cNvPr id="3074" name="Picture 2" descr="http://www.medexpressrx.com/blog/wp-content/uploads/2013/04/mximage186-300x1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33" y="2306791"/>
            <a:ext cx="3609003" cy="236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161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27300" y="157163"/>
            <a:ext cx="6616700" cy="909637"/>
          </a:xfrm>
        </p:spPr>
        <p:txBody>
          <a:bodyPr/>
          <a:lstStyle/>
          <a:p>
            <a:pPr eaLnBrk="1" hangingPunct="1"/>
            <a:r>
              <a:rPr lang="en-GB" altLang="en-US" sz="3200" b="1" dirty="0"/>
              <a:t>M3-A </a:t>
            </a:r>
            <a:br>
              <a:rPr lang="en-GB" altLang="en-US" sz="3200" b="1" dirty="0"/>
            </a:br>
            <a:r>
              <a:rPr lang="en-GB" altLang="en-US" sz="3000" b="1" dirty="0"/>
              <a:t>Managing Lymphoma Symptoms</a:t>
            </a:r>
            <a:endParaRPr lang="en-US" altLang="de-DE" sz="3000" dirty="0">
              <a:latin typeface="Calibri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49826" y="1577156"/>
            <a:ext cx="3485535" cy="582561"/>
          </a:xfrm>
        </p:spPr>
        <p:txBody>
          <a:bodyPr/>
          <a:lstStyle/>
          <a:p>
            <a:pPr marL="0" indent="0">
              <a:buNone/>
            </a:pPr>
            <a:r>
              <a:rPr lang="en-CA" altLang="en-US" sz="2400" b="1" dirty="0">
                <a:solidFill>
                  <a:srgbClr val="FF0000"/>
                </a:solidFill>
              </a:rPr>
              <a:t>Managing Itchiness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521109" y="6540500"/>
            <a:ext cx="697665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1200" i="1" dirty="0">
                <a:solidFill>
                  <a:schemeClr val="bg1"/>
                </a:solidFill>
                <a:latin typeface="Calibri" pitchFamily="34" charset="0"/>
              </a:rPr>
              <a:t>Source: http://www.cancerresearchuk.org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44909" y="2066464"/>
            <a:ext cx="4019345" cy="4362604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GB" altLang="en-US" sz="1800" b="1" dirty="0"/>
              <a:t>Practical tips for patients</a:t>
            </a:r>
          </a:p>
          <a:p>
            <a:pPr marL="266700" indent="-266700" eaLnBrk="1" hangingPunct="1">
              <a:spcBef>
                <a:spcPts val="0"/>
              </a:spcBef>
              <a:spcAft>
                <a:spcPts val="600"/>
              </a:spcAft>
            </a:pPr>
            <a:r>
              <a:rPr lang="en-GB" sz="1800" dirty="0"/>
              <a:t>Take shorter (&lt;30 minute) baths in lukewarm water instead of long, hot baths</a:t>
            </a:r>
          </a:p>
          <a:p>
            <a:pPr marL="266700" indent="-266700" eaLnBrk="1" hangingPunct="1">
              <a:spcBef>
                <a:spcPts val="0"/>
              </a:spcBef>
              <a:spcAft>
                <a:spcPts val="600"/>
              </a:spcAft>
            </a:pPr>
            <a:r>
              <a:rPr lang="en-CA" altLang="en-US" sz="1800" dirty="0"/>
              <a:t>Use mild or no soaps </a:t>
            </a:r>
          </a:p>
          <a:p>
            <a:pPr marL="266700" indent="-266700" eaLnBrk="1" hangingPunct="1">
              <a:spcBef>
                <a:spcPts val="0"/>
              </a:spcBef>
              <a:spcAft>
                <a:spcPts val="600"/>
              </a:spcAft>
            </a:pPr>
            <a:r>
              <a:rPr lang="en-CA" altLang="en-US" sz="1800" dirty="0"/>
              <a:t>Pat your skin dry with a towel rather than rubbing</a:t>
            </a:r>
          </a:p>
          <a:p>
            <a:pPr marL="266700" indent="-266700" eaLnBrk="1" hangingPunct="1">
              <a:spcBef>
                <a:spcPts val="0"/>
              </a:spcBef>
              <a:spcAft>
                <a:spcPts val="600"/>
              </a:spcAft>
            </a:pPr>
            <a:r>
              <a:rPr lang="en-CA" altLang="en-US" sz="1800" dirty="0"/>
              <a:t>Use cotton or linen sheets and wear cotton clothes instead of wool or synthetic fabrics</a:t>
            </a:r>
          </a:p>
          <a:p>
            <a:pPr marL="266700" indent="-266700" eaLnBrk="1" hangingPunct="1">
              <a:spcBef>
                <a:spcPts val="0"/>
              </a:spcBef>
              <a:spcAft>
                <a:spcPts val="600"/>
              </a:spcAft>
            </a:pPr>
            <a:r>
              <a:rPr lang="en-CA" altLang="en-US" sz="1800" dirty="0"/>
              <a:t>Keep an even, cool temperature in your room</a:t>
            </a:r>
          </a:p>
          <a:p>
            <a:pPr marL="266700" indent="-266700" eaLnBrk="1" hangingPunct="1">
              <a:spcBef>
                <a:spcPts val="0"/>
              </a:spcBef>
              <a:spcAft>
                <a:spcPts val="600"/>
              </a:spcAft>
            </a:pPr>
            <a:r>
              <a:rPr lang="en-CA" altLang="en-US" sz="1800" dirty="0"/>
              <a:t>Avoid long exposure to the sun</a:t>
            </a: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99600" y="4064408"/>
            <a:ext cx="4336027" cy="2517058"/>
          </a:xfrm>
          <a:prstGeom prst="rect">
            <a:avLst/>
          </a:prstGeom>
        </p:spPr>
        <p:txBody>
          <a:bodyPr/>
          <a:lstStyle/>
          <a:p>
            <a:pPr marL="266700" lvl="0" indent="-266700">
              <a:spcBef>
                <a:spcPts val="0"/>
              </a:spcBef>
              <a:spcAft>
                <a:spcPts val="600"/>
              </a:spcAft>
            </a:pPr>
            <a:r>
              <a:rPr lang="en-CA" sz="1800" dirty="0"/>
              <a:t>Moisturise your skin straight after you bathe and several times a day with scentless lotions</a:t>
            </a:r>
          </a:p>
          <a:p>
            <a:pPr marL="266700" lvl="0" indent="-266700">
              <a:spcBef>
                <a:spcPts val="0"/>
              </a:spcBef>
              <a:spcAft>
                <a:spcPts val="600"/>
              </a:spcAft>
            </a:pPr>
            <a:r>
              <a:rPr lang="en-CA" sz="1800" dirty="0"/>
              <a:t>Apply the moisturiser in the same direction as your hair grows</a:t>
            </a:r>
          </a:p>
          <a:p>
            <a:pPr marL="266700" lvl="0" indent="-266700">
              <a:spcBef>
                <a:spcPts val="0"/>
              </a:spcBef>
              <a:spcAft>
                <a:spcPts val="600"/>
              </a:spcAft>
            </a:pPr>
            <a:r>
              <a:rPr lang="en-CA" sz="1800" dirty="0"/>
              <a:t>Avoid lanolin based lotions</a:t>
            </a:r>
            <a:endParaRPr lang="en-GB" sz="1800" dirty="0"/>
          </a:p>
          <a:p>
            <a:pPr marL="266700" lvl="0" indent="-266700">
              <a:spcBef>
                <a:spcPts val="0"/>
              </a:spcBef>
              <a:spcAft>
                <a:spcPts val="600"/>
              </a:spcAft>
            </a:pPr>
            <a:r>
              <a:rPr lang="en-GB" sz="1800" dirty="0"/>
              <a:t>Keep your nails short</a:t>
            </a:r>
          </a:p>
        </p:txBody>
      </p:sp>
      <p:pic>
        <p:nvPicPr>
          <p:cNvPr id="4098" name="Picture 2" descr="http://img2.timeinc.net/health/images/journeys/breast-cancer/hand-white-lotion-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770" y="1673941"/>
            <a:ext cx="2933289" cy="2199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497069"/>
      </p:ext>
    </p:extLst>
  </p:cSld>
  <p:clrMapOvr>
    <a:masterClrMapping/>
  </p:clrMapOvr>
</p:sld>
</file>

<file path=ppt/theme/theme1.xml><?xml version="1.0" encoding="utf-8"?>
<a:theme xmlns:a="http://schemas.openxmlformats.org/drawingml/2006/main" name="1_EBMT Templat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EBMT Templat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4590</Words>
  <Application>Microsoft Office PowerPoint</Application>
  <PresentationFormat>Bildschirmpräsentation (4:3)</PresentationFormat>
  <Paragraphs>696</Paragraphs>
  <Slides>64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64</vt:i4>
      </vt:variant>
    </vt:vector>
  </HeadingPairs>
  <TitlesOfParts>
    <vt:vector size="68" baseType="lpstr">
      <vt:lpstr>Arial</vt:lpstr>
      <vt:lpstr>Calibri</vt:lpstr>
      <vt:lpstr>Times New Roman</vt:lpstr>
      <vt:lpstr>1_EBMT Template</vt:lpstr>
      <vt:lpstr>PowerPoint-Präsentation</vt:lpstr>
      <vt:lpstr>PowerPoint-Präsentation</vt:lpstr>
      <vt:lpstr>Module 3 Objectives</vt:lpstr>
      <vt:lpstr>Module 3 Overview</vt:lpstr>
      <vt:lpstr>PowerPoint-Präsentation</vt:lpstr>
      <vt:lpstr>M3-A  Lymphoma Symptoms</vt:lpstr>
      <vt:lpstr>M3-A  Managing Lymphoma Symptoms</vt:lpstr>
      <vt:lpstr>M3-A  Managing Lymphoma Symptoms</vt:lpstr>
      <vt:lpstr>M3-A  Managing Lymphoma Symptoms</vt:lpstr>
      <vt:lpstr>M3-A  Managing Lymphoma Symptoms</vt:lpstr>
      <vt:lpstr>M3-A  Managing Lymphoma Symptoms</vt:lpstr>
      <vt:lpstr>M3-A  Managing Lymphoma Symptoms</vt:lpstr>
      <vt:lpstr>M3-A  Managing Lymphoma Symptoms</vt:lpstr>
      <vt:lpstr>M3-A  Managing Lymphoma Symptoms</vt:lpstr>
      <vt:lpstr>M3-A  Lymphoma Symptoms</vt:lpstr>
      <vt:lpstr>M3-A  Managing Lymphoma Symptoms</vt:lpstr>
      <vt:lpstr>M3-A  Managing Lymphoma Symptoms</vt:lpstr>
      <vt:lpstr>PowerPoint-Präsentation</vt:lpstr>
      <vt:lpstr>M3-B Early Side-effects of Lymphoma Rx </vt:lpstr>
      <vt:lpstr>M3-B Early Side-effects of Lymphoma Rx </vt:lpstr>
      <vt:lpstr>M3-B Early Side-effects of Lymphoma Rx </vt:lpstr>
      <vt:lpstr>M3-B Early Side-effects of Lymphoma Rx </vt:lpstr>
      <vt:lpstr>M3-B Early Side-effects of Lymphoma Rx </vt:lpstr>
      <vt:lpstr>M3-B Early Side-effects of Lymphoma Rx </vt:lpstr>
      <vt:lpstr>M3-B Early Side-effects of Lymphoma Rx </vt:lpstr>
      <vt:lpstr>M3-B Early Side-effects of Lymphoma Rx </vt:lpstr>
      <vt:lpstr>M3-B Late Side-effects of Lymphoma Rx </vt:lpstr>
      <vt:lpstr>M3-B Late Side-effects of Lymphoma Rx </vt:lpstr>
      <vt:lpstr>M3-B Late Side-effects of Lymphoma Rx </vt:lpstr>
      <vt:lpstr>M3-B Late Side-effects of Lymphoma Rx </vt:lpstr>
      <vt:lpstr>M3-B Late Side-effects of Lymphoma Rx </vt:lpstr>
      <vt:lpstr>M3-B Late Side-effects of Lymphoma Rx </vt:lpstr>
      <vt:lpstr>M3-B Late Side-effects of Lymphoma Rx </vt:lpstr>
      <vt:lpstr>PowerPoint-Präsentation</vt:lpstr>
      <vt:lpstr>M3-C  Managing the Side-Effects</vt:lpstr>
      <vt:lpstr>M3-C  Managing the Side-Effects</vt:lpstr>
      <vt:lpstr>M3-C  Managing the Side-Effects</vt:lpstr>
      <vt:lpstr>M3-C  Managing the Side-Effects</vt:lpstr>
      <vt:lpstr>M3-C  Managing the Side-Effects</vt:lpstr>
      <vt:lpstr>M3-C  Managing the Side-Effects</vt:lpstr>
      <vt:lpstr>M3-C  Managing the Side-Effects</vt:lpstr>
      <vt:lpstr>M3-C  Managing the Side-Effects</vt:lpstr>
      <vt:lpstr>M3-C  Managing the Side-Effects</vt:lpstr>
      <vt:lpstr>M3-C  Managing the Side-Effects</vt:lpstr>
      <vt:lpstr>M3-C  Managing the Side-Effects</vt:lpstr>
      <vt:lpstr>M3-C  Managing the Side-Effects</vt:lpstr>
      <vt:lpstr>M3-C  Managing the Side-Effects</vt:lpstr>
      <vt:lpstr>M3-C  Managing the Side-Effects</vt:lpstr>
      <vt:lpstr>PowerPoint-Präsentation</vt:lpstr>
      <vt:lpstr>M3-D Drug Interactions with Oral Therapies</vt:lpstr>
      <vt:lpstr>M3-D Drug Interactions with Oral Therapies</vt:lpstr>
      <vt:lpstr>M3-D Drug Interactions with Oral Therapies</vt:lpstr>
      <vt:lpstr>M3-D Drug Interactions with Oral Therapies</vt:lpstr>
      <vt:lpstr>PowerPoint-Präsentation</vt:lpstr>
      <vt:lpstr>M3-E Other Treatment Considerations</vt:lpstr>
      <vt:lpstr>M3-E Other Treatment Considerations</vt:lpstr>
      <vt:lpstr>PowerPoint-Präsentation</vt:lpstr>
      <vt:lpstr>M3-F Long-term Follow-up</vt:lpstr>
      <vt:lpstr>M3-F Long-term Follow-up</vt:lpstr>
      <vt:lpstr>M3-F Long-term Follow-up</vt:lpstr>
      <vt:lpstr>M3-F Long-term Follow-up</vt:lpstr>
      <vt:lpstr>Module 3 References</vt:lpstr>
      <vt:lpstr>Module 3 References</vt:lpstr>
      <vt:lpstr>M3 Questions &amp; Answers</vt:lpstr>
    </vt:vector>
  </TitlesOfParts>
  <Company>EBMT Swiss Nurses Working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Lymphoma.Learning.Programme.Module 3</dc:title>
  <dc:creator>EBMT Swiss Nurses Working Group</dc:creator>
  <cp:lastModifiedBy>Sibel Chet</cp:lastModifiedBy>
  <cp:revision>1</cp:revision>
  <dcterms:created xsi:type="dcterms:W3CDTF">2012-02-11T15:36:13Z</dcterms:created>
  <dcterms:modified xsi:type="dcterms:W3CDTF">2020-07-21T13:27:54Z</dcterms:modified>
  <cp:version>1</cp:version>
</cp:coreProperties>
</file>