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659" r:id="rId2"/>
  </p:sldMasterIdLst>
  <p:notesMasterIdLst>
    <p:notesMasterId r:id="rId72"/>
  </p:notesMasterIdLst>
  <p:handoutMasterIdLst>
    <p:handoutMasterId r:id="rId73"/>
  </p:handoutMasterIdLst>
  <p:sldIdLst>
    <p:sldId id="256" r:id="rId3"/>
    <p:sldId id="257" r:id="rId4"/>
    <p:sldId id="258" r:id="rId5"/>
    <p:sldId id="259" r:id="rId6"/>
    <p:sldId id="300" r:id="rId7"/>
    <p:sldId id="280" r:id="rId8"/>
    <p:sldId id="260" r:id="rId9"/>
    <p:sldId id="261" r:id="rId10"/>
    <p:sldId id="282" r:id="rId11"/>
    <p:sldId id="301" r:id="rId12"/>
    <p:sldId id="298" r:id="rId13"/>
    <p:sldId id="302" r:id="rId14"/>
    <p:sldId id="340" r:id="rId15"/>
    <p:sldId id="342" r:id="rId16"/>
    <p:sldId id="351" r:id="rId17"/>
    <p:sldId id="303" r:id="rId18"/>
    <p:sldId id="344" r:id="rId19"/>
    <p:sldId id="324" r:id="rId20"/>
    <p:sldId id="321" r:id="rId21"/>
    <p:sldId id="333" r:id="rId22"/>
    <p:sldId id="354" r:id="rId23"/>
    <p:sldId id="356" r:id="rId24"/>
    <p:sldId id="355" r:id="rId25"/>
    <p:sldId id="322" r:id="rId26"/>
    <p:sldId id="325" r:id="rId27"/>
    <p:sldId id="347" r:id="rId28"/>
    <p:sldId id="352" r:id="rId29"/>
    <p:sldId id="349" r:id="rId30"/>
    <p:sldId id="345" r:id="rId31"/>
    <p:sldId id="326" r:id="rId32"/>
    <p:sldId id="346" r:id="rId33"/>
    <p:sldId id="357" r:id="rId34"/>
    <p:sldId id="358" r:id="rId35"/>
    <p:sldId id="266" r:id="rId36"/>
    <p:sldId id="289" r:id="rId37"/>
    <p:sldId id="337" r:id="rId38"/>
    <p:sldId id="338" r:id="rId39"/>
    <p:sldId id="293" r:id="rId40"/>
    <p:sldId id="294" r:id="rId41"/>
    <p:sldId id="318" r:id="rId42"/>
    <p:sldId id="290" r:id="rId43"/>
    <p:sldId id="339" r:id="rId44"/>
    <p:sldId id="267" r:id="rId45"/>
    <p:sldId id="336" r:id="rId46"/>
    <p:sldId id="268" r:id="rId47"/>
    <p:sldId id="269" r:id="rId48"/>
    <p:sldId id="308" r:id="rId49"/>
    <p:sldId id="309" r:id="rId50"/>
    <p:sldId id="310" r:id="rId51"/>
    <p:sldId id="311" r:id="rId52"/>
    <p:sldId id="312" r:id="rId53"/>
    <p:sldId id="270" r:id="rId54"/>
    <p:sldId id="319" r:id="rId55"/>
    <p:sldId id="320" r:id="rId56"/>
    <p:sldId id="279" r:id="rId57"/>
    <p:sldId id="271" r:id="rId58"/>
    <p:sldId id="323" r:id="rId59"/>
    <p:sldId id="273" r:id="rId60"/>
    <p:sldId id="274" r:id="rId61"/>
    <p:sldId id="275" r:id="rId62"/>
    <p:sldId id="353" r:id="rId63"/>
    <p:sldId id="276" r:id="rId64"/>
    <p:sldId id="277" r:id="rId65"/>
    <p:sldId id="348" r:id="rId66"/>
    <p:sldId id="278" r:id="rId67"/>
    <p:sldId id="334" r:id="rId68"/>
    <p:sldId id="283" r:id="rId69"/>
    <p:sldId id="314" r:id="rId70"/>
    <p:sldId id="359" r:id="rId7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aras Panagiotis" initials="SP"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71" autoAdjust="0"/>
    <p:restoredTop sz="94171" autoAdjust="0"/>
  </p:normalViewPr>
  <p:slideViewPr>
    <p:cSldViewPr snapToGrid="0">
      <p:cViewPr varScale="1">
        <p:scale>
          <a:sx n="84" d="100"/>
          <a:sy n="84" d="100"/>
        </p:scale>
        <p:origin x="1683" y="30"/>
      </p:cViewPr>
      <p:guideLst>
        <p:guide orient="horz" pos="1253"/>
        <p:guide pos="2880"/>
      </p:guideLst>
    </p:cSldViewPr>
  </p:slideViewPr>
  <p:outlineViewPr>
    <p:cViewPr>
      <p:scale>
        <a:sx n="33" d="100"/>
        <a:sy n="33" d="100"/>
      </p:scale>
      <p:origin x="0" y="9534"/>
    </p:cViewPr>
  </p:outlineViewPr>
  <p:notesTextViewPr>
    <p:cViewPr>
      <p:scale>
        <a:sx n="100" d="100"/>
        <a:sy n="100" d="100"/>
      </p:scale>
      <p:origin x="0" y="0"/>
    </p:cViewPr>
  </p:notesTextViewPr>
  <p:notesViewPr>
    <p:cSldViewPr snapToGrid="0">
      <p:cViewPr varScale="1">
        <p:scale>
          <a:sx n="68" d="100"/>
          <a:sy n="68" d="100"/>
        </p:scale>
        <p:origin x="-328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134147"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C25E01CD-4B44-48E5-A093-B7AE6D59F1CA}" type="datetimeFigureOut">
              <a:rPr lang="en-US"/>
              <a:pPr>
                <a:defRPr/>
              </a:pPr>
              <a:t>7/21/2020</a:t>
            </a:fld>
            <a:endParaRPr lang="en-US"/>
          </a:p>
        </p:txBody>
      </p:sp>
      <p:sp>
        <p:nvSpPr>
          <p:cNvPr id="134148"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134149"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B008CD06-A1EF-4406-8622-BDFDD7616BDB}" type="slidenum">
              <a:rPr lang="en-US"/>
              <a:pPr>
                <a:defRPr/>
              </a:pPr>
              <a:t>‹Nr.›</a:t>
            </a:fld>
            <a:endParaRPr lang="en-US"/>
          </a:p>
        </p:txBody>
      </p:sp>
    </p:spTree>
    <p:extLst>
      <p:ext uri="{BB962C8B-B14F-4D97-AF65-F5344CB8AC3E}">
        <p14:creationId xmlns:p14="http://schemas.microsoft.com/office/powerpoint/2010/main" val="3195030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13517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80982D8A-26EA-4CB5-88AE-BC30F05BC565}" type="datetimeFigureOut">
              <a:rPr lang="en-US"/>
              <a:pPr>
                <a:defRPr/>
              </a:pPr>
              <a:t>7/21/2020</a:t>
            </a:fld>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517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Haga clic para modificar el estilo de texto del patrón</a:t>
            </a:r>
          </a:p>
          <a:p>
            <a:pPr lvl="1"/>
            <a:r>
              <a:rPr lang="en-US" noProof="0"/>
              <a:t>Segundo nivel</a:t>
            </a:r>
          </a:p>
          <a:p>
            <a:pPr lvl="2"/>
            <a:r>
              <a:rPr lang="en-US" noProof="0"/>
              <a:t>Tercer nivel</a:t>
            </a:r>
          </a:p>
          <a:p>
            <a:pPr lvl="3"/>
            <a:r>
              <a:rPr lang="en-US" noProof="0"/>
              <a:t>Cuarto nivel</a:t>
            </a:r>
          </a:p>
          <a:p>
            <a:pPr lvl="4"/>
            <a:r>
              <a:rPr lang="en-US" noProof="0"/>
              <a:t>Quinto nivel</a:t>
            </a:r>
          </a:p>
        </p:txBody>
      </p:sp>
      <p:sp>
        <p:nvSpPr>
          <p:cNvPr id="13517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13517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AEB7E293-DB31-4C87-847A-200A7EF34862}" type="slidenum">
              <a:rPr lang="en-US"/>
              <a:pPr>
                <a:defRPr/>
              </a:pPr>
              <a:t>‹Nr.›</a:t>
            </a:fld>
            <a:endParaRPr lang="en-US"/>
          </a:p>
        </p:txBody>
      </p:sp>
    </p:spTree>
    <p:extLst>
      <p:ext uri="{BB962C8B-B14F-4D97-AF65-F5344CB8AC3E}">
        <p14:creationId xmlns:p14="http://schemas.microsoft.com/office/powerpoint/2010/main" val="2594714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p:spPr>
        <p:txBody>
          <a:bodyPr/>
          <a:lstStyle/>
          <a:p>
            <a:pPr eaLnBrk="1" hangingPunct="1"/>
            <a:endParaRPr lang="en-US" altLang="de-DE"/>
          </a:p>
        </p:txBody>
      </p:sp>
    </p:spTree>
    <p:extLst>
      <p:ext uri="{BB962C8B-B14F-4D97-AF65-F5344CB8AC3E}">
        <p14:creationId xmlns:p14="http://schemas.microsoft.com/office/powerpoint/2010/main" val="2246169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p:spPr>
        <p:txBody>
          <a:bodyPr/>
          <a:lstStyle/>
          <a:p>
            <a:pPr eaLnBrk="1" hangingPunct="1"/>
            <a:endParaRPr lang="en-US" altLang="de-DE"/>
          </a:p>
        </p:txBody>
      </p:sp>
    </p:spTree>
    <p:extLst>
      <p:ext uri="{BB962C8B-B14F-4D97-AF65-F5344CB8AC3E}">
        <p14:creationId xmlns:p14="http://schemas.microsoft.com/office/powerpoint/2010/main" val="1092959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p:spPr>
        <p:txBody>
          <a:bodyPr/>
          <a:lstStyle/>
          <a:p>
            <a:pPr eaLnBrk="1" hangingPunct="1"/>
            <a:endParaRPr lang="en-US" altLang="de-DE"/>
          </a:p>
        </p:txBody>
      </p:sp>
    </p:spTree>
    <p:extLst>
      <p:ext uri="{BB962C8B-B14F-4D97-AF65-F5344CB8AC3E}">
        <p14:creationId xmlns:p14="http://schemas.microsoft.com/office/powerpoint/2010/main" val="219888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p:spPr>
        <p:txBody>
          <a:bodyPr/>
          <a:lstStyle/>
          <a:p>
            <a:r>
              <a:rPr lang="en-CA"/>
              <a:t>Targeted therapy for lymphoma treatment. Cancer cells express a variety of receptors and antigens that can be targeted by monoclonal antibodies. Many of these receptors trigger well-defined signaling pathways that promote the growth and survival of lymphoma cells, including NF-κB, ERK, PI3K/Akt/mTOR JAK/STAT, and extrinsic and/or intrinsic apoptosis pathways. These signaling pathways can be targeted by a variety of smallmolecule inhibitors. Abbreviations: ERK, extracellular signal-regulated kinase; JAK/STAT, janus kinase/signal transducer and activator of transcription; NF-κB, nuclear factor-kappa-B; RANK, receptor activator for NF-κB; TRAIL-R1, tumor necrosis factor–related apoptosisi nducing ligand death receptor R1. Reproduced from Hematology by Anas Younes. Copyright 2009 by American Society of Hematology (ASH). Reproduced with permission of American Society of Hematology (ASH) in the format Journal via Copyright Clearance Center.</a:t>
            </a:r>
          </a:p>
        </p:txBody>
      </p:sp>
      <p:sp>
        <p:nvSpPr>
          <p:cNvPr id="29699" name="Slide Number Placeholder 3"/>
          <p:cNvSpPr>
            <a:spLocks noGrp="1"/>
          </p:cNvSpPr>
          <p:nvPr>
            <p:ph type="sldNum" sz="quarter" idx="5"/>
          </p:nvPr>
        </p:nvSpPr>
        <p:spPr>
          <a:noFill/>
          <a:ln>
            <a:miter lim="800000"/>
            <a:headEnd/>
            <a:tailEnd/>
          </a:ln>
        </p:spPr>
        <p:txBody>
          <a:bodyPr/>
          <a:lstStyle/>
          <a:p>
            <a:fld id="{B2A9E408-CB80-4720-BF14-3475203D3536}" type="slidenum">
              <a:rPr lang="en-US" smtClean="0"/>
              <a:pPr/>
              <a:t>18</a:t>
            </a:fld>
            <a:endParaRPr lang="en-US"/>
          </a:p>
        </p:txBody>
      </p:sp>
    </p:spTree>
    <p:extLst>
      <p:ext uri="{BB962C8B-B14F-4D97-AF65-F5344CB8AC3E}">
        <p14:creationId xmlns:p14="http://schemas.microsoft.com/office/powerpoint/2010/main" val="3620198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p:spPr>
        <p:txBody>
          <a:bodyPr/>
          <a:lstStyle/>
          <a:p>
            <a:pPr eaLnBrk="1" hangingPunct="1"/>
            <a:endParaRPr lang="en-US" altLang="de-DE"/>
          </a:p>
        </p:txBody>
      </p:sp>
    </p:spTree>
    <p:extLst>
      <p:ext uri="{BB962C8B-B14F-4D97-AF65-F5344CB8AC3E}">
        <p14:creationId xmlns:p14="http://schemas.microsoft.com/office/powerpoint/2010/main" val="33696285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2"/>
          <p:cNvSpPr txBox="1">
            <a:spLocks noChangeArrowheads="1"/>
          </p:cNvSpPr>
          <p:nvPr userDrawn="1"/>
        </p:nvSpPr>
        <p:spPr bwMode="auto">
          <a:xfrm>
            <a:off x="0" y="6497638"/>
            <a:ext cx="9144000" cy="360362"/>
          </a:xfrm>
          <a:prstGeom prst="rect">
            <a:avLst/>
          </a:prstGeom>
          <a:solidFill>
            <a:srgbClr val="0060AD"/>
          </a:solidFill>
          <a:ln>
            <a:noFill/>
          </a:ln>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schemeClr val="bg1"/>
              </a:solidFill>
              <a:latin typeface="Calibri" pitchFamily="34" charset="0"/>
            </a:endParaRPr>
          </a:p>
          <a:p>
            <a:pPr algn="r" eaLnBrk="1" hangingPunct="1">
              <a:spcBef>
                <a:spcPct val="20000"/>
              </a:spcBef>
              <a:defRPr/>
            </a:pPr>
            <a:endParaRPr lang="fr-FR" altLang="de-DE" sz="3500">
              <a:solidFill>
                <a:schemeClr val="bg1"/>
              </a:solidFill>
              <a:latin typeface="Calibri" pitchFamily="34" charset="0"/>
            </a:endParaRPr>
          </a:p>
        </p:txBody>
      </p:sp>
      <p:sp>
        <p:nvSpPr>
          <p:cNvPr id="7" name="Rectangle à coins arrondis 14"/>
          <p:cNvSpPr/>
          <p:nvPr userDrawn="1"/>
        </p:nvSpPr>
        <p:spPr>
          <a:xfrm>
            <a:off x="4106863" y="3954463"/>
            <a:ext cx="5037137" cy="400050"/>
          </a:xfrm>
          <a:prstGeom prst="roundRect">
            <a:avLst>
              <a:gd name="adj" fmla="val 50000"/>
            </a:avLst>
          </a:prstGeom>
          <a:solidFill>
            <a:srgbClr val="0060AD"/>
          </a:solidFill>
          <a:ln w="38100">
            <a:noFill/>
          </a:ln>
        </p:spPr>
        <p:txBody>
          <a:bodyPr>
            <a:normAutofit fontScale="92500" lnSpcReduction="20000"/>
          </a:bodyPr>
          <a:lstStyle/>
          <a:p>
            <a:pPr marL="342900" indent="-342900" algn="r" fontAlgn="auto">
              <a:spcBef>
                <a:spcPct val="20000"/>
              </a:spcBef>
              <a:spcAft>
                <a:spcPts val="0"/>
              </a:spcAft>
              <a:defRPr/>
            </a:pPr>
            <a:endParaRPr lang="fr-FR" sz="1500" b="1">
              <a:solidFill>
                <a:schemeClr val="bg1"/>
              </a:solidFill>
              <a:latin typeface="Calibri" pitchFamily="34" charset="0"/>
              <a:cs typeface="+mn-cs"/>
            </a:endParaRPr>
          </a:p>
        </p:txBody>
      </p:sp>
      <p:sp>
        <p:nvSpPr>
          <p:cNvPr id="8" name="Rectangle 2"/>
          <p:cNvSpPr txBox="1">
            <a:spLocks noChangeArrowheads="1"/>
          </p:cNvSpPr>
          <p:nvPr userDrawn="1"/>
        </p:nvSpPr>
        <p:spPr bwMode="auto">
          <a:xfrm>
            <a:off x="8475663" y="3954463"/>
            <a:ext cx="665162" cy="400050"/>
          </a:xfrm>
          <a:prstGeom prst="rect">
            <a:avLst/>
          </a:prstGeom>
          <a:solidFill>
            <a:srgbClr val="0060AD"/>
          </a:solidFill>
          <a:ln>
            <a:noFill/>
          </a:ln>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schemeClr val="bg1"/>
              </a:solidFill>
              <a:latin typeface="Calibri" pitchFamily="34" charset="0"/>
            </a:endParaRPr>
          </a:p>
          <a:p>
            <a:pPr algn="r" eaLnBrk="1" hangingPunct="1">
              <a:spcBef>
                <a:spcPct val="20000"/>
              </a:spcBef>
              <a:defRPr/>
            </a:pPr>
            <a:endParaRPr lang="fr-FR" altLang="de-DE" sz="3500">
              <a:solidFill>
                <a:schemeClr val="bg1"/>
              </a:solidFill>
              <a:latin typeface="Calibri" pitchFamily="34" charset="0"/>
            </a:endParaRPr>
          </a:p>
        </p:txBody>
      </p:sp>
      <p:sp>
        <p:nvSpPr>
          <p:cNvPr id="10" name="Rectangle 2"/>
          <p:cNvSpPr txBox="1">
            <a:spLocks noChangeArrowheads="1"/>
          </p:cNvSpPr>
          <p:nvPr userDrawn="1"/>
        </p:nvSpPr>
        <p:spPr bwMode="auto">
          <a:xfrm>
            <a:off x="8475663" y="2052638"/>
            <a:ext cx="668337" cy="1795462"/>
          </a:xfrm>
          <a:prstGeom prst="rect">
            <a:avLst/>
          </a:prstGeom>
          <a:solidFill>
            <a:srgbClr val="0060AD"/>
          </a:solidFill>
          <a:ln>
            <a:noFill/>
          </a:ln>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schemeClr val="bg1"/>
              </a:solidFill>
              <a:latin typeface="Calibri" pitchFamily="34" charset="0"/>
            </a:endParaRPr>
          </a:p>
          <a:p>
            <a:pPr algn="r" eaLnBrk="1" hangingPunct="1">
              <a:spcBef>
                <a:spcPct val="20000"/>
              </a:spcBef>
              <a:defRPr/>
            </a:pPr>
            <a:endParaRPr lang="fr-FR" altLang="de-DE" sz="3500">
              <a:solidFill>
                <a:schemeClr val="bg1"/>
              </a:solidFill>
              <a:latin typeface="Calibri" pitchFamily="34" charset="0"/>
            </a:endParaRPr>
          </a:p>
        </p:txBody>
      </p:sp>
      <p:sp>
        <p:nvSpPr>
          <p:cNvPr id="12" name="Rectangle à coins arrondis 9"/>
          <p:cNvSpPr>
            <a:spLocks noChangeArrowheads="1"/>
          </p:cNvSpPr>
          <p:nvPr userDrawn="1"/>
        </p:nvSpPr>
        <p:spPr bwMode="auto">
          <a:xfrm>
            <a:off x="4106863" y="2052638"/>
            <a:ext cx="5037137" cy="1795462"/>
          </a:xfrm>
          <a:prstGeom prst="roundRect">
            <a:avLst>
              <a:gd name="adj" fmla="val 10824"/>
            </a:avLst>
          </a:prstGeom>
          <a:solidFill>
            <a:srgbClr val="0060AD"/>
          </a:solidFill>
          <a:ln>
            <a:noFill/>
          </a:ln>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de-DE" altLang="de-DE" sz="1500" b="1">
              <a:solidFill>
                <a:schemeClr val="bg1"/>
              </a:solidFill>
              <a:latin typeface="Calibri" pitchFamily="34" charset="0"/>
            </a:endParaRPr>
          </a:p>
        </p:txBody>
      </p:sp>
      <p:sp>
        <p:nvSpPr>
          <p:cNvPr id="13" name="ZoneTexte 12"/>
          <p:cNvSpPr txBox="1">
            <a:spLocks noChangeArrowheads="1"/>
          </p:cNvSpPr>
          <p:nvPr userDrawn="1"/>
        </p:nvSpPr>
        <p:spPr bwMode="auto">
          <a:xfrm>
            <a:off x="1203325" y="6519863"/>
            <a:ext cx="7940675" cy="307975"/>
          </a:xfrm>
          <a:prstGeom prst="rect">
            <a:avLst/>
          </a:prstGeom>
          <a:noFill/>
          <a:ln>
            <a:noFill/>
          </a:ln>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de-DE" sz="2000" dirty="0">
                <a:solidFill>
                  <a:schemeClr val="bg1"/>
                </a:solidFill>
              </a:rPr>
              <a:t>www.ebmt-swiss-ng.org</a:t>
            </a:r>
          </a:p>
        </p:txBody>
      </p:sp>
      <p:sp>
        <p:nvSpPr>
          <p:cNvPr id="2" name="Titre 1"/>
          <p:cNvSpPr>
            <a:spLocks noGrp="1"/>
          </p:cNvSpPr>
          <p:nvPr>
            <p:ph type="ctrTitle"/>
          </p:nvPr>
        </p:nvSpPr>
        <p:spPr>
          <a:xfrm>
            <a:off x="4107766" y="2053814"/>
            <a:ext cx="5036234" cy="1329466"/>
          </a:xfrm>
          <a:prstGeom prst="rect">
            <a:avLst/>
          </a:prstGeom>
        </p:spPr>
        <p:txBody>
          <a:bodyPr/>
          <a:lstStyle>
            <a:lvl1pPr algn="r">
              <a:defRPr sz="3000" baseline="0">
                <a:solidFill>
                  <a:schemeClr val="bg1"/>
                </a:solidFill>
              </a:defRPr>
            </a:lvl1pPr>
          </a:lstStyle>
          <a:p>
            <a:r>
              <a:rPr lang="en-US" noProof="0" dirty="0"/>
              <a:t>Click to edit Master title style</a:t>
            </a:r>
            <a:endParaRPr lang="en-GB" noProof="0" dirty="0"/>
          </a:p>
        </p:txBody>
      </p:sp>
      <p:sp>
        <p:nvSpPr>
          <p:cNvPr id="3" name="Sous-titre 2"/>
          <p:cNvSpPr>
            <a:spLocks noGrp="1"/>
          </p:cNvSpPr>
          <p:nvPr>
            <p:ph type="subTitle" idx="1"/>
          </p:nvPr>
        </p:nvSpPr>
        <p:spPr>
          <a:xfrm>
            <a:off x="4072596" y="3947486"/>
            <a:ext cx="3147649" cy="399600"/>
          </a:xfrm>
          <a:prstGeom prst="rect">
            <a:avLst/>
          </a:prstGeom>
        </p:spPr>
        <p:txBody>
          <a:bodyPr anchor="ctr"/>
          <a:lstStyle>
            <a:lvl1pPr marL="0" indent="0" algn="r">
              <a:buNone/>
              <a:defRPr lang="en-GB" sz="2000" i="1" kern="1200" baseline="0" noProof="0" dirty="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
        <p:nvSpPr>
          <p:cNvPr id="9" name="Espace réservé du texte 8"/>
          <p:cNvSpPr>
            <a:spLocks noGrp="1"/>
          </p:cNvSpPr>
          <p:nvPr>
            <p:ph type="body" sz="quarter" idx="10"/>
          </p:nvPr>
        </p:nvSpPr>
        <p:spPr>
          <a:xfrm>
            <a:off x="5615410" y="3407187"/>
            <a:ext cx="3528590" cy="419234"/>
          </a:xfrm>
          <a:prstGeom prst="rect">
            <a:avLst/>
          </a:prstGeom>
        </p:spPr>
        <p:txBody>
          <a:bodyPr anchor="ctr"/>
          <a:lstStyle>
            <a:lvl1pPr marL="0" indent="0" algn="r">
              <a:buNone/>
              <a:defRPr sz="2200" baseline="0">
                <a:solidFill>
                  <a:schemeClr val="bg1"/>
                </a:solidFill>
              </a:defRPr>
            </a:lvl1pPr>
          </a:lstStyle>
          <a:p>
            <a:pPr lvl="0"/>
            <a:r>
              <a:rPr lang="en-US" noProof="0" dirty="0"/>
              <a:t>Click to edit Master text styles</a:t>
            </a:r>
          </a:p>
        </p:txBody>
      </p:sp>
      <p:sp>
        <p:nvSpPr>
          <p:cNvPr id="11" name="Espace réservé du texte 10"/>
          <p:cNvSpPr>
            <a:spLocks noGrp="1"/>
          </p:cNvSpPr>
          <p:nvPr>
            <p:ph type="body" sz="quarter" idx="11"/>
          </p:nvPr>
        </p:nvSpPr>
        <p:spPr>
          <a:xfrm>
            <a:off x="7621175" y="3945506"/>
            <a:ext cx="1522825" cy="399600"/>
          </a:xfrm>
          <a:prstGeom prst="rect">
            <a:avLst/>
          </a:prstGeom>
        </p:spPr>
        <p:txBody>
          <a:bodyPr anchor="ctr"/>
          <a:lstStyle>
            <a:lvl1pPr marL="0" indent="0" algn="r">
              <a:buNone/>
              <a:defRPr lang="fr-FR" sz="2000" i="1" kern="1200" baseline="0" noProof="0" dirty="0">
                <a:solidFill>
                  <a:schemeClr val="bg1"/>
                </a:solidFill>
                <a:latin typeface="+mj-lt"/>
                <a:ea typeface="+mj-ea"/>
                <a:cs typeface="+mj-cs"/>
              </a:defRPr>
            </a:lvl1pPr>
          </a:lstStyle>
          <a:p>
            <a:pPr lvl="0"/>
            <a:r>
              <a:rPr lang="en-US" dirty="0"/>
              <a:t>Click to edit Master text styles</a:t>
            </a:r>
          </a:p>
        </p:txBody>
      </p:sp>
      <p:pic>
        <p:nvPicPr>
          <p:cNvPr id="15" name="Picture 3" descr="K:\EBMT Swiss Nurses Working Group (bm)\14-202 Logo und Corporate-Design 2014\Logo\Logo EBM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76254" y="2052639"/>
            <a:ext cx="3562346" cy="17954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6497638"/>
            <a:ext cx="9144000" cy="360362"/>
          </a:xfrm>
          <a:prstGeom prst="rect">
            <a:avLst/>
          </a:prstGeom>
          <a:solidFill>
            <a:srgbClr val="0060AD"/>
          </a:solidFill>
          <a:ln>
            <a:noFill/>
          </a:ln>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schemeClr val="bg1"/>
              </a:solidFill>
              <a:latin typeface="Calibri" pitchFamily="34" charset="0"/>
            </a:endParaRPr>
          </a:p>
          <a:p>
            <a:pPr algn="r" eaLnBrk="1" hangingPunct="1">
              <a:spcBef>
                <a:spcPct val="20000"/>
              </a:spcBef>
              <a:defRPr/>
            </a:pPr>
            <a:endParaRPr lang="fr-FR" altLang="de-DE" sz="3500">
              <a:solidFill>
                <a:schemeClr val="bg1"/>
              </a:solidFill>
              <a:latin typeface="Calibri" pitchFamily="34" charset="0"/>
            </a:endParaRPr>
          </a:p>
        </p:txBody>
      </p:sp>
      <p:sp>
        <p:nvSpPr>
          <p:cNvPr id="5" name="Rectangle à coins arrondis 3"/>
          <p:cNvSpPr/>
          <p:nvPr userDrawn="1"/>
        </p:nvSpPr>
        <p:spPr>
          <a:xfrm>
            <a:off x="2054225" y="2389188"/>
            <a:ext cx="5035550" cy="1795462"/>
          </a:xfrm>
          <a:prstGeom prst="roundRect">
            <a:avLst>
              <a:gd name="adj" fmla="val 10822"/>
            </a:avLst>
          </a:prstGeom>
          <a:solidFill>
            <a:srgbClr val="0060AD"/>
          </a:solidFill>
          <a:ln w="12700">
            <a:solidFill>
              <a:srgbClr val="336699"/>
            </a:solidFill>
            <a:round/>
            <a:headEnd/>
            <a:tailEnd/>
          </a:ln>
          <a:effectLst>
            <a:outerShdw blurRad="50800" dist="38100" dir="5400000" algn="t" rotWithShape="0">
              <a:prstClr val="black">
                <a:alpha val="40000"/>
              </a:prstClr>
            </a:outerShdw>
          </a:effectLst>
        </p:spPr>
        <p:txBody>
          <a:bodyPr rot="10800000"/>
          <a:lstStyle/>
          <a:p>
            <a:pPr fontAlgn="auto">
              <a:spcBef>
                <a:spcPts val="0"/>
              </a:spcBef>
              <a:spcAft>
                <a:spcPts val="0"/>
              </a:spcAft>
              <a:defRPr/>
            </a:pPr>
            <a:endParaRPr lang="fr-FR">
              <a:latin typeface="Times New Roman" pitchFamily="18" charset="0"/>
              <a:cs typeface="+mn-cs"/>
            </a:endParaRPr>
          </a:p>
        </p:txBody>
      </p:sp>
      <p:sp>
        <p:nvSpPr>
          <p:cNvPr id="7" name="Espace réservé du numéro de diapositive 11"/>
          <p:cNvSpPr txBox="1">
            <a:spLocks/>
          </p:cNvSpPr>
          <p:nvPr userDrawn="1"/>
        </p:nvSpPr>
        <p:spPr>
          <a:xfrm>
            <a:off x="7010400" y="6497638"/>
            <a:ext cx="2133600" cy="360362"/>
          </a:xfrm>
          <a:prstGeom prst="rect">
            <a:avLst/>
          </a:prstGeom>
        </p:spPr>
        <p:txBody>
          <a:bodyPr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0FB494E-0A22-454C-B988-2AD27F5BDF56}" type="slidenum">
              <a:rPr lang="en-GB" smtClean="0">
                <a:solidFill>
                  <a:schemeClr val="bg1"/>
                </a:solidFill>
              </a:rPr>
              <a:pPr fontAlgn="auto">
                <a:spcBef>
                  <a:spcPts val="0"/>
                </a:spcBef>
                <a:spcAft>
                  <a:spcPts val="0"/>
                </a:spcAft>
                <a:defRPr/>
              </a:pPr>
              <a:t>‹Nr.›</a:t>
            </a:fld>
            <a:endParaRPr lang="en-GB">
              <a:solidFill>
                <a:schemeClr val="bg1"/>
              </a:solidFill>
            </a:endParaRPr>
          </a:p>
        </p:txBody>
      </p:sp>
      <p:pic>
        <p:nvPicPr>
          <p:cNvPr id="8" name="Picture 2" descr="J:\EBMT.Swiss.Working.Group.Study.Day.17.11.12\Logo_EBMT.jpg"/>
          <p:cNvPicPr>
            <a:picLocks noChangeAspect="1" noChangeArrowheads="1"/>
          </p:cNvPicPr>
          <p:nvPr userDrawn="1"/>
        </p:nvPicPr>
        <p:blipFill>
          <a:blip r:embed="rId2"/>
          <a:srcRect/>
          <a:stretch>
            <a:fillRect/>
          </a:stretch>
        </p:blipFill>
        <p:spPr bwMode="auto">
          <a:xfrm>
            <a:off x="0" y="0"/>
            <a:ext cx="2665413" cy="1497013"/>
          </a:xfrm>
          <a:prstGeom prst="rect">
            <a:avLst/>
          </a:prstGeom>
          <a:noFill/>
          <a:ln w="9525">
            <a:noFill/>
            <a:miter lim="800000"/>
            <a:headEnd/>
            <a:tailEnd/>
          </a:ln>
        </p:spPr>
      </p:pic>
      <p:sp>
        <p:nvSpPr>
          <p:cNvPr id="2" name="Titre 1"/>
          <p:cNvSpPr>
            <a:spLocks noGrp="1"/>
          </p:cNvSpPr>
          <p:nvPr>
            <p:ph type="ctrTitle"/>
          </p:nvPr>
        </p:nvSpPr>
        <p:spPr>
          <a:xfrm>
            <a:off x="2074984" y="2390671"/>
            <a:ext cx="5029201" cy="1773366"/>
          </a:xfrm>
          <a:prstGeom prst="rect">
            <a:avLst/>
          </a:prstGeom>
        </p:spPr>
        <p:txBody>
          <a:bodyPr/>
          <a:lstStyle>
            <a:lvl1pPr>
              <a:defRPr sz="3600">
                <a:solidFill>
                  <a:schemeClr val="bg1"/>
                </a:solidFill>
              </a:defRPr>
            </a:lvl1pPr>
          </a:lstStyle>
          <a:p>
            <a:r>
              <a:rPr lang="en-US" noProof="0"/>
              <a:t>Click to edit Master title style</a:t>
            </a:r>
            <a:endParaRPr lang="en-GB" noProof="0"/>
          </a:p>
        </p:txBody>
      </p:sp>
      <p:sp>
        <p:nvSpPr>
          <p:cNvPr id="6" name="Espace réservé du texte 14"/>
          <p:cNvSpPr>
            <a:spLocks noGrp="1"/>
          </p:cNvSpPr>
          <p:nvPr>
            <p:ph type="body" sz="quarter" idx="10"/>
          </p:nvPr>
        </p:nvSpPr>
        <p:spPr>
          <a:xfrm>
            <a:off x="0" y="6498001"/>
            <a:ext cx="6534150" cy="360000"/>
          </a:xfrm>
          <a:prstGeom prst="rect">
            <a:avLst/>
          </a:prstGeom>
        </p:spPr>
        <p:txBody>
          <a:bodyPr anchor="ctr"/>
          <a:lstStyle>
            <a:lvl1pPr marL="0" indent="0">
              <a:buNone/>
              <a:defRPr sz="1200">
                <a:solidFill>
                  <a:schemeClr val="bg1"/>
                </a:solidFill>
              </a:defRPr>
            </a:lvl1pPr>
          </a:lstStyle>
          <a:p>
            <a:pPr lvl="0"/>
            <a:r>
              <a:rPr lang="en-US" noProof="0"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5" name="Rectangle 2"/>
          <p:cNvSpPr txBox="1">
            <a:spLocks noChangeArrowheads="1"/>
          </p:cNvSpPr>
          <p:nvPr userDrawn="1"/>
        </p:nvSpPr>
        <p:spPr bwMode="auto">
          <a:xfrm>
            <a:off x="0" y="6497638"/>
            <a:ext cx="9144000" cy="360362"/>
          </a:xfrm>
          <a:prstGeom prst="rect">
            <a:avLst/>
          </a:prstGeom>
          <a:solidFill>
            <a:srgbClr val="0060AD"/>
          </a:solidFill>
          <a:ln>
            <a:noFill/>
          </a:ln>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schemeClr val="bg1"/>
              </a:solidFill>
              <a:latin typeface="Calibri" pitchFamily="34" charset="0"/>
            </a:endParaRPr>
          </a:p>
          <a:p>
            <a:pPr algn="r" eaLnBrk="1" hangingPunct="1">
              <a:spcBef>
                <a:spcPct val="20000"/>
              </a:spcBef>
              <a:defRPr/>
            </a:pPr>
            <a:endParaRPr lang="fr-FR" altLang="de-DE" sz="3500">
              <a:solidFill>
                <a:schemeClr val="bg1"/>
              </a:solidFill>
              <a:latin typeface="Calibri" pitchFamily="34" charset="0"/>
            </a:endParaRPr>
          </a:p>
        </p:txBody>
      </p:sp>
      <p:sp>
        <p:nvSpPr>
          <p:cNvPr id="6" name="Espace réservé du numéro de diapositive 11"/>
          <p:cNvSpPr txBox="1">
            <a:spLocks/>
          </p:cNvSpPr>
          <p:nvPr userDrawn="1"/>
        </p:nvSpPr>
        <p:spPr>
          <a:xfrm>
            <a:off x="7010400" y="6497638"/>
            <a:ext cx="2133600" cy="360362"/>
          </a:xfrm>
          <a:prstGeom prst="rect">
            <a:avLst/>
          </a:prstGeom>
        </p:spPr>
        <p:txBody>
          <a:bodyPr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04A66561-7213-46D7-83DA-9F05EAAAA10E}" type="slidenum">
              <a:rPr lang="en-GB" smtClean="0">
                <a:solidFill>
                  <a:schemeClr val="bg1"/>
                </a:solidFill>
              </a:rPr>
              <a:pPr fontAlgn="auto">
                <a:spcBef>
                  <a:spcPts val="0"/>
                </a:spcBef>
                <a:spcAft>
                  <a:spcPts val="0"/>
                </a:spcAft>
                <a:defRPr/>
              </a:pPr>
              <a:t>‹Nr.›</a:t>
            </a:fld>
            <a:endParaRPr lang="en-GB" dirty="0">
              <a:solidFill>
                <a:schemeClr val="bg1"/>
              </a:solidFill>
            </a:endParaRPr>
          </a:p>
        </p:txBody>
      </p:sp>
      <p:sp>
        <p:nvSpPr>
          <p:cNvPr id="7" name="Rectangle à coins arrondis 6"/>
          <p:cNvSpPr/>
          <p:nvPr userDrawn="1"/>
        </p:nvSpPr>
        <p:spPr>
          <a:xfrm>
            <a:off x="2411413" y="1149350"/>
            <a:ext cx="6732587" cy="73025"/>
          </a:xfrm>
          <a:prstGeom prst="roundRect">
            <a:avLst/>
          </a:prstGeom>
          <a:solidFill>
            <a:srgbClr val="0060AD"/>
          </a:solidFill>
          <a:ln w="12700">
            <a:solidFill>
              <a:srgbClr val="336699"/>
            </a:solidFill>
            <a:round/>
            <a:headEnd/>
            <a:tailEnd/>
          </a:ln>
          <a:effectLst>
            <a:outerShdw blurRad="50800" dist="38100" dir="5400000" algn="t" rotWithShape="0">
              <a:prstClr val="black">
                <a:alpha val="40000"/>
              </a:prstClr>
            </a:outerShdw>
          </a:effectLst>
        </p:spPr>
        <p:txBody>
          <a:bodyPr rot="10800000"/>
          <a:lstStyle/>
          <a:p>
            <a:pPr fontAlgn="auto">
              <a:spcBef>
                <a:spcPts val="0"/>
              </a:spcBef>
              <a:spcAft>
                <a:spcPts val="0"/>
              </a:spcAft>
              <a:defRPr/>
            </a:pPr>
            <a:endParaRPr lang="fr-FR">
              <a:latin typeface="Times New Roman" pitchFamily="18" charset="0"/>
              <a:cs typeface="+mn-cs"/>
            </a:endParaRPr>
          </a:p>
        </p:txBody>
      </p:sp>
      <p:pic>
        <p:nvPicPr>
          <p:cNvPr id="8" name="Picture 2" descr="J:\EBMT.Swiss.Working.Group.Study.Day.17.11.12\Logo_EBMT.jpg"/>
          <p:cNvPicPr>
            <a:picLocks noChangeAspect="1" noChangeArrowheads="1"/>
          </p:cNvPicPr>
          <p:nvPr userDrawn="1"/>
        </p:nvPicPr>
        <p:blipFill>
          <a:blip r:embed="rId2"/>
          <a:srcRect/>
          <a:stretch>
            <a:fillRect/>
          </a:stretch>
        </p:blipFill>
        <p:spPr bwMode="auto">
          <a:xfrm>
            <a:off x="0" y="0"/>
            <a:ext cx="2605088" cy="1222375"/>
          </a:xfrm>
          <a:prstGeom prst="rect">
            <a:avLst/>
          </a:prstGeom>
          <a:noFill/>
          <a:ln w="9525">
            <a:noFill/>
            <a:miter lim="800000"/>
            <a:headEnd/>
            <a:tailEnd/>
          </a:ln>
        </p:spPr>
      </p:pic>
      <p:sp>
        <p:nvSpPr>
          <p:cNvPr id="15" name="Espace réservé du texte 14"/>
          <p:cNvSpPr>
            <a:spLocks noGrp="1"/>
          </p:cNvSpPr>
          <p:nvPr>
            <p:ph type="body" sz="quarter" idx="10"/>
          </p:nvPr>
        </p:nvSpPr>
        <p:spPr>
          <a:xfrm>
            <a:off x="0" y="6498001"/>
            <a:ext cx="6534150" cy="360000"/>
          </a:xfrm>
          <a:prstGeom prst="rect">
            <a:avLst/>
          </a:prstGeom>
        </p:spPr>
        <p:txBody>
          <a:bodyPr anchor="ctr"/>
          <a:lstStyle>
            <a:lvl1pPr marL="0" indent="0">
              <a:buNone/>
              <a:defRPr sz="1200">
                <a:solidFill>
                  <a:schemeClr val="bg1"/>
                </a:solidFill>
              </a:defRPr>
            </a:lvl1pPr>
          </a:lstStyle>
          <a:p>
            <a:pPr lvl="0"/>
            <a:r>
              <a:rPr lang="en-US" noProof="0" dirty="0"/>
              <a:t>Click to edit Master text styles</a:t>
            </a:r>
          </a:p>
        </p:txBody>
      </p:sp>
      <p:sp>
        <p:nvSpPr>
          <p:cNvPr id="17" name="Titre 16"/>
          <p:cNvSpPr>
            <a:spLocks noGrp="1"/>
          </p:cNvSpPr>
          <p:nvPr>
            <p:ph type="title"/>
          </p:nvPr>
        </p:nvSpPr>
        <p:spPr>
          <a:xfrm>
            <a:off x="2623625" y="0"/>
            <a:ext cx="6520374" cy="1146518"/>
          </a:xfrm>
          <a:prstGeom prst="rect">
            <a:avLst/>
          </a:prstGeom>
        </p:spPr>
        <p:txBody>
          <a:bodyPr/>
          <a:lstStyle>
            <a:lvl1pPr marL="0" indent="0" algn="l">
              <a:defRPr sz="3400">
                <a:solidFill>
                  <a:srgbClr val="0060AD"/>
                </a:solidFill>
              </a:defRPr>
            </a:lvl1pPr>
          </a:lstStyle>
          <a:p>
            <a:r>
              <a:rPr lang="en-US" dirty="0"/>
              <a:t>Fare clic per modificare lo stile del titolo</a:t>
            </a:r>
            <a:endParaRPr lang="fr-FR" dirty="0"/>
          </a:p>
        </p:txBody>
      </p:sp>
      <p:sp>
        <p:nvSpPr>
          <p:cNvPr id="20" name="Espace réservé du texte 19"/>
          <p:cNvSpPr>
            <a:spLocks noGrp="1"/>
          </p:cNvSpPr>
          <p:nvPr>
            <p:ph type="body" sz="quarter" idx="11"/>
          </p:nvPr>
        </p:nvSpPr>
        <p:spPr>
          <a:xfrm>
            <a:off x="661182" y="1491175"/>
            <a:ext cx="8300257" cy="4930263"/>
          </a:xfrm>
          <a:prstGeom prst="rect">
            <a:avLst/>
          </a:prstGeo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2"/>
          <p:cNvSpPr txBox="1">
            <a:spLocks noChangeArrowheads="1"/>
          </p:cNvSpPr>
          <p:nvPr userDrawn="1"/>
        </p:nvSpPr>
        <p:spPr bwMode="auto">
          <a:xfrm>
            <a:off x="0" y="6497638"/>
            <a:ext cx="9144000" cy="360362"/>
          </a:xfrm>
          <a:prstGeom prst="rect">
            <a:avLst/>
          </a:prstGeom>
          <a:solidFill>
            <a:srgbClr val="0060AD"/>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prstClr val="white"/>
              </a:solidFill>
              <a:latin typeface="Calibri" pitchFamily="34" charset="0"/>
            </a:endParaRPr>
          </a:p>
          <a:p>
            <a:pPr algn="r" eaLnBrk="1" hangingPunct="1">
              <a:spcBef>
                <a:spcPct val="20000"/>
              </a:spcBef>
              <a:defRPr/>
            </a:pPr>
            <a:endParaRPr lang="fr-FR" altLang="de-DE" sz="3500">
              <a:solidFill>
                <a:prstClr val="white"/>
              </a:solidFill>
              <a:latin typeface="Calibri" pitchFamily="34" charset="0"/>
            </a:endParaRPr>
          </a:p>
        </p:txBody>
      </p:sp>
      <p:sp>
        <p:nvSpPr>
          <p:cNvPr id="7" name="Rectangle à coins arrondis 14"/>
          <p:cNvSpPr/>
          <p:nvPr userDrawn="1"/>
        </p:nvSpPr>
        <p:spPr>
          <a:xfrm>
            <a:off x="4106863" y="3954463"/>
            <a:ext cx="5037137" cy="400050"/>
          </a:xfrm>
          <a:prstGeom prst="roundRect">
            <a:avLst>
              <a:gd name="adj" fmla="val 50000"/>
            </a:avLst>
          </a:prstGeom>
          <a:solidFill>
            <a:srgbClr val="0060AD"/>
          </a:solidFill>
          <a:ln w="38100">
            <a:noFill/>
          </a:ln>
        </p:spPr>
        <p:txBody>
          <a:bodyPr>
            <a:normAutofit fontScale="92500" lnSpcReduction="20000"/>
          </a:bodyPr>
          <a:lstStyle/>
          <a:p>
            <a:pPr marL="342900" indent="-342900" algn="r" fontAlgn="auto">
              <a:spcBef>
                <a:spcPct val="20000"/>
              </a:spcBef>
              <a:spcAft>
                <a:spcPts val="0"/>
              </a:spcAft>
              <a:defRPr/>
            </a:pPr>
            <a:endParaRPr lang="fr-FR" sz="1500" b="1">
              <a:solidFill>
                <a:prstClr val="white"/>
              </a:solidFill>
              <a:latin typeface="Calibri" pitchFamily="34" charset="0"/>
              <a:cs typeface="+mn-cs"/>
            </a:endParaRPr>
          </a:p>
        </p:txBody>
      </p:sp>
      <p:sp>
        <p:nvSpPr>
          <p:cNvPr id="8" name="Rectangle 2"/>
          <p:cNvSpPr txBox="1">
            <a:spLocks noChangeArrowheads="1"/>
          </p:cNvSpPr>
          <p:nvPr userDrawn="1"/>
        </p:nvSpPr>
        <p:spPr bwMode="auto">
          <a:xfrm>
            <a:off x="8475663" y="3954463"/>
            <a:ext cx="665162" cy="400050"/>
          </a:xfrm>
          <a:prstGeom prst="rect">
            <a:avLst/>
          </a:prstGeom>
          <a:solidFill>
            <a:srgbClr val="0060AD"/>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prstClr val="white"/>
              </a:solidFill>
              <a:latin typeface="Calibri" pitchFamily="34" charset="0"/>
            </a:endParaRPr>
          </a:p>
          <a:p>
            <a:pPr algn="r" eaLnBrk="1" hangingPunct="1">
              <a:spcBef>
                <a:spcPct val="20000"/>
              </a:spcBef>
              <a:defRPr/>
            </a:pPr>
            <a:endParaRPr lang="fr-FR" altLang="de-DE" sz="3500">
              <a:solidFill>
                <a:prstClr val="white"/>
              </a:solidFill>
              <a:latin typeface="Calibri" pitchFamily="34" charset="0"/>
            </a:endParaRPr>
          </a:p>
        </p:txBody>
      </p:sp>
      <p:sp>
        <p:nvSpPr>
          <p:cNvPr id="10" name="Rectangle 2"/>
          <p:cNvSpPr txBox="1">
            <a:spLocks noChangeArrowheads="1"/>
          </p:cNvSpPr>
          <p:nvPr userDrawn="1"/>
        </p:nvSpPr>
        <p:spPr bwMode="auto">
          <a:xfrm>
            <a:off x="8475663" y="2052638"/>
            <a:ext cx="668337" cy="1795462"/>
          </a:xfrm>
          <a:prstGeom prst="rect">
            <a:avLst/>
          </a:prstGeom>
          <a:solidFill>
            <a:srgbClr val="0060AD"/>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prstClr val="white"/>
              </a:solidFill>
              <a:latin typeface="Calibri" pitchFamily="34" charset="0"/>
            </a:endParaRPr>
          </a:p>
          <a:p>
            <a:pPr algn="r" eaLnBrk="1" hangingPunct="1">
              <a:spcBef>
                <a:spcPct val="20000"/>
              </a:spcBef>
              <a:defRPr/>
            </a:pPr>
            <a:endParaRPr lang="fr-FR" altLang="de-DE" sz="3500">
              <a:solidFill>
                <a:prstClr val="white"/>
              </a:solidFill>
              <a:latin typeface="Calibri" pitchFamily="34" charset="0"/>
            </a:endParaRPr>
          </a:p>
        </p:txBody>
      </p:sp>
      <p:sp>
        <p:nvSpPr>
          <p:cNvPr id="12" name="Rectangle à coins arrondis 9"/>
          <p:cNvSpPr>
            <a:spLocks noChangeArrowheads="1"/>
          </p:cNvSpPr>
          <p:nvPr userDrawn="1"/>
        </p:nvSpPr>
        <p:spPr bwMode="auto">
          <a:xfrm>
            <a:off x="4106863" y="2052638"/>
            <a:ext cx="5037137" cy="1795462"/>
          </a:xfrm>
          <a:prstGeom prst="roundRect">
            <a:avLst>
              <a:gd name="adj" fmla="val 10824"/>
            </a:avLst>
          </a:prstGeom>
          <a:solidFill>
            <a:srgbClr val="0060AD"/>
          </a:solidFill>
          <a:ln>
            <a:noFill/>
          </a:ln>
          <a:extLst>
            <a:ext uri="{91240B29-F687-4F45-9708-019B960494DF}">
              <a14:hiddenLine xmlns:a14="http://schemas.microsoft.com/office/drawing/2010/main" w="38100">
                <a:solidFill>
                  <a:srgbClr val="000000"/>
                </a:solidFill>
                <a:round/>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de-DE" altLang="de-DE" sz="1500" b="1">
              <a:solidFill>
                <a:prstClr val="white"/>
              </a:solidFill>
              <a:latin typeface="Calibri" pitchFamily="34" charset="0"/>
            </a:endParaRPr>
          </a:p>
        </p:txBody>
      </p:sp>
      <p:sp>
        <p:nvSpPr>
          <p:cNvPr id="13" name="ZoneTexte 12"/>
          <p:cNvSpPr txBox="1">
            <a:spLocks noChangeArrowheads="1"/>
          </p:cNvSpPr>
          <p:nvPr userDrawn="1"/>
        </p:nvSpPr>
        <p:spPr bwMode="auto">
          <a:xfrm>
            <a:off x="1203325" y="6519863"/>
            <a:ext cx="7940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fr-FR" altLang="de-DE" sz="2000" dirty="0">
                <a:solidFill>
                  <a:prstClr val="white"/>
                </a:solidFill>
              </a:rPr>
              <a:t>www.ebmt-swiss-ng.org</a:t>
            </a:r>
          </a:p>
        </p:txBody>
      </p:sp>
      <p:pic>
        <p:nvPicPr>
          <p:cNvPr id="14" name="Picture 2" descr="J:\EBMT.Swiss.Working.Group.Study.Day.17.11.12\Logo_EBM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052638"/>
            <a:ext cx="4106863"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4107766" y="2053814"/>
            <a:ext cx="5036234" cy="1329466"/>
          </a:xfrm>
          <a:prstGeom prst="rect">
            <a:avLst/>
          </a:prstGeom>
        </p:spPr>
        <p:txBody>
          <a:bodyPr/>
          <a:lstStyle>
            <a:lvl1pPr algn="r">
              <a:defRPr sz="3000" baseline="0">
                <a:solidFill>
                  <a:schemeClr val="bg1"/>
                </a:solidFill>
              </a:defRPr>
            </a:lvl1pPr>
          </a:lstStyle>
          <a:p>
            <a:r>
              <a:rPr lang="en-US" noProof="0" dirty="0"/>
              <a:t>Click to edit Master title style</a:t>
            </a:r>
            <a:endParaRPr lang="en-GB" noProof="0" dirty="0"/>
          </a:p>
        </p:txBody>
      </p:sp>
      <p:sp>
        <p:nvSpPr>
          <p:cNvPr id="3" name="Sous-titre 2"/>
          <p:cNvSpPr>
            <a:spLocks noGrp="1"/>
          </p:cNvSpPr>
          <p:nvPr>
            <p:ph type="subTitle" idx="1"/>
          </p:nvPr>
        </p:nvSpPr>
        <p:spPr>
          <a:xfrm>
            <a:off x="4072596" y="3947486"/>
            <a:ext cx="3147649" cy="399600"/>
          </a:xfrm>
          <a:prstGeom prst="rect">
            <a:avLst/>
          </a:prstGeom>
        </p:spPr>
        <p:txBody>
          <a:bodyPr anchor="ctr"/>
          <a:lstStyle>
            <a:lvl1pPr marL="0" indent="0" algn="r">
              <a:buNone/>
              <a:defRPr lang="en-GB" sz="2000" i="1" kern="1200" baseline="0" noProof="0" dirty="0">
                <a:solidFill>
                  <a:schemeClr val="bg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endParaRPr lang="en-GB" noProof="0" dirty="0"/>
          </a:p>
        </p:txBody>
      </p:sp>
      <p:sp>
        <p:nvSpPr>
          <p:cNvPr id="9" name="Espace réservé du texte 8"/>
          <p:cNvSpPr>
            <a:spLocks noGrp="1"/>
          </p:cNvSpPr>
          <p:nvPr>
            <p:ph type="body" sz="quarter" idx="10"/>
          </p:nvPr>
        </p:nvSpPr>
        <p:spPr>
          <a:xfrm>
            <a:off x="5615410" y="3407187"/>
            <a:ext cx="3528590" cy="419234"/>
          </a:xfrm>
          <a:prstGeom prst="rect">
            <a:avLst/>
          </a:prstGeom>
        </p:spPr>
        <p:txBody>
          <a:bodyPr anchor="ctr"/>
          <a:lstStyle>
            <a:lvl1pPr marL="0" indent="0" algn="r">
              <a:buNone/>
              <a:defRPr sz="2200" baseline="0">
                <a:solidFill>
                  <a:schemeClr val="bg1"/>
                </a:solidFill>
              </a:defRPr>
            </a:lvl1pPr>
          </a:lstStyle>
          <a:p>
            <a:pPr lvl="0"/>
            <a:r>
              <a:rPr lang="en-US" noProof="0" dirty="0"/>
              <a:t>Click to edit Master text styles</a:t>
            </a:r>
          </a:p>
        </p:txBody>
      </p:sp>
      <p:sp>
        <p:nvSpPr>
          <p:cNvPr id="11" name="Espace réservé du texte 10"/>
          <p:cNvSpPr>
            <a:spLocks noGrp="1"/>
          </p:cNvSpPr>
          <p:nvPr>
            <p:ph type="body" sz="quarter" idx="11"/>
          </p:nvPr>
        </p:nvSpPr>
        <p:spPr>
          <a:xfrm>
            <a:off x="7621175" y="3945506"/>
            <a:ext cx="1522825" cy="399600"/>
          </a:xfrm>
          <a:prstGeom prst="rect">
            <a:avLst/>
          </a:prstGeom>
        </p:spPr>
        <p:txBody>
          <a:bodyPr anchor="ctr"/>
          <a:lstStyle>
            <a:lvl1pPr marL="0" indent="0" algn="r">
              <a:buNone/>
              <a:defRPr lang="fr-FR" sz="2000" i="1" kern="1200" baseline="0" noProof="0" dirty="0">
                <a:solidFill>
                  <a:schemeClr val="bg1"/>
                </a:solidFill>
                <a:latin typeface="+mj-lt"/>
                <a:ea typeface="+mj-ea"/>
                <a:cs typeface="+mj-cs"/>
              </a:defRPr>
            </a:lvl1pPr>
          </a:lstStyle>
          <a:p>
            <a:pPr lvl="0"/>
            <a:r>
              <a:rPr lang="en-US" dirty="0"/>
              <a:t>Click to edit Master text styles</a:t>
            </a:r>
          </a:p>
        </p:txBody>
      </p:sp>
    </p:spTree>
    <p:extLst>
      <p:ext uri="{BB962C8B-B14F-4D97-AF65-F5344CB8AC3E}">
        <p14:creationId xmlns:p14="http://schemas.microsoft.com/office/powerpoint/2010/main" val="417373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4" name="Rectangle 2"/>
          <p:cNvSpPr txBox="1">
            <a:spLocks noChangeArrowheads="1"/>
          </p:cNvSpPr>
          <p:nvPr userDrawn="1"/>
        </p:nvSpPr>
        <p:spPr bwMode="auto">
          <a:xfrm>
            <a:off x="0" y="6497638"/>
            <a:ext cx="9144000" cy="360362"/>
          </a:xfrm>
          <a:prstGeom prst="rect">
            <a:avLst/>
          </a:prstGeom>
          <a:solidFill>
            <a:srgbClr val="0060AD"/>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prstClr val="white"/>
              </a:solidFill>
              <a:latin typeface="Calibri" pitchFamily="34" charset="0"/>
            </a:endParaRPr>
          </a:p>
          <a:p>
            <a:pPr algn="r" eaLnBrk="1" hangingPunct="1">
              <a:spcBef>
                <a:spcPct val="20000"/>
              </a:spcBef>
              <a:defRPr/>
            </a:pPr>
            <a:endParaRPr lang="fr-FR" altLang="de-DE" sz="3500">
              <a:solidFill>
                <a:prstClr val="white"/>
              </a:solidFill>
              <a:latin typeface="Calibri" pitchFamily="34" charset="0"/>
            </a:endParaRPr>
          </a:p>
        </p:txBody>
      </p:sp>
      <p:sp>
        <p:nvSpPr>
          <p:cNvPr id="5" name="Rectangle à coins arrondis 3"/>
          <p:cNvSpPr/>
          <p:nvPr userDrawn="1"/>
        </p:nvSpPr>
        <p:spPr>
          <a:xfrm>
            <a:off x="2054225" y="2389188"/>
            <a:ext cx="5035550" cy="1795462"/>
          </a:xfrm>
          <a:prstGeom prst="roundRect">
            <a:avLst>
              <a:gd name="adj" fmla="val 10822"/>
            </a:avLst>
          </a:prstGeom>
          <a:solidFill>
            <a:srgbClr val="0060AD"/>
          </a:solidFill>
          <a:ln w="12700">
            <a:solidFill>
              <a:srgbClr val="336699"/>
            </a:solidFill>
            <a:round/>
            <a:headEnd/>
            <a:tailEnd/>
          </a:ln>
          <a:effectLst>
            <a:outerShdw blurRad="50800" dist="38100" dir="5400000" algn="t" rotWithShape="0">
              <a:prstClr val="black">
                <a:alpha val="40000"/>
              </a:prstClr>
            </a:outerShdw>
          </a:effectLst>
        </p:spPr>
        <p:txBody>
          <a:bodyPr rot="10800000"/>
          <a:lstStyle/>
          <a:p>
            <a:pPr fontAlgn="auto">
              <a:spcBef>
                <a:spcPts val="0"/>
              </a:spcBef>
              <a:spcAft>
                <a:spcPts val="0"/>
              </a:spcAft>
              <a:defRPr/>
            </a:pPr>
            <a:endParaRPr lang="fr-FR">
              <a:solidFill>
                <a:prstClr val="black"/>
              </a:solidFill>
              <a:latin typeface="Times New Roman" pitchFamily="18" charset="0"/>
              <a:cs typeface="+mn-cs"/>
            </a:endParaRPr>
          </a:p>
        </p:txBody>
      </p:sp>
      <p:sp>
        <p:nvSpPr>
          <p:cNvPr id="7" name="Espace réservé du numéro de diapositive 11"/>
          <p:cNvSpPr txBox="1">
            <a:spLocks/>
          </p:cNvSpPr>
          <p:nvPr userDrawn="1"/>
        </p:nvSpPr>
        <p:spPr>
          <a:xfrm>
            <a:off x="7010400" y="6497638"/>
            <a:ext cx="2133600" cy="360362"/>
          </a:xfrm>
          <a:prstGeom prst="rect">
            <a:avLst/>
          </a:prstGeom>
        </p:spPr>
        <p:txBody>
          <a:bodyPr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D84D3D6C-8A38-4AC6-B2F4-D86F610CBD27}" type="slidenum">
              <a:rPr lang="en-GB" smtClean="0">
                <a:solidFill>
                  <a:prstClr val="white"/>
                </a:solidFill>
              </a:rPr>
              <a:pPr fontAlgn="auto">
                <a:spcBef>
                  <a:spcPts val="0"/>
                </a:spcBef>
                <a:spcAft>
                  <a:spcPts val="0"/>
                </a:spcAft>
                <a:defRPr/>
              </a:pPr>
              <a:t>‹Nr.›</a:t>
            </a:fld>
            <a:endParaRPr lang="en-GB">
              <a:solidFill>
                <a:prstClr val="white"/>
              </a:solidFill>
            </a:endParaRPr>
          </a:p>
        </p:txBody>
      </p:sp>
      <p:pic>
        <p:nvPicPr>
          <p:cNvPr id="8" name="Picture 2" descr="J:\EBMT.Swiss.Working.Group.Study.Day.17.11.12\Logo_EBM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665413"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2074984" y="2390671"/>
            <a:ext cx="5029201" cy="1773366"/>
          </a:xfrm>
          <a:prstGeom prst="rect">
            <a:avLst/>
          </a:prstGeom>
        </p:spPr>
        <p:txBody>
          <a:bodyPr/>
          <a:lstStyle>
            <a:lvl1pPr>
              <a:defRPr sz="3600">
                <a:solidFill>
                  <a:schemeClr val="bg1"/>
                </a:solidFill>
              </a:defRPr>
            </a:lvl1pPr>
          </a:lstStyle>
          <a:p>
            <a:r>
              <a:rPr lang="en-US" noProof="0"/>
              <a:t>Click to edit Master title style</a:t>
            </a:r>
            <a:endParaRPr lang="en-GB" noProof="0"/>
          </a:p>
        </p:txBody>
      </p:sp>
      <p:sp>
        <p:nvSpPr>
          <p:cNvPr id="6" name="Espace réservé du texte 14"/>
          <p:cNvSpPr>
            <a:spLocks noGrp="1"/>
          </p:cNvSpPr>
          <p:nvPr>
            <p:ph type="body" sz="quarter" idx="10"/>
          </p:nvPr>
        </p:nvSpPr>
        <p:spPr>
          <a:xfrm>
            <a:off x="0" y="6498001"/>
            <a:ext cx="6534150" cy="360000"/>
          </a:xfrm>
          <a:prstGeom prst="rect">
            <a:avLst/>
          </a:prstGeom>
        </p:spPr>
        <p:txBody>
          <a:bodyPr anchor="ctr"/>
          <a:lstStyle>
            <a:lvl1pPr marL="0" indent="0">
              <a:buNone/>
              <a:defRPr sz="1200">
                <a:solidFill>
                  <a:schemeClr val="bg1"/>
                </a:solidFill>
              </a:defRPr>
            </a:lvl1pPr>
          </a:lstStyle>
          <a:p>
            <a:pPr lvl="0"/>
            <a:r>
              <a:rPr lang="en-US" noProof="0" dirty="0"/>
              <a:t>Click to edit Master text styles</a:t>
            </a:r>
          </a:p>
        </p:txBody>
      </p:sp>
    </p:spTree>
    <p:extLst>
      <p:ext uri="{BB962C8B-B14F-4D97-AF65-F5344CB8AC3E}">
        <p14:creationId xmlns:p14="http://schemas.microsoft.com/office/powerpoint/2010/main" val="62920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5" name="Rectangle 2"/>
          <p:cNvSpPr txBox="1">
            <a:spLocks noChangeArrowheads="1"/>
          </p:cNvSpPr>
          <p:nvPr userDrawn="1"/>
        </p:nvSpPr>
        <p:spPr bwMode="auto">
          <a:xfrm>
            <a:off x="0" y="6497638"/>
            <a:ext cx="9144000" cy="360362"/>
          </a:xfrm>
          <a:prstGeom prst="rect">
            <a:avLst/>
          </a:prstGeom>
          <a:solidFill>
            <a:srgbClr val="0060AD"/>
          </a:solidFill>
          <a:ln>
            <a:noFill/>
          </a:ln>
          <a:extLst>
            <a:ext uri="{91240B29-F687-4F45-9708-019B960494DF}">
              <a14:hiddenLine xmlns:a14="http://schemas.microsoft.com/office/drawing/2010/main" w="38100">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Bef>
                <a:spcPct val="20000"/>
              </a:spcBef>
              <a:defRPr/>
            </a:pPr>
            <a:endParaRPr lang="fr-FR" altLang="de-DE" sz="1500" b="1">
              <a:solidFill>
                <a:prstClr val="white"/>
              </a:solidFill>
              <a:latin typeface="Calibri" pitchFamily="34" charset="0"/>
            </a:endParaRPr>
          </a:p>
          <a:p>
            <a:pPr algn="r" eaLnBrk="1" hangingPunct="1">
              <a:spcBef>
                <a:spcPct val="20000"/>
              </a:spcBef>
              <a:defRPr/>
            </a:pPr>
            <a:endParaRPr lang="fr-FR" altLang="de-DE" sz="3500">
              <a:solidFill>
                <a:prstClr val="white"/>
              </a:solidFill>
              <a:latin typeface="Calibri" pitchFamily="34" charset="0"/>
            </a:endParaRPr>
          </a:p>
        </p:txBody>
      </p:sp>
      <p:sp>
        <p:nvSpPr>
          <p:cNvPr id="6" name="Espace réservé du numéro de diapositive 11"/>
          <p:cNvSpPr txBox="1">
            <a:spLocks/>
          </p:cNvSpPr>
          <p:nvPr userDrawn="1"/>
        </p:nvSpPr>
        <p:spPr>
          <a:xfrm>
            <a:off x="7010400" y="6497638"/>
            <a:ext cx="2133600" cy="360362"/>
          </a:xfrm>
          <a:prstGeom prst="rect">
            <a:avLst/>
          </a:prstGeom>
        </p:spPr>
        <p:txBody>
          <a:bodyPr anchor="ctr"/>
          <a:lstStyle>
            <a:defPPr>
              <a:defRPr lang="fr-FR"/>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342E939-46E2-4B2F-84B0-981CB8249BB9}" type="slidenum">
              <a:rPr lang="en-GB" smtClean="0">
                <a:solidFill>
                  <a:prstClr val="white"/>
                </a:solidFill>
              </a:rPr>
              <a:pPr fontAlgn="auto">
                <a:spcBef>
                  <a:spcPts val="0"/>
                </a:spcBef>
                <a:spcAft>
                  <a:spcPts val="0"/>
                </a:spcAft>
                <a:defRPr/>
              </a:pPr>
              <a:t>‹Nr.›</a:t>
            </a:fld>
            <a:endParaRPr lang="en-GB" dirty="0">
              <a:solidFill>
                <a:prstClr val="white"/>
              </a:solidFill>
            </a:endParaRPr>
          </a:p>
        </p:txBody>
      </p:sp>
      <p:sp>
        <p:nvSpPr>
          <p:cNvPr id="7" name="Rectangle à coins arrondis 6"/>
          <p:cNvSpPr/>
          <p:nvPr userDrawn="1"/>
        </p:nvSpPr>
        <p:spPr>
          <a:xfrm>
            <a:off x="2411413" y="1149350"/>
            <a:ext cx="6732587" cy="73025"/>
          </a:xfrm>
          <a:prstGeom prst="roundRect">
            <a:avLst/>
          </a:prstGeom>
          <a:solidFill>
            <a:srgbClr val="0060AD"/>
          </a:solidFill>
          <a:ln w="12700">
            <a:solidFill>
              <a:srgbClr val="336699"/>
            </a:solidFill>
            <a:round/>
            <a:headEnd/>
            <a:tailEnd/>
          </a:ln>
          <a:effectLst>
            <a:outerShdw blurRad="50800" dist="38100" dir="5400000" algn="t" rotWithShape="0">
              <a:prstClr val="black">
                <a:alpha val="40000"/>
              </a:prstClr>
            </a:outerShdw>
          </a:effectLst>
        </p:spPr>
        <p:txBody>
          <a:bodyPr rot="10800000"/>
          <a:lstStyle/>
          <a:p>
            <a:pPr fontAlgn="auto">
              <a:spcBef>
                <a:spcPts val="0"/>
              </a:spcBef>
              <a:spcAft>
                <a:spcPts val="0"/>
              </a:spcAft>
              <a:defRPr/>
            </a:pPr>
            <a:endParaRPr lang="fr-FR">
              <a:solidFill>
                <a:prstClr val="black"/>
              </a:solidFill>
              <a:latin typeface="Times New Roman" pitchFamily="18" charset="0"/>
              <a:cs typeface="+mn-cs"/>
            </a:endParaRPr>
          </a:p>
        </p:txBody>
      </p:sp>
      <p:pic>
        <p:nvPicPr>
          <p:cNvPr id="8" name="Picture 2" descr="J:\EBMT.Swiss.Working.Group.Study.Day.17.11.12\Logo_EBMT.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2605088"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re 16"/>
          <p:cNvSpPr>
            <a:spLocks noGrp="1"/>
          </p:cNvSpPr>
          <p:nvPr>
            <p:ph type="title" hasCustomPrompt="1"/>
          </p:nvPr>
        </p:nvSpPr>
        <p:spPr>
          <a:xfrm>
            <a:off x="2526890" y="0"/>
            <a:ext cx="6617109" cy="1146518"/>
          </a:xfrm>
          <a:prstGeom prst="rect">
            <a:avLst/>
          </a:prstGeom>
        </p:spPr>
        <p:txBody>
          <a:bodyPr/>
          <a:lstStyle>
            <a:lvl1pPr algn="l">
              <a:defRPr sz="3400">
                <a:solidFill>
                  <a:srgbClr val="0060AD"/>
                </a:solidFill>
              </a:defRPr>
            </a:lvl1pPr>
          </a:lstStyle>
          <a:p>
            <a:r>
              <a:rPr lang="en-US" dirty="0"/>
              <a:t>Click to edit Master title style</a:t>
            </a:r>
            <a:br>
              <a:rPr lang="en-US" dirty="0"/>
            </a:br>
            <a:endParaRPr lang="fr-FR" dirty="0"/>
          </a:p>
        </p:txBody>
      </p:sp>
      <p:sp>
        <p:nvSpPr>
          <p:cNvPr id="20" name="Espace réservé du texte 19"/>
          <p:cNvSpPr>
            <a:spLocks noGrp="1"/>
          </p:cNvSpPr>
          <p:nvPr>
            <p:ph type="body" sz="quarter" idx="11"/>
          </p:nvPr>
        </p:nvSpPr>
        <p:spPr>
          <a:xfrm>
            <a:off x="661182" y="1491175"/>
            <a:ext cx="8300257" cy="4930263"/>
          </a:xfrm>
          <a:prstGeom prst="rect">
            <a:avLst/>
          </a:prstGeo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6654992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6"/>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de-DE"/>
              <a:t>Haga clic para modificar el estilo de texto del patrón</a:t>
            </a:r>
          </a:p>
          <a:p>
            <a:pPr lvl="1"/>
            <a:r>
              <a:rPr lang="en-US" altLang="de-DE"/>
              <a:t>Segundo nivel</a:t>
            </a:r>
          </a:p>
          <a:p>
            <a:pPr lvl="2"/>
            <a:r>
              <a:rPr lang="en-US" altLang="de-DE"/>
              <a:t>Tercer nivel</a:t>
            </a:r>
          </a:p>
          <a:p>
            <a:pPr lvl="3"/>
            <a:r>
              <a:rPr lang="en-US" altLang="de-DE"/>
              <a:t>Cuarto nivel</a:t>
            </a:r>
          </a:p>
          <a:p>
            <a:pPr lvl="4"/>
            <a:r>
              <a:rPr lang="en-US" altLang="de-DE"/>
              <a:t>Quinto nivel</a:t>
            </a:r>
          </a:p>
        </p:txBody>
      </p:sp>
      <p:sp>
        <p:nvSpPr>
          <p:cNvPr id="1027" name="Rectangle 7"/>
          <p:cNvSpPr>
            <a:spLocks noGrp="1" noChangeArrowheads="1"/>
          </p:cNvSpPr>
          <p:nvPr>
            <p:ph type="title"/>
          </p:nvPr>
        </p:nvSpPr>
        <p:spPr bwMode="auto">
          <a:xfrm>
            <a:off x="2392363" y="157163"/>
            <a:ext cx="6751637" cy="909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de-DE"/>
              <a:t>Haga clic para cambiar el estilo de título	</a:t>
            </a: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txStyles>
    <p:titleStyle>
      <a:lvl1pPr algn="l" rtl="0" eaLnBrk="0" fontAlgn="base" hangingPunct="0">
        <a:spcBef>
          <a:spcPct val="0"/>
        </a:spcBef>
        <a:spcAft>
          <a:spcPct val="0"/>
        </a:spcAft>
        <a:defRPr sz="3400" kern="1200">
          <a:solidFill>
            <a:srgbClr val="0060AD"/>
          </a:solidFill>
          <a:latin typeface="Arial" charset="0"/>
          <a:ea typeface="+mj-ea"/>
          <a:cs typeface="+mj-cs"/>
        </a:defRPr>
      </a:lvl1pPr>
      <a:lvl2pPr algn="l" rtl="0" eaLnBrk="0" fontAlgn="base" hangingPunct="0">
        <a:spcBef>
          <a:spcPct val="0"/>
        </a:spcBef>
        <a:spcAft>
          <a:spcPct val="0"/>
        </a:spcAft>
        <a:defRPr sz="3400">
          <a:solidFill>
            <a:srgbClr val="0060AD"/>
          </a:solidFill>
          <a:latin typeface="Arial" charset="0"/>
        </a:defRPr>
      </a:lvl2pPr>
      <a:lvl3pPr algn="l" rtl="0" eaLnBrk="0" fontAlgn="base" hangingPunct="0">
        <a:spcBef>
          <a:spcPct val="0"/>
        </a:spcBef>
        <a:spcAft>
          <a:spcPct val="0"/>
        </a:spcAft>
        <a:defRPr sz="3400">
          <a:solidFill>
            <a:srgbClr val="0060AD"/>
          </a:solidFill>
          <a:latin typeface="Arial" charset="0"/>
        </a:defRPr>
      </a:lvl3pPr>
      <a:lvl4pPr algn="l" rtl="0" eaLnBrk="0" fontAlgn="base" hangingPunct="0">
        <a:spcBef>
          <a:spcPct val="0"/>
        </a:spcBef>
        <a:spcAft>
          <a:spcPct val="0"/>
        </a:spcAft>
        <a:defRPr sz="3400">
          <a:solidFill>
            <a:srgbClr val="0060AD"/>
          </a:solidFill>
          <a:latin typeface="Arial" charset="0"/>
        </a:defRPr>
      </a:lvl4pPr>
      <a:lvl5pPr algn="l" rtl="0" eaLnBrk="0" fontAlgn="base" hangingPunct="0">
        <a:spcBef>
          <a:spcPct val="0"/>
        </a:spcBef>
        <a:spcAft>
          <a:spcPct val="0"/>
        </a:spcAft>
        <a:defRPr sz="3400">
          <a:solidFill>
            <a:srgbClr val="0060AD"/>
          </a:solidFill>
          <a:latin typeface="Arial" charset="0"/>
        </a:defRPr>
      </a:lvl5pPr>
      <a:lvl6pPr marL="457200" algn="l" rtl="0" fontAlgn="base">
        <a:spcBef>
          <a:spcPct val="0"/>
        </a:spcBef>
        <a:spcAft>
          <a:spcPct val="0"/>
        </a:spcAft>
        <a:defRPr sz="3400">
          <a:solidFill>
            <a:srgbClr val="0060AD"/>
          </a:solidFill>
          <a:latin typeface="Calibri" pitchFamily="34" charset="0"/>
        </a:defRPr>
      </a:lvl6pPr>
      <a:lvl7pPr marL="914400" algn="l" rtl="0" fontAlgn="base">
        <a:spcBef>
          <a:spcPct val="0"/>
        </a:spcBef>
        <a:spcAft>
          <a:spcPct val="0"/>
        </a:spcAft>
        <a:defRPr sz="3400">
          <a:solidFill>
            <a:srgbClr val="0060AD"/>
          </a:solidFill>
          <a:latin typeface="Calibri" pitchFamily="34" charset="0"/>
        </a:defRPr>
      </a:lvl7pPr>
      <a:lvl8pPr marL="1371600" algn="l" rtl="0" fontAlgn="base">
        <a:spcBef>
          <a:spcPct val="0"/>
        </a:spcBef>
        <a:spcAft>
          <a:spcPct val="0"/>
        </a:spcAft>
        <a:defRPr sz="3400">
          <a:solidFill>
            <a:srgbClr val="0060AD"/>
          </a:solidFill>
          <a:latin typeface="Calibri" pitchFamily="34" charset="0"/>
        </a:defRPr>
      </a:lvl8pPr>
      <a:lvl9pPr marL="1828800" algn="l" rtl="0" fontAlgn="base">
        <a:spcBef>
          <a:spcPct val="0"/>
        </a:spcBef>
        <a:spcAft>
          <a:spcPct val="0"/>
        </a:spcAft>
        <a:defRPr sz="3400">
          <a:solidFill>
            <a:srgbClr val="0060AD"/>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6"/>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a:t>Haga clic para modificar el estilo de texto del patrón</a:t>
            </a:r>
          </a:p>
          <a:p>
            <a:pPr lvl="1"/>
            <a:r>
              <a:rPr lang="en-US" altLang="de-DE"/>
              <a:t>Segundo nivel</a:t>
            </a:r>
          </a:p>
          <a:p>
            <a:pPr lvl="2"/>
            <a:r>
              <a:rPr lang="en-US" altLang="de-DE"/>
              <a:t>Tercer nivel</a:t>
            </a:r>
          </a:p>
          <a:p>
            <a:pPr lvl="3"/>
            <a:r>
              <a:rPr lang="en-US" altLang="de-DE"/>
              <a:t>Cuarto nivel</a:t>
            </a:r>
          </a:p>
          <a:p>
            <a:pPr lvl="4"/>
            <a:r>
              <a:rPr lang="en-US" altLang="de-DE"/>
              <a:t>Quinto nivel</a:t>
            </a:r>
          </a:p>
        </p:txBody>
      </p:sp>
      <p:sp>
        <p:nvSpPr>
          <p:cNvPr id="1027" name="Rectangle 7"/>
          <p:cNvSpPr>
            <a:spLocks noGrp="1" noChangeArrowheads="1"/>
          </p:cNvSpPr>
          <p:nvPr>
            <p:ph type="title"/>
          </p:nvPr>
        </p:nvSpPr>
        <p:spPr bwMode="auto">
          <a:xfrm>
            <a:off x="2392363" y="157163"/>
            <a:ext cx="6751637" cy="90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a:t>Haga clic para cambiar el estilo de título	</a:t>
            </a:r>
          </a:p>
        </p:txBody>
      </p:sp>
    </p:spTree>
    <p:extLst>
      <p:ext uri="{BB962C8B-B14F-4D97-AF65-F5344CB8AC3E}">
        <p14:creationId xmlns:p14="http://schemas.microsoft.com/office/powerpoint/2010/main" val="208613271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l" rtl="0" eaLnBrk="0" fontAlgn="base" hangingPunct="0">
        <a:spcBef>
          <a:spcPct val="0"/>
        </a:spcBef>
        <a:spcAft>
          <a:spcPct val="0"/>
        </a:spcAft>
        <a:defRPr sz="3400" kern="1200">
          <a:solidFill>
            <a:srgbClr val="0060AD"/>
          </a:solidFill>
          <a:latin typeface="Arial" charset="0"/>
          <a:ea typeface="+mj-ea"/>
          <a:cs typeface="+mj-cs"/>
        </a:defRPr>
      </a:lvl1pPr>
      <a:lvl2pPr algn="l" rtl="0" eaLnBrk="0" fontAlgn="base" hangingPunct="0">
        <a:spcBef>
          <a:spcPct val="0"/>
        </a:spcBef>
        <a:spcAft>
          <a:spcPct val="0"/>
        </a:spcAft>
        <a:defRPr sz="3400">
          <a:solidFill>
            <a:srgbClr val="0060AD"/>
          </a:solidFill>
          <a:latin typeface="Arial" charset="0"/>
        </a:defRPr>
      </a:lvl2pPr>
      <a:lvl3pPr algn="l" rtl="0" eaLnBrk="0" fontAlgn="base" hangingPunct="0">
        <a:spcBef>
          <a:spcPct val="0"/>
        </a:spcBef>
        <a:spcAft>
          <a:spcPct val="0"/>
        </a:spcAft>
        <a:defRPr sz="3400">
          <a:solidFill>
            <a:srgbClr val="0060AD"/>
          </a:solidFill>
          <a:latin typeface="Arial" charset="0"/>
        </a:defRPr>
      </a:lvl3pPr>
      <a:lvl4pPr algn="l" rtl="0" eaLnBrk="0" fontAlgn="base" hangingPunct="0">
        <a:spcBef>
          <a:spcPct val="0"/>
        </a:spcBef>
        <a:spcAft>
          <a:spcPct val="0"/>
        </a:spcAft>
        <a:defRPr sz="3400">
          <a:solidFill>
            <a:srgbClr val="0060AD"/>
          </a:solidFill>
          <a:latin typeface="Arial" charset="0"/>
        </a:defRPr>
      </a:lvl4pPr>
      <a:lvl5pPr algn="l" rtl="0" eaLnBrk="0" fontAlgn="base" hangingPunct="0">
        <a:spcBef>
          <a:spcPct val="0"/>
        </a:spcBef>
        <a:spcAft>
          <a:spcPct val="0"/>
        </a:spcAft>
        <a:defRPr sz="3400">
          <a:solidFill>
            <a:srgbClr val="0060AD"/>
          </a:solidFill>
          <a:latin typeface="Arial" charset="0"/>
        </a:defRPr>
      </a:lvl5pPr>
      <a:lvl6pPr marL="457200" algn="l" rtl="0" fontAlgn="base">
        <a:spcBef>
          <a:spcPct val="0"/>
        </a:spcBef>
        <a:spcAft>
          <a:spcPct val="0"/>
        </a:spcAft>
        <a:defRPr sz="3400">
          <a:solidFill>
            <a:srgbClr val="0060AD"/>
          </a:solidFill>
          <a:latin typeface="Calibri" pitchFamily="34" charset="0"/>
        </a:defRPr>
      </a:lvl6pPr>
      <a:lvl7pPr marL="914400" algn="l" rtl="0" fontAlgn="base">
        <a:spcBef>
          <a:spcPct val="0"/>
        </a:spcBef>
        <a:spcAft>
          <a:spcPct val="0"/>
        </a:spcAft>
        <a:defRPr sz="3400">
          <a:solidFill>
            <a:srgbClr val="0060AD"/>
          </a:solidFill>
          <a:latin typeface="Calibri" pitchFamily="34" charset="0"/>
        </a:defRPr>
      </a:lvl7pPr>
      <a:lvl8pPr marL="1371600" algn="l" rtl="0" fontAlgn="base">
        <a:spcBef>
          <a:spcPct val="0"/>
        </a:spcBef>
        <a:spcAft>
          <a:spcPct val="0"/>
        </a:spcAft>
        <a:defRPr sz="3400">
          <a:solidFill>
            <a:srgbClr val="0060AD"/>
          </a:solidFill>
          <a:latin typeface="Calibri" pitchFamily="34" charset="0"/>
        </a:defRPr>
      </a:lvl8pPr>
      <a:lvl9pPr marL="1828800" algn="l" rtl="0" fontAlgn="base">
        <a:spcBef>
          <a:spcPct val="0"/>
        </a:spcBef>
        <a:spcAft>
          <a:spcPct val="0"/>
        </a:spcAft>
        <a:defRPr sz="3400">
          <a:solidFill>
            <a:srgbClr val="0060AD"/>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7"/>
          <p:cNvSpPr txBox="1">
            <a:spLocks noChangeArrowheads="1"/>
          </p:cNvSpPr>
          <p:nvPr/>
        </p:nvSpPr>
        <p:spPr bwMode="auto">
          <a:xfrm>
            <a:off x="7583488" y="4002088"/>
            <a:ext cx="1431925" cy="366712"/>
          </a:xfrm>
          <a:prstGeom prst="rect">
            <a:avLst/>
          </a:prstGeom>
          <a:noFill/>
          <a:ln w="9525">
            <a:noFill/>
            <a:miter lim="800000"/>
            <a:headEnd/>
            <a:tailEnd/>
          </a:ln>
        </p:spPr>
        <p:txBody>
          <a:bodyPr>
            <a:spAutoFit/>
          </a:bodyPr>
          <a:lstStyle/>
          <a:p>
            <a:pPr>
              <a:spcBef>
                <a:spcPct val="50000"/>
              </a:spcBef>
            </a:pPr>
            <a:endParaRPr lang="en-US" altLang="de-DE"/>
          </a:p>
        </p:txBody>
      </p:sp>
      <p:sp>
        <p:nvSpPr>
          <p:cNvPr id="7170" name="Text Box 2"/>
          <p:cNvSpPr txBox="1">
            <a:spLocks noChangeArrowheads="1"/>
          </p:cNvSpPr>
          <p:nvPr/>
        </p:nvSpPr>
        <p:spPr bwMode="auto">
          <a:xfrm>
            <a:off x="4281488" y="2068513"/>
            <a:ext cx="4733925" cy="2108269"/>
          </a:xfrm>
          <a:prstGeom prst="rect">
            <a:avLst/>
          </a:prstGeom>
          <a:noFill/>
          <a:ln w="9525">
            <a:noFill/>
            <a:miter lim="800000"/>
            <a:headEnd/>
            <a:tailEnd/>
          </a:ln>
        </p:spPr>
        <p:txBody>
          <a:bodyPr>
            <a:spAutoFit/>
          </a:bodyPr>
          <a:lstStyle/>
          <a:p>
            <a:pPr algn="r">
              <a:spcBef>
                <a:spcPts val="300"/>
              </a:spcBef>
            </a:pPr>
            <a:r>
              <a:rPr lang="en-CA" altLang="de-DE" sz="2700" dirty="0">
                <a:solidFill>
                  <a:schemeClr val="bg1"/>
                </a:solidFill>
                <a:latin typeface="Calibri" pitchFamily="34" charset="0"/>
              </a:rPr>
              <a:t>Lymphoma Learning Programme</a:t>
            </a:r>
          </a:p>
          <a:p>
            <a:pPr algn="r">
              <a:spcBef>
                <a:spcPts val="300"/>
              </a:spcBef>
            </a:pPr>
            <a:r>
              <a:rPr lang="en-CA" altLang="de-DE" sz="2700" dirty="0">
                <a:solidFill>
                  <a:schemeClr val="bg1"/>
                </a:solidFill>
                <a:latin typeface="Calibri" pitchFamily="34" charset="0"/>
              </a:rPr>
              <a:t>for Nurses and </a:t>
            </a:r>
          </a:p>
          <a:p>
            <a:pPr algn="r">
              <a:spcBef>
                <a:spcPts val="300"/>
              </a:spcBef>
            </a:pPr>
            <a:r>
              <a:rPr lang="en-CA" altLang="de-DE" sz="2700" dirty="0">
                <a:solidFill>
                  <a:schemeClr val="bg1"/>
                </a:solidFill>
                <a:latin typeface="Calibri" pitchFamily="34" charset="0"/>
              </a:rPr>
              <a:t>Allied Healthcare Professionals</a:t>
            </a:r>
          </a:p>
          <a:p>
            <a:pPr algn="r">
              <a:spcBef>
                <a:spcPct val="50000"/>
              </a:spcBef>
            </a:pPr>
            <a:endParaRPr lang="es-ES" altLang="de-DE" sz="3000" dirty="0">
              <a:solidFill>
                <a:schemeClr val="bg1"/>
              </a:solidFill>
              <a:latin typeface="Calibri" pitchFamily="34" charset="0"/>
            </a:endParaRPr>
          </a:p>
        </p:txBody>
      </p:sp>
      <p:sp>
        <p:nvSpPr>
          <p:cNvPr id="7171" name="Text Box 4"/>
          <p:cNvSpPr txBox="1">
            <a:spLocks noChangeArrowheads="1"/>
          </p:cNvSpPr>
          <p:nvPr/>
        </p:nvSpPr>
        <p:spPr bwMode="auto">
          <a:xfrm>
            <a:off x="4270375" y="3946525"/>
            <a:ext cx="4745038" cy="396875"/>
          </a:xfrm>
          <a:prstGeom prst="rect">
            <a:avLst/>
          </a:prstGeom>
          <a:noFill/>
          <a:ln w="9525">
            <a:noFill/>
            <a:miter lim="800000"/>
            <a:headEnd/>
            <a:tailEnd/>
          </a:ln>
        </p:spPr>
        <p:txBody>
          <a:bodyPr>
            <a:spAutoFit/>
          </a:bodyPr>
          <a:lstStyle/>
          <a:p>
            <a:pPr algn="r">
              <a:spcBef>
                <a:spcPct val="50000"/>
              </a:spcBef>
            </a:pPr>
            <a:r>
              <a:rPr lang="en-US" altLang="de-DE" sz="2000" i="1">
                <a:solidFill>
                  <a:schemeClr val="bg1"/>
                </a:solidFill>
                <a:latin typeface="Calibri" pitchFamily="34" charset="0"/>
              </a:rPr>
              <a:t>September/2014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Lymphoma Treatment Guidelines</a:t>
            </a:r>
            <a:endParaRPr lang="en-US" altLang="de-DE" sz="3000">
              <a:latin typeface="Calibri" pitchFamily="34" charset="0"/>
            </a:endParaRPr>
          </a:p>
        </p:txBody>
      </p:sp>
      <p:sp>
        <p:nvSpPr>
          <p:cNvPr id="19458" name="Rectangle 3"/>
          <p:cNvSpPr>
            <a:spLocks noGrp="1" noChangeArrowheads="1"/>
          </p:cNvSpPr>
          <p:nvPr>
            <p:ph type="body" idx="4294967295"/>
          </p:nvPr>
        </p:nvSpPr>
        <p:spPr>
          <a:xfrm>
            <a:off x="457200" y="1600200"/>
            <a:ext cx="8229600" cy="4308475"/>
          </a:xfrm>
        </p:spPr>
        <p:txBody>
          <a:bodyPr/>
          <a:lstStyle/>
          <a:p>
            <a:r>
              <a:rPr lang="en-GB" altLang="en-US" sz="2400"/>
              <a:t>Evidence-based ‘best practice’ standard of care guidelines are only available from: </a:t>
            </a:r>
          </a:p>
          <a:p>
            <a:pPr lvl="1"/>
            <a:r>
              <a:rPr lang="en-CA" altLang="en-US" sz="2000"/>
              <a:t>The National Comprehensive Cancer Network (NCCN) in the U.S.A</a:t>
            </a:r>
          </a:p>
          <a:p>
            <a:pPr lvl="1"/>
            <a:r>
              <a:rPr lang="en-CA" altLang="en-US" sz="2000"/>
              <a:t>The National Cancer Institute (NCI) of the National Institutes of Health (NIH) in the U.S.A.</a:t>
            </a:r>
            <a:r>
              <a:rPr lang="en-GB" altLang="en-US" sz="2000"/>
              <a:t> </a:t>
            </a:r>
          </a:p>
          <a:p>
            <a:pPr lvl="1"/>
            <a:r>
              <a:rPr lang="en-CA" altLang="en-US" sz="2000"/>
              <a:t>The BC Cancer Agency in Canada</a:t>
            </a:r>
          </a:p>
          <a:p>
            <a:pPr lvl="1"/>
            <a:r>
              <a:rPr lang="en-CA" altLang="en-US" sz="2000"/>
              <a:t>The German Hodgkin Study Group</a:t>
            </a:r>
          </a:p>
          <a:p>
            <a:r>
              <a:rPr lang="en-CA" altLang="en-US" sz="2400"/>
              <a:t>Other guidelines are not lymphoma-specific and mostly provide general treatment information</a:t>
            </a:r>
          </a:p>
        </p:txBody>
      </p:sp>
      <p:sp>
        <p:nvSpPr>
          <p:cNvPr id="19459" name="TextBox 1"/>
          <p:cNvSpPr txBox="1">
            <a:spLocks noChangeArrowheads="1"/>
          </p:cNvSpPr>
          <p:nvPr/>
        </p:nvSpPr>
        <p:spPr bwMode="auto">
          <a:xfrm>
            <a:off x="422275" y="6550025"/>
            <a:ext cx="8328025" cy="277813"/>
          </a:xfrm>
          <a:prstGeom prst="rect">
            <a:avLst/>
          </a:prstGeom>
          <a:noFill/>
          <a:ln w="9525">
            <a:noFill/>
            <a:miter lim="800000"/>
            <a:headEnd/>
            <a:tailEnd/>
          </a:ln>
        </p:spPr>
        <p:txBody>
          <a:bodyPr>
            <a:spAutoFit/>
          </a:bodyPr>
          <a:lstStyle/>
          <a:p>
            <a:r>
              <a:rPr lang="en-CA" sz="1200" i="1" dirty="0">
                <a:solidFill>
                  <a:schemeClr val="bg1"/>
                </a:solidFill>
                <a:latin typeface="Calibri" pitchFamily="34" charset="0"/>
              </a:rPr>
              <a:t>Source: Lymphoma Coalition, Standard of Care by Country. 2012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Types of Lymphoma Treatment (1)</a:t>
            </a:r>
            <a:endParaRPr lang="en-US" altLang="de-DE" sz="3000">
              <a:latin typeface="Calibri" pitchFamily="34" charset="0"/>
            </a:endParaRPr>
          </a:p>
        </p:txBody>
      </p:sp>
      <p:sp>
        <p:nvSpPr>
          <p:cNvPr id="20482" name="Rectangle 3"/>
          <p:cNvSpPr>
            <a:spLocks noGrp="1" noChangeArrowheads="1"/>
          </p:cNvSpPr>
          <p:nvPr>
            <p:ph type="body" idx="4294967295"/>
          </p:nvPr>
        </p:nvSpPr>
        <p:spPr>
          <a:xfrm>
            <a:off x="466725" y="1471613"/>
            <a:ext cx="8229600" cy="4398962"/>
          </a:xfrm>
        </p:spPr>
        <p:txBody>
          <a:bodyPr/>
          <a:lstStyle/>
          <a:p>
            <a:r>
              <a:rPr lang="en-CA" altLang="en-US" sz="2400"/>
              <a:t>The choice of treatment mainly depends on the:</a:t>
            </a:r>
          </a:p>
          <a:p>
            <a:pPr lvl="1"/>
            <a:r>
              <a:rPr lang="en-CA" altLang="en-US" sz="2000"/>
              <a:t>Type of lymphoma </a:t>
            </a:r>
          </a:p>
          <a:p>
            <a:pPr lvl="2"/>
            <a:r>
              <a:rPr lang="en-CA" altLang="en-US" sz="2000"/>
              <a:t>Hodgkin Lymphoma, NHL subtype</a:t>
            </a:r>
          </a:p>
          <a:p>
            <a:pPr lvl="1"/>
            <a:r>
              <a:rPr lang="en-CA" altLang="en-US" sz="2000"/>
              <a:t>Disease stage (Ann Arbor classification) and location</a:t>
            </a:r>
          </a:p>
          <a:p>
            <a:pPr lvl="1"/>
            <a:r>
              <a:rPr lang="en-CA" altLang="en-US" sz="2000"/>
              <a:t>How quickly the cancer is growing </a:t>
            </a:r>
          </a:p>
          <a:p>
            <a:pPr lvl="2"/>
            <a:r>
              <a:rPr lang="en-CA" altLang="en-US" sz="2000"/>
              <a:t>Indolent or aggressive lymphoma</a:t>
            </a:r>
          </a:p>
          <a:p>
            <a:pPr lvl="1"/>
            <a:r>
              <a:rPr lang="en-CA" altLang="en-US" sz="2000"/>
              <a:t>Patient age</a:t>
            </a:r>
          </a:p>
          <a:p>
            <a:pPr lvl="1"/>
            <a:r>
              <a:rPr lang="en-CA" altLang="en-US" sz="2000"/>
              <a:t>Age-adjusted International Prognostic Index (aaIPI) risk level</a:t>
            </a:r>
          </a:p>
          <a:p>
            <a:pPr lvl="1"/>
            <a:r>
              <a:rPr lang="en-CA" altLang="en-US" sz="2000"/>
              <a:t>Feasibility of dose-intensified approaches </a:t>
            </a:r>
          </a:p>
          <a:p>
            <a:pPr lvl="1"/>
            <a:r>
              <a:rPr lang="en-CA" altLang="en-US" sz="2000"/>
              <a:t>Eligibility for stem cell transplant (SCT)</a:t>
            </a:r>
          </a:p>
          <a:p>
            <a:pPr lvl="1"/>
            <a:r>
              <a:rPr lang="en-CA" altLang="en-US" sz="2000"/>
              <a:t>Presence of other health problems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Types of Lymphoma Treatment (2)</a:t>
            </a:r>
            <a:endParaRPr lang="en-US" altLang="de-DE" sz="3000">
              <a:latin typeface="Calibri" pitchFamily="34" charset="0"/>
            </a:endParaRPr>
          </a:p>
        </p:txBody>
      </p:sp>
      <p:graphicFrame>
        <p:nvGraphicFramePr>
          <p:cNvPr id="4" name="Group 164"/>
          <p:cNvGraphicFramePr>
            <a:graphicFrameLocks/>
          </p:cNvGraphicFramePr>
          <p:nvPr/>
        </p:nvGraphicFramePr>
        <p:xfrm>
          <a:off x="582613" y="1614488"/>
          <a:ext cx="8338584" cy="4605338"/>
        </p:xfrm>
        <a:graphic>
          <a:graphicData uri="http://schemas.openxmlformats.org/drawingml/2006/table">
            <a:tbl>
              <a:tblPr/>
              <a:tblGrid>
                <a:gridCol w="2208810">
                  <a:extLst>
                    <a:ext uri="{9D8B030D-6E8A-4147-A177-3AD203B41FA5}">
                      <a16:colId xmlns:a16="http://schemas.microsoft.com/office/drawing/2014/main" val="20000"/>
                    </a:ext>
                  </a:extLst>
                </a:gridCol>
                <a:gridCol w="4779439">
                  <a:extLst>
                    <a:ext uri="{9D8B030D-6E8A-4147-A177-3AD203B41FA5}">
                      <a16:colId xmlns:a16="http://schemas.microsoft.com/office/drawing/2014/main" val="20001"/>
                    </a:ext>
                  </a:extLst>
                </a:gridCol>
                <a:gridCol w="1350335">
                  <a:extLst>
                    <a:ext uri="{9D8B030D-6E8A-4147-A177-3AD203B41FA5}">
                      <a16:colId xmlns:a16="http://schemas.microsoft.com/office/drawing/2014/main" val="20002"/>
                    </a:ext>
                  </a:extLst>
                </a:gridCol>
              </a:tblGrid>
              <a:tr h="685800">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de-DE" sz="2000" b="1" i="0" u="none" strike="noStrike" cap="none" normalizeH="0" baseline="0" dirty="0">
                          <a:ln>
                            <a:noFill/>
                          </a:ln>
                          <a:solidFill>
                            <a:srgbClr val="C00000"/>
                          </a:solidFill>
                          <a:effectLst/>
                          <a:latin typeface="Arial" charset="0"/>
                        </a:rPr>
                        <a:t>Treatment option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de-DE" sz="2000" b="1" i="0" u="none" strike="noStrike" cap="none" normalizeH="0" baseline="0" dirty="0">
                          <a:ln>
                            <a:noFill/>
                          </a:ln>
                          <a:solidFill>
                            <a:srgbClr val="C00000"/>
                          </a:solidFill>
                          <a:effectLst/>
                          <a:latin typeface="Arial" charset="0"/>
                        </a:rPr>
                        <a:t>Description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de-DE" sz="2000" b="1" i="0" u="none" strike="noStrike" cap="none" normalizeH="0" baseline="0" dirty="0">
                          <a:ln>
                            <a:noFill/>
                          </a:ln>
                          <a:solidFill>
                            <a:srgbClr val="C00000"/>
                          </a:solidFill>
                          <a:effectLst/>
                          <a:latin typeface="Arial" charset="0"/>
                        </a:rPr>
                        <a:t>Specific target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6588">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de-DE" sz="1800" b="0" i="0" u="none" strike="noStrike" cap="none" normalizeH="0" baseline="0" dirty="0">
                          <a:ln>
                            <a:noFill/>
                          </a:ln>
                          <a:solidFill>
                            <a:schemeClr val="accent1">
                              <a:lumMod val="50000"/>
                            </a:schemeClr>
                          </a:solidFill>
                          <a:effectLst/>
                          <a:latin typeface="Arial" charset="0"/>
                        </a:rPr>
                        <a:t>‘Watch and wait’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GB" altLang="de-DE" sz="1800" b="0" i="0" u="none" strike="noStrike" cap="none" normalizeH="0" baseline="0" dirty="0">
                          <a:ln>
                            <a:noFill/>
                          </a:ln>
                          <a:solidFill>
                            <a:schemeClr val="accent1">
                              <a:lumMod val="50000"/>
                            </a:schemeClr>
                          </a:solidFill>
                          <a:effectLst/>
                          <a:latin typeface="Arial" charset="0"/>
                        </a:rPr>
                        <a:t>Close monitoring for signs and symptoms of disease progression</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GB" altLang="de-DE" sz="1800" b="0" i="0" u="none" strike="noStrike" cap="none" normalizeH="0" baseline="0" dirty="0">
                          <a:ln>
                            <a:noFill/>
                          </a:ln>
                          <a:solidFill>
                            <a:schemeClr val="accent1">
                              <a:lumMod val="50000"/>
                            </a:schemeClr>
                          </a:solidFill>
                          <a:effectLst/>
                          <a:latin typeface="Arial" charset="0"/>
                          <a:sym typeface="Wingdings 2" pitchFamily="18" charset="2"/>
                        </a:rPr>
                        <a:t>n/a</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de-DE" sz="1800" b="0" i="0" u="none" strike="noStrike" cap="none" normalizeH="0" baseline="0">
                          <a:ln>
                            <a:noFill/>
                          </a:ln>
                          <a:solidFill>
                            <a:schemeClr val="accent1">
                              <a:lumMod val="50000"/>
                            </a:schemeClr>
                          </a:solidFill>
                          <a:effectLst/>
                          <a:latin typeface="Arial" charset="0"/>
                        </a:rPr>
                        <a:t>Radiotherapy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de-DE" sz="1800" b="0" i="0" u="none" strike="noStrike" cap="none" normalizeH="0" baseline="0" dirty="0">
                          <a:ln>
                            <a:noFill/>
                          </a:ln>
                          <a:solidFill>
                            <a:schemeClr val="accent1">
                              <a:lumMod val="50000"/>
                            </a:schemeClr>
                          </a:solidFill>
                          <a:effectLst/>
                          <a:latin typeface="Arial" charset="0"/>
                        </a:rPr>
                        <a:t>High-energy rays that kill or slow down growth of lymphoma cells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de-DE" sz="1800" b="0" i="0" u="none" strike="noStrike" cap="none" normalizeH="0" baseline="0" dirty="0">
                          <a:ln>
                            <a:noFill/>
                          </a:ln>
                          <a:solidFill>
                            <a:schemeClr val="accent1">
                              <a:lumMod val="50000"/>
                            </a:schemeClr>
                          </a:solidFill>
                          <a:effectLst/>
                          <a:latin typeface="Arial" charset="0"/>
                          <a:sym typeface="Wingdings 2" pitchFamily="18" charset="2"/>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113">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de-DE" sz="1800" b="0" i="0" u="none" strike="noStrike" cap="none" normalizeH="0" baseline="0">
                          <a:ln>
                            <a:noFill/>
                          </a:ln>
                          <a:solidFill>
                            <a:schemeClr val="accent1">
                              <a:lumMod val="50000"/>
                            </a:schemeClr>
                          </a:solidFill>
                          <a:effectLst/>
                          <a:latin typeface="Arial" charset="0"/>
                        </a:rPr>
                        <a:t>Chemotherapy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de-DE" sz="1800" b="0" i="0" u="none" strike="noStrike" cap="none" normalizeH="0" baseline="0" dirty="0">
                          <a:ln>
                            <a:noFill/>
                          </a:ln>
                          <a:solidFill>
                            <a:schemeClr val="accent1">
                              <a:lumMod val="50000"/>
                            </a:schemeClr>
                          </a:solidFill>
                          <a:effectLst/>
                          <a:latin typeface="Arial" charset="0"/>
                        </a:rPr>
                        <a:t>Drugs that kill rapidly dividing cells, including lymphoma cells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de-DE" sz="1800" b="0" i="0" u="none" strike="noStrike" cap="none" normalizeH="0" baseline="0" dirty="0">
                          <a:ln>
                            <a:noFill/>
                          </a:ln>
                          <a:solidFill>
                            <a:schemeClr val="accent1">
                              <a:lumMod val="50000"/>
                            </a:schemeClr>
                          </a:solidFill>
                          <a:effectLst/>
                          <a:latin typeface="Arial" charset="0"/>
                          <a:sym typeface="Wingdings 2" pitchFamily="18" charset="2"/>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4525">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de-DE" sz="1800" b="0" i="0" u="none" strike="noStrike" cap="none" normalizeH="0" baseline="0">
                          <a:ln>
                            <a:noFill/>
                          </a:ln>
                          <a:solidFill>
                            <a:schemeClr val="accent1">
                              <a:lumMod val="50000"/>
                            </a:schemeClr>
                          </a:solidFill>
                          <a:effectLst/>
                          <a:latin typeface="Arial" charset="0"/>
                        </a:rPr>
                        <a:t>Monoclonal antibody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de-DE" sz="1800" b="0" i="0" u="none" strike="noStrike" cap="none" normalizeH="0" baseline="0" dirty="0">
                          <a:ln>
                            <a:noFill/>
                          </a:ln>
                          <a:solidFill>
                            <a:schemeClr val="accent1">
                              <a:lumMod val="50000"/>
                            </a:schemeClr>
                          </a:solidFill>
                          <a:effectLst/>
                          <a:latin typeface="Arial" charset="0"/>
                        </a:rPr>
                        <a:t>Agent designed to target and destroy lymphoma cells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de-DE" sz="1800" b="0" i="0" u="none" strike="noStrike" cap="none" normalizeH="0" baseline="0" dirty="0">
                          <a:ln>
                            <a:noFill/>
                          </a:ln>
                          <a:solidFill>
                            <a:schemeClr val="accent1">
                              <a:lumMod val="50000"/>
                            </a:schemeClr>
                          </a:solidFill>
                          <a:effectLst/>
                          <a:latin typeface="Arial" charset="0"/>
                          <a:sym typeface="Wingdings 2" pitchFamily="18" charset="2"/>
                        </a:rPr>
                        <a:t></a:t>
                      </a:r>
                      <a:endParaRPr kumimoji="0" lang="en-GB" altLang="de-DE" sz="1800" b="0" i="0" u="none" strike="noStrike" cap="none" normalizeH="0" baseline="0" dirty="0">
                        <a:ln>
                          <a:noFill/>
                        </a:ln>
                        <a:solidFill>
                          <a:schemeClr val="accent1">
                            <a:lumMod val="50000"/>
                          </a:schemeClr>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85800">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de-DE" sz="1800" b="0" i="0" u="none" strike="noStrike" cap="none" normalizeH="0" baseline="0" dirty="0">
                          <a:ln>
                            <a:noFill/>
                          </a:ln>
                          <a:solidFill>
                            <a:schemeClr val="accent1">
                              <a:lumMod val="50000"/>
                            </a:schemeClr>
                          </a:solidFill>
                          <a:effectLst/>
                          <a:latin typeface="Arial" charset="0"/>
                        </a:rPr>
                        <a:t>SCT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de-DE" sz="1800" b="0" i="0" u="none" strike="noStrike" cap="none" normalizeH="0" baseline="0" dirty="0">
                          <a:ln>
                            <a:noFill/>
                          </a:ln>
                          <a:solidFill>
                            <a:schemeClr val="accent1">
                              <a:lumMod val="50000"/>
                            </a:schemeClr>
                          </a:solidFill>
                          <a:effectLst/>
                          <a:latin typeface="Arial" charset="0"/>
                        </a:rPr>
                        <a:t>Infusion of healthy stem cells helps the body restore its supply of healthy blood cells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de-DE" sz="1800" b="0" i="0" u="none" strike="noStrike" cap="none" normalizeH="0" baseline="0" dirty="0">
                          <a:ln>
                            <a:noFill/>
                          </a:ln>
                          <a:solidFill>
                            <a:schemeClr val="accent1">
                              <a:lumMod val="50000"/>
                            </a:schemeClr>
                          </a:solidFill>
                          <a:effectLst/>
                          <a:latin typeface="Arial" charset="0"/>
                          <a:sym typeface="Wingdings 2" pitchFamily="18" charset="2"/>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03250">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de-DE" sz="1800" b="0" i="0" u="none" strike="noStrike" cap="none" normalizeH="0" baseline="0">
                          <a:ln>
                            <a:noFill/>
                          </a:ln>
                          <a:solidFill>
                            <a:schemeClr val="accent1">
                              <a:lumMod val="50000"/>
                            </a:schemeClr>
                          </a:solidFill>
                          <a:effectLst/>
                          <a:latin typeface="Arial" charset="0"/>
                        </a:rPr>
                        <a:t>Interferon </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altLang="de-DE" sz="1800" b="0" i="0" u="none" strike="noStrike" cap="none" normalizeH="0" baseline="0">
                          <a:ln>
                            <a:noFill/>
                          </a:ln>
                          <a:solidFill>
                            <a:schemeClr val="accent1">
                              <a:lumMod val="50000"/>
                            </a:schemeClr>
                          </a:solidFill>
                          <a:effectLst/>
                          <a:latin typeface="Arial" charset="0"/>
                        </a:rPr>
                        <a:t>Therapy which activates the immune system to attack lymphoma cells</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bg1"/>
                          </a:solidFill>
                          <a:latin typeface="Arial" charset="0"/>
                          <a:ea typeface=""/>
                          <a:cs typeface=""/>
                        </a:defRPr>
                      </a:lvl1pPr>
                      <a:lvl2pPr marL="457200" algn="l" defTabSz="914400" rtl="0" eaLnBrk="1" latinLnBrk="0" hangingPunct="1">
                        <a:spcBef>
                          <a:spcPct val="20000"/>
                        </a:spcBef>
                        <a:defRPr sz="2400" kern="1200">
                          <a:solidFill>
                            <a:schemeClr val="bg1"/>
                          </a:solidFill>
                          <a:latin typeface="Arial" charset="0"/>
                          <a:ea typeface=""/>
                          <a:cs typeface=""/>
                        </a:defRPr>
                      </a:lvl2pPr>
                      <a:lvl3pPr marL="914400" algn="l" defTabSz="914400" rtl="0" eaLnBrk="1" latinLnBrk="0" hangingPunct="1">
                        <a:spcBef>
                          <a:spcPct val="20000"/>
                        </a:spcBef>
                        <a:defRPr sz="2000" kern="1200">
                          <a:solidFill>
                            <a:schemeClr val="bg1"/>
                          </a:solidFill>
                          <a:latin typeface="Arial" charset="0"/>
                          <a:ea typeface=""/>
                          <a:cs typeface=""/>
                        </a:defRPr>
                      </a:lvl3pPr>
                      <a:lvl4pPr marL="1371600" algn="l" defTabSz="914400" rtl="0" eaLnBrk="1" latinLnBrk="0" hangingPunct="1">
                        <a:spcBef>
                          <a:spcPct val="20000"/>
                        </a:spcBef>
                        <a:defRPr sz="1800" kern="1200">
                          <a:solidFill>
                            <a:schemeClr val="bg1"/>
                          </a:solidFill>
                          <a:latin typeface="Arial" charset="0"/>
                          <a:ea typeface=""/>
                          <a:cs typeface=""/>
                        </a:defRPr>
                      </a:lvl4pPr>
                      <a:lvl5pPr marL="1828800" algn="l" defTabSz="914400" rtl="0" eaLnBrk="1" latinLnBrk="0" hangingPunct="1">
                        <a:spcBef>
                          <a:spcPct val="20000"/>
                        </a:spcBef>
                        <a:defRPr sz="1800" kern="1200">
                          <a:solidFill>
                            <a:schemeClr val="bg1"/>
                          </a:solidFill>
                          <a:latin typeface="Arial" charset="0"/>
                          <a:ea typeface=""/>
                          <a:cs typeface=""/>
                        </a:defRPr>
                      </a:lvl5pPr>
                      <a:lvl6pPr marL="2286000" algn="l" defTabSz="914400" rtl="0" eaLnBrk="1" fontAlgn="base" latinLnBrk="0" hangingPunct="1">
                        <a:spcBef>
                          <a:spcPct val="20000"/>
                        </a:spcBef>
                        <a:spcAft>
                          <a:spcPct val="0"/>
                        </a:spcAft>
                        <a:defRPr sz="1800" kern="1200">
                          <a:solidFill>
                            <a:schemeClr val="bg1"/>
                          </a:solidFill>
                          <a:latin typeface="Arial" charset="0"/>
                          <a:ea typeface=""/>
                          <a:cs typeface=""/>
                        </a:defRPr>
                      </a:lvl6pPr>
                      <a:lvl7pPr marL="2743200" algn="l" defTabSz="914400" rtl="0" eaLnBrk="1" fontAlgn="base" latinLnBrk="0" hangingPunct="1">
                        <a:spcBef>
                          <a:spcPct val="20000"/>
                        </a:spcBef>
                        <a:spcAft>
                          <a:spcPct val="0"/>
                        </a:spcAft>
                        <a:defRPr sz="1800" kern="1200">
                          <a:solidFill>
                            <a:schemeClr val="bg1"/>
                          </a:solidFill>
                          <a:latin typeface="Arial" charset="0"/>
                          <a:ea typeface=""/>
                          <a:cs typeface=""/>
                        </a:defRPr>
                      </a:lvl7pPr>
                      <a:lvl8pPr marL="3200400" algn="l" defTabSz="914400" rtl="0" eaLnBrk="1" fontAlgn="base" latinLnBrk="0" hangingPunct="1">
                        <a:spcBef>
                          <a:spcPct val="20000"/>
                        </a:spcBef>
                        <a:spcAft>
                          <a:spcPct val="0"/>
                        </a:spcAft>
                        <a:defRPr sz="1800" kern="1200">
                          <a:solidFill>
                            <a:schemeClr val="bg1"/>
                          </a:solidFill>
                          <a:latin typeface="Arial" charset="0"/>
                          <a:ea typeface=""/>
                          <a:cs typeface=""/>
                        </a:defRPr>
                      </a:lvl8pPr>
                      <a:lvl9pPr marL="3657600" algn="l" defTabSz="914400" rtl="0" eaLnBrk="1" fontAlgn="base" latinLnBrk="0" hangingPunct="1">
                        <a:spcBef>
                          <a:spcPct val="20000"/>
                        </a:spcBef>
                        <a:spcAft>
                          <a:spcPct val="0"/>
                        </a:spcAft>
                        <a:defRPr sz="1800" kern="1200">
                          <a:solidFill>
                            <a:schemeClr val="bg1"/>
                          </a:solidFill>
                          <a:latin typeface="Arial" charset="0"/>
                          <a:ea typeface=""/>
                          <a:cs typeface=""/>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altLang="de-DE" sz="1800" b="0" i="0" u="none" strike="noStrike" cap="none" normalizeH="0" baseline="0" dirty="0">
                          <a:ln>
                            <a:noFill/>
                          </a:ln>
                          <a:solidFill>
                            <a:schemeClr val="accent1">
                              <a:lumMod val="50000"/>
                            </a:schemeClr>
                          </a:solidFill>
                          <a:effectLst/>
                          <a:latin typeface="Arial" charset="0"/>
                          <a:sym typeface="Wingdings 2" pitchFamily="18" charset="2"/>
                        </a:rPr>
                        <a:t></a:t>
                      </a: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Types of Lymphoma Treatment (3)</a:t>
            </a:r>
            <a:endParaRPr lang="en-US" altLang="de-DE" sz="3000">
              <a:latin typeface="Calibri" pitchFamily="34" charset="0"/>
            </a:endParaRPr>
          </a:p>
        </p:txBody>
      </p:sp>
      <p:sp>
        <p:nvSpPr>
          <p:cNvPr id="22530" name="Rectangle 3"/>
          <p:cNvSpPr>
            <a:spLocks noGrp="1" noChangeArrowheads="1"/>
          </p:cNvSpPr>
          <p:nvPr>
            <p:ph type="body" idx="4294967295"/>
          </p:nvPr>
        </p:nvSpPr>
        <p:spPr>
          <a:xfrm>
            <a:off x="457200" y="1492250"/>
            <a:ext cx="6189663" cy="4849813"/>
          </a:xfrm>
        </p:spPr>
        <p:txBody>
          <a:bodyPr/>
          <a:lstStyle/>
          <a:p>
            <a:r>
              <a:rPr lang="en-GB" sz="2400"/>
              <a:t>Lymphoma treatments: </a:t>
            </a:r>
            <a:r>
              <a:rPr lang="en-GB" sz="2400">
                <a:solidFill>
                  <a:srgbClr val="C00000"/>
                </a:solidFill>
              </a:rPr>
              <a:t>“Watch and wait”</a:t>
            </a:r>
          </a:p>
          <a:p>
            <a:pPr lvl="1"/>
            <a:r>
              <a:rPr lang="en-CA" sz="2000"/>
              <a:t>Not appropriate for aggressive NHL which requires immediate treatment</a:t>
            </a:r>
          </a:p>
          <a:p>
            <a:pPr lvl="1"/>
            <a:r>
              <a:rPr lang="en-CA" sz="2000"/>
              <a:t>In indolent NHL, a study</a:t>
            </a:r>
            <a:r>
              <a:rPr lang="en-CA" sz="2000" baseline="30000">
                <a:solidFill>
                  <a:srgbClr val="C00000"/>
                </a:solidFill>
              </a:rPr>
              <a:t>1</a:t>
            </a:r>
            <a:r>
              <a:rPr lang="en-CA" sz="2000">
                <a:solidFill>
                  <a:srgbClr val="C00000"/>
                </a:solidFill>
              </a:rPr>
              <a:t> </a:t>
            </a:r>
            <a:r>
              <a:rPr lang="en-CA" sz="2000"/>
              <a:t>has shown no difference in overall survival similar in patients receiving:</a:t>
            </a:r>
          </a:p>
          <a:p>
            <a:pPr lvl="2"/>
            <a:r>
              <a:rPr lang="en-CA" sz="1800"/>
              <a:t>Immediate chemotherapy (chlorambucil)</a:t>
            </a:r>
          </a:p>
          <a:p>
            <a:pPr lvl="2"/>
            <a:r>
              <a:rPr lang="en-CA" sz="1800"/>
              <a:t>No initial treatment</a:t>
            </a:r>
          </a:p>
          <a:p>
            <a:pPr lvl="1"/>
            <a:r>
              <a:rPr lang="en-CA" sz="2000"/>
              <a:t>Many patients with indolent NHL do not require active treatment immediately</a:t>
            </a:r>
          </a:p>
          <a:p>
            <a:pPr lvl="1"/>
            <a:r>
              <a:rPr lang="en-CA" sz="2000"/>
              <a:t>Patients closely monitored</a:t>
            </a:r>
          </a:p>
          <a:p>
            <a:pPr lvl="1"/>
            <a:r>
              <a:rPr lang="en-CA" sz="2000"/>
              <a:t>Treatment initiated when disease progresses</a:t>
            </a:r>
          </a:p>
          <a:p>
            <a:endParaRPr lang="en-CA" altLang="en-US" sz="2400"/>
          </a:p>
        </p:txBody>
      </p:sp>
      <p:pic>
        <p:nvPicPr>
          <p:cNvPr id="22531" name="Picture 10" descr="watch and wait"/>
          <p:cNvPicPr>
            <a:picLocks noChangeAspect="1" noChangeArrowheads="1"/>
          </p:cNvPicPr>
          <p:nvPr/>
        </p:nvPicPr>
        <p:blipFill>
          <a:blip r:embed="rId2"/>
          <a:srcRect/>
          <a:stretch>
            <a:fillRect/>
          </a:stretch>
        </p:blipFill>
        <p:spPr bwMode="auto">
          <a:xfrm>
            <a:off x="6810375" y="1809750"/>
            <a:ext cx="1951038" cy="2006600"/>
          </a:xfrm>
          <a:prstGeom prst="rect">
            <a:avLst/>
          </a:prstGeom>
          <a:noFill/>
          <a:ln w="9525">
            <a:noFill/>
            <a:miter lim="800000"/>
            <a:headEnd/>
            <a:tailEnd/>
          </a:ln>
        </p:spPr>
      </p:pic>
      <p:pic>
        <p:nvPicPr>
          <p:cNvPr id="22532" name="Picture 4" descr="large-cover-image cropped LP"/>
          <p:cNvPicPr>
            <a:picLocks noChangeAspect="1" noChangeArrowheads="1"/>
          </p:cNvPicPr>
          <p:nvPr/>
        </p:nvPicPr>
        <p:blipFill>
          <a:blip r:embed="rId3"/>
          <a:srcRect/>
          <a:stretch>
            <a:fillRect/>
          </a:stretch>
        </p:blipFill>
        <p:spPr bwMode="auto">
          <a:xfrm>
            <a:off x="6646863" y="4008438"/>
            <a:ext cx="2114550" cy="2003425"/>
          </a:xfrm>
          <a:prstGeom prst="rect">
            <a:avLst/>
          </a:prstGeom>
          <a:noFill/>
          <a:ln w="9525">
            <a:noFill/>
            <a:miter lim="800000"/>
            <a:headEnd/>
            <a:tailEnd/>
          </a:ln>
        </p:spPr>
      </p:pic>
      <p:sp>
        <p:nvSpPr>
          <p:cNvPr id="7" name="Text Box 4"/>
          <p:cNvSpPr txBox="1">
            <a:spLocks noChangeArrowheads="1"/>
          </p:cNvSpPr>
          <p:nvPr/>
        </p:nvSpPr>
        <p:spPr bwMode="auto">
          <a:xfrm>
            <a:off x="520700" y="6540500"/>
            <a:ext cx="6977063" cy="276999"/>
          </a:xfrm>
          <a:prstGeom prst="rect">
            <a:avLst/>
          </a:prstGeom>
          <a:noFill/>
          <a:ln w="9525">
            <a:noFill/>
            <a:miter lim="800000"/>
            <a:headEnd/>
            <a:tailEnd/>
          </a:ln>
        </p:spPr>
        <p:txBody>
          <a:bodyPr>
            <a:spAutoFit/>
          </a:bodyPr>
          <a:lstStyle/>
          <a:p>
            <a:pPr>
              <a:spcBef>
                <a:spcPct val="50000"/>
              </a:spcBef>
            </a:pPr>
            <a:r>
              <a:rPr lang="en-CA" altLang="de-DE" sz="1200" i="1" dirty="0">
                <a:solidFill>
                  <a:schemeClr val="bg1"/>
                </a:solidFill>
                <a:latin typeface="Calibri" pitchFamily="34" charset="0"/>
              </a:rPr>
              <a:t>1. </a:t>
            </a:r>
            <a:r>
              <a:rPr lang="en-CA" altLang="de-DE" sz="1200" i="1" dirty="0" err="1">
                <a:solidFill>
                  <a:schemeClr val="bg1"/>
                </a:solidFill>
                <a:latin typeface="Calibri" pitchFamily="34" charset="0"/>
              </a:rPr>
              <a:t>Stien</a:t>
            </a:r>
            <a:r>
              <a:rPr lang="en-CA" altLang="de-DE" sz="1200" i="1" dirty="0">
                <a:solidFill>
                  <a:schemeClr val="bg1"/>
                </a:solidFill>
                <a:latin typeface="Calibri" pitchFamily="34" charset="0"/>
              </a:rPr>
              <a:t> RS and Greer JP. 2003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Types of Lymphoma Treatment (4)</a:t>
            </a:r>
            <a:endParaRPr lang="en-US" altLang="de-DE" sz="3000">
              <a:latin typeface="Calibri" pitchFamily="34" charset="0"/>
            </a:endParaRPr>
          </a:p>
        </p:txBody>
      </p:sp>
      <p:sp>
        <p:nvSpPr>
          <p:cNvPr id="12291" name="Rectangle 3"/>
          <p:cNvSpPr>
            <a:spLocks noGrp="1" noChangeArrowheads="1"/>
          </p:cNvSpPr>
          <p:nvPr>
            <p:ph type="body" idx="4294967295"/>
          </p:nvPr>
        </p:nvSpPr>
        <p:spPr>
          <a:xfrm>
            <a:off x="457200" y="1435100"/>
            <a:ext cx="8462963" cy="4906963"/>
          </a:xfrm>
        </p:spPr>
        <p:txBody>
          <a:bodyPr/>
          <a:lstStyle/>
          <a:p>
            <a:pPr>
              <a:defRPr/>
            </a:pPr>
            <a:r>
              <a:rPr lang="en-GB" sz="2400" dirty="0"/>
              <a:t>Lymphoma treatments: </a:t>
            </a:r>
            <a:r>
              <a:rPr lang="en-GB" sz="2400" dirty="0">
                <a:solidFill>
                  <a:srgbClr val="C00000"/>
                </a:solidFill>
              </a:rPr>
              <a:t>Chemotherapy</a:t>
            </a:r>
          </a:p>
          <a:p>
            <a:pPr lvl="1">
              <a:defRPr/>
            </a:pPr>
            <a:r>
              <a:rPr lang="en-CA" sz="2000" dirty="0"/>
              <a:t>Commonly used treatment for NHL</a:t>
            </a:r>
          </a:p>
          <a:p>
            <a:pPr lvl="1">
              <a:defRPr/>
            </a:pPr>
            <a:r>
              <a:rPr lang="en-CA" sz="2000" dirty="0"/>
              <a:t>May be given as single agent or combination</a:t>
            </a:r>
          </a:p>
          <a:p>
            <a:pPr lvl="1">
              <a:defRPr/>
            </a:pPr>
            <a:r>
              <a:rPr lang="en-CA" sz="2000" dirty="0"/>
              <a:t>Treatment is tailored to patient’s individual needs</a:t>
            </a:r>
          </a:p>
          <a:p>
            <a:pPr lvl="1">
              <a:defRPr/>
            </a:pPr>
            <a:r>
              <a:rPr lang="en-GB" sz="2000" dirty="0"/>
              <a:t>Single agent chemotherapy </a:t>
            </a:r>
            <a:endParaRPr lang="en-CA" sz="2000" dirty="0"/>
          </a:p>
          <a:p>
            <a:pPr lvl="2">
              <a:defRPr/>
            </a:pPr>
            <a:r>
              <a:rPr lang="en-GB" sz="2000" dirty="0"/>
              <a:t>Common chemotherapy agents:</a:t>
            </a:r>
          </a:p>
          <a:p>
            <a:pPr lvl="3">
              <a:defRPr/>
            </a:pPr>
            <a:r>
              <a:rPr lang="en-GB" sz="1600" dirty="0"/>
              <a:t>Alkylating agents </a:t>
            </a:r>
            <a:r>
              <a:rPr lang="en-CA" sz="1600" dirty="0"/>
              <a:t>(cyclophosphamide, </a:t>
            </a:r>
            <a:r>
              <a:rPr lang="en-CA" sz="1600" dirty="0" err="1"/>
              <a:t>chlorambucil</a:t>
            </a:r>
            <a:r>
              <a:rPr lang="en-CA" sz="1600" dirty="0"/>
              <a:t>)</a:t>
            </a:r>
          </a:p>
          <a:p>
            <a:pPr lvl="3">
              <a:defRPr/>
            </a:pPr>
            <a:r>
              <a:rPr lang="en-CA" sz="1600" dirty="0"/>
              <a:t>Purine nucleoside analogues (</a:t>
            </a:r>
            <a:r>
              <a:rPr lang="en-CA" sz="1600" dirty="0" err="1"/>
              <a:t>fludarabine</a:t>
            </a:r>
            <a:r>
              <a:rPr lang="en-CA" sz="1600" dirty="0"/>
              <a:t>, 2-chlorodeoxyadenosine)</a:t>
            </a:r>
          </a:p>
          <a:p>
            <a:pPr lvl="3">
              <a:defRPr/>
            </a:pPr>
            <a:r>
              <a:rPr lang="en-CA" sz="1600" dirty="0" err="1"/>
              <a:t>Bendamustine</a:t>
            </a:r>
            <a:endParaRPr lang="en-CA" sz="1600" dirty="0"/>
          </a:p>
          <a:p>
            <a:pPr lvl="3">
              <a:defRPr/>
            </a:pPr>
            <a:r>
              <a:rPr lang="en-CA" sz="1600" dirty="0"/>
              <a:t>Cyclophosphamide (Cytoxan)</a:t>
            </a:r>
          </a:p>
          <a:p>
            <a:pPr lvl="3">
              <a:defRPr/>
            </a:pPr>
            <a:r>
              <a:rPr lang="en-CA" sz="1600" dirty="0" err="1"/>
              <a:t>Chlorambucil</a:t>
            </a:r>
            <a:endParaRPr lang="en-CA" sz="1600" dirty="0"/>
          </a:p>
          <a:p>
            <a:pPr lvl="1">
              <a:defRPr/>
            </a:pPr>
            <a:r>
              <a:rPr lang="en-CA" sz="2000" dirty="0"/>
              <a:t>Combination chemotherapy</a:t>
            </a:r>
          </a:p>
          <a:p>
            <a:pPr lvl="2">
              <a:defRPr/>
            </a:pPr>
            <a:r>
              <a:rPr lang="en-CA" sz="1800" dirty="0"/>
              <a:t>Often associated with more side-effects</a:t>
            </a:r>
          </a:p>
          <a:p>
            <a:pPr marL="457200" lvl="1" indent="0">
              <a:buFont typeface="Arial" charset="0"/>
              <a:buNone/>
              <a:defRPr/>
            </a:pPr>
            <a:endParaRPr lang="en-CA" dirty="0"/>
          </a:p>
        </p:txBody>
      </p:sp>
      <p:pic>
        <p:nvPicPr>
          <p:cNvPr id="23555" name="Picture 4" descr="chemo-spread copped LP"/>
          <p:cNvPicPr>
            <a:picLocks noChangeAspect="1" noChangeArrowheads="1"/>
          </p:cNvPicPr>
          <p:nvPr/>
        </p:nvPicPr>
        <p:blipFill>
          <a:blip r:embed="rId2"/>
          <a:srcRect/>
          <a:stretch>
            <a:fillRect/>
          </a:stretch>
        </p:blipFill>
        <p:spPr bwMode="auto">
          <a:xfrm>
            <a:off x="6873875" y="1435100"/>
            <a:ext cx="1882775" cy="250983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Types of Lymphoma Treatment (5)</a:t>
            </a:r>
            <a:endParaRPr lang="en-US" altLang="de-DE" sz="3000">
              <a:latin typeface="Calibri" pitchFamily="34" charset="0"/>
            </a:endParaRPr>
          </a:p>
        </p:txBody>
      </p:sp>
      <p:sp>
        <p:nvSpPr>
          <p:cNvPr id="24578" name="Rectangle 3"/>
          <p:cNvSpPr>
            <a:spLocks noGrp="1" noChangeArrowheads="1"/>
          </p:cNvSpPr>
          <p:nvPr>
            <p:ph type="body" idx="4294967295"/>
          </p:nvPr>
        </p:nvSpPr>
        <p:spPr>
          <a:xfrm>
            <a:off x="488950" y="1328738"/>
            <a:ext cx="8496300" cy="457200"/>
          </a:xfrm>
        </p:spPr>
        <p:txBody>
          <a:bodyPr/>
          <a:lstStyle/>
          <a:p>
            <a:pPr marL="0" indent="0">
              <a:buFont typeface="Arial" charset="0"/>
              <a:buNone/>
            </a:pPr>
            <a:r>
              <a:rPr lang="en-GB" altLang="en-US" sz="2400"/>
              <a:t>Commonly used combination regimens for NHLs:</a:t>
            </a:r>
          </a:p>
          <a:p>
            <a:pPr marL="0" indent="0">
              <a:buFont typeface="Arial" charset="0"/>
              <a:buNone/>
            </a:pPr>
            <a:endParaRPr lang="en-GB" altLang="en-US" sz="2400"/>
          </a:p>
          <a:p>
            <a:pPr marL="0" indent="0">
              <a:buFont typeface="Arial" charset="0"/>
              <a:buNone/>
            </a:pPr>
            <a:endParaRPr lang="en-GB" altLang="en-US" sz="2400"/>
          </a:p>
          <a:p>
            <a:pPr marL="0" indent="0">
              <a:buFont typeface="Arial" charset="0"/>
              <a:buNone/>
            </a:pPr>
            <a:endParaRPr lang="en-GB" altLang="en-US" sz="2400"/>
          </a:p>
          <a:p>
            <a:pPr marL="0" indent="0">
              <a:buFont typeface="Arial" charset="0"/>
              <a:buNone/>
            </a:pPr>
            <a:endParaRPr lang="en-GB" altLang="en-US" sz="2400"/>
          </a:p>
          <a:p>
            <a:pPr marL="0" indent="0">
              <a:buFont typeface="Arial" charset="0"/>
              <a:buNone/>
            </a:pPr>
            <a:endParaRPr lang="en-GB" altLang="en-US" sz="2400"/>
          </a:p>
          <a:p>
            <a:pPr marL="0" indent="0">
              <a:buFont typeface="Arial" charset="0"/>
              <a:buNone/>
            </a:pPr>
            <a:endParaRPr lang="en-GB" altLang="en-US" sz="2400"/>
          </a:p>
          <a:p>
            <a:pPr marL="0" indent="0">
              <a:buFont typeface="Arial" charset="0"/>
              <a:buNone/>
            </a:pPr>
            <a:endParaRPr lang="en-GB" altLang="en-US" sz="2400"/>
          </a:p>
        </p:txBody>
      </p:sp>
      <p:graphicFrame>
        <p:nvGraphicFramePr>
          <p:cNvPr id="2" name="Table 1"/>
          <p:cNvGraphicFramePr>
            <a:graphicFrameLocks noGrp="1"/>
          </p:cNvGraphicFramePr>
          <p:nvPr/>
        </p:nvGraphicFramePr>
        <p:xfrm>
          <a:off x="595313" y="1801813"/>
          <a:ext cx="8070113" cy="4521200"/>
        </p:xfrm>
        <a:graphic>
          <a:graphicData uri="http://schemas.openxmlformats.org/drawingml/2006/table">
            <a:tbl>
              <a:tblPr firstRow="1" bandRow="1">
                <a:tableStyleId>{BC89EF96-8CEA-46FF-86C4-4CE0E7609802}</a:tableStyleId>
              </a:tblPr>
              <a:tblGrid>
                <a:gridCol w="1520457">
                  <a:extLst>
                    <a:ext uri="{9D8B030D-6E8A-4147-A177-3AD203B41FA5}">
                      <a16:colId xmlns:a16="http://schemas.microsoft.com/office/drawing/2014/main" val="20000"/>
                    </a:ext>
                  </a:extLst>
                </a:gridCol>
                <a:gridCol w="6549656">
                  <a:extLst>
                    <a:ext uri="{9D8B030D-6E8A-4147-A177-3AD203B41FA5}">
                      <a16:colId xmlns:a16="http://schemas.microsoft.com/office/drawing/2014/main" val="20001"/>
                    </a:ext>
                  </a:extLst>
                </a:gridCol>
              </a:tblGrid>
              <a:tr h="370840">
                <a:tc>
                  <a:txBody>
                    <a:bodyPr/>
                    <a:lstStyle/>
                    <a:p>
                      <a:r>
                        <a:rPr kumimoji="0" lang="en-CA" altLang="en-US" sz="1400" b="0" u="none" strike="noStrike" kern="1200" cap="none" spc="0" normalizeH="0" baseline="0" noProof="0" dirty="0">
                          <a:ln>
                            <a:noFill/>
                          </a:ln>
                          <a:effectLst/>
                          <a:uLnTx/>
                          <a:uFillTx/>
                        </a:rPr>
                        <a:t>CHOP</a:t>
                      </a:r>
                      <a:endParaRPr lang="en-CA" sz="1400" b="0" dirty="0"/>
                    </a:p>
                  </a:txBody>
                  <a:tcPr/>
                </a:tc>
                <a:tc>
                  <a:txBody>
                    <a:bodyPr/>
                    <a:lstStyle/>
                    <a:p>
                      <a:r>
                        <a:rPr kumimoji="0" lang="en-CA" altLang="en-US" sz="1400" b="0" u="none" strike="noStrike" kern="1200" cap="none" spc="0" normalizeH="0" baseline="0" noProof="0" dirty="0">
                          <a:ln>
                            <a:noFill/>
                          </a:ln>
                          <a:effectLst/>
                          <a:uLnTx/>
                          <a:uFillTx/>
                        </a:rPr>
                        <a:t>cyclophosphamide, doxorubicin, </a:t>
                      </a:r>
                      <a:r>
                        <a:rPr kumimoji="0" lang="en-CA" altLang="en-US" sz="1400" b="0" u="none" strike="noStrike" kern="1200" cap="none" spc="0" normalizeH="0" baseline="0" noProof="0" dirty="0" err="1">
                          <a:ln>
                            <a:noFill/>
                          </a:ln>
                          <a:effectLst/>
                          <a:uLnTx/>
                          <a:uFillTx/>
                        </a:rPr>
                        <a:t>oncovin</a:t>
                      </a:r>
                      <a:r>
                        <a:rPr kumimoji="0" lang="en-CA" altLang="en-US" sz="1400" b="0" u="none" strike="noStrike" kern="1200" cap="none" spc="0" normalizeH="0" baseline="0" noProof="0" dirty="0">
                          <a:ln>
                            <a:noFill/>
                          </a:ln>
                          <a:effectLst/>
                          <a:uLnTx/>
                          <a:uFillTx/>
                        </a:rPr>
                        <a:t>/vincristine, prednisone</a:t>
                      </a:r>
                      <a:endParaRPr lang="en-CA" sz="1400" b="0" dirty="0"/>
                    </a:p>
                  </a:txBody>
                  <a:tcPr/>
                </a:tc>
                <a:extLst>
                  <a:ext uri="{0D108BD9-81ED-4DB2-BD59-A6C34878D82A}">
                    <a16:rowId xmlns:a16="http://schemas.microsoft.com/office/drawing/2014/main" val="10000"/>
                  </a:ext>
                </a:extLst>
              </a:tr>
              <a:tr h="370840">
                <a:tc>
                  <a:txBody>
                    <a:bodyPr/>
                    <a:lstStyle/>
                    <a:p>
                      <a:r>
                        <a:rPr lang="en-CA" sz="1400" dirty="0"/>
                        <a:t>CHOEP/EPOCH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altLang="en-US" sz="1400" u="none" strike="noStrike" kern="1200" cap="none" spc="0" normalizeH="0" baseline="0" noProof="0" dirty="0">
                          <a:ln>
                            <a:noFill/>
                          </a:ln>
                          <a:effectLst/>
                          <a:uLnTx/>
                          <a:uFillTx/>
                        </a:rPr>
                        <a:t>cyclophosphamide, doxorubicin, </a:t>
                      </a:r>
                      <a:r>
                        <a:rPr kumimoji="0" lang="en-CA" altLang="en-US" sz="1400" u="none" strike="noStrike" kern="1200" cap="none" spc="0" normalizeH="0" baseline="0" noProof="0" dirty="0" err="1">
                          <a:ln>
                            <a:noFill/>
                          </a:ln>
                          <a:effectLst/>
                          <a:uLnTx/>
                          <a:uFillTx/>
                        </a:rPr>
                        <a:t>oncovin</a:t>
                      </a:r>
                      <a:r>
                        <a:rPr kumimoji="0" lang="en-CA" altLang="en-US" sz="1400" u="none" strike="noStrike" kern="1200" cap="none" spc="0" normalizeH="0" baseline="0" noProof="0" dirty="0">
                          <a:ln>
                            <a:noFill/>
                          </a:ln>
                          <a:effectLst/>
                          <a:uLnTx/>
                          <a:uFillTx/>
                        </a:rPr>
                        <a:t>/vincristine, prednisone </a:t>
                      </a:r>
                      <a:r>
                        <a:rPr lang="en-CA" sz="1400" dirty="0"/>
                        <a:t>plus </a:t>
                      </a:r>
                      <a:r>
                        <a:rPr lang="en-CA" sz="1400" dirty="0" err="1"/>
                        <a:t>etoposide</a:t>
                      </a:r>
                      <a:endParaRPr lang="en-CA" sz="1400" dirty="0">
                        <a:latin typeface="+mn-lt"/>
                      </a:endParaRPr>
                    </a:p>
                  </a:txBody>
                  <a:tcPr/>
                </a:tc>
                <a:extLst>
                  <a:ext uri="{0D108BD9-81ED-4DB2-BD59-A6C34878D82A}">
                    <a16:rowId xmlns:a16="http://schemas.microsoft.com/office/drawing/2014/main" val="10001"/>
                  </a:ext>
                </a:extLst>
              </a:tr>
              <a:tr h="370840">
                <a:tc>
                  <a:txBody>
                    <a:bodyPr/>
                    <a:lstStyle/>
                    <a:p>
                      <a:r>
                        <a:rPr lang="en-CA" sz="1400" dirty="0"/>
                        <a:t>CVP</a:t>
                      </a:r>
                    </a:p>
                  </a:txBody>
                  <a:tcPr/>
                </a:tc>
                <a:tc>
                  <a:txBody>
                    <a:bodyPr/>
                    <a:lstStyle/>
                    <a:p>
                      <a:r>
                        <a:rPr kumimoji="0" lang="en-CA" altLang="en-US" sz="1400" u="none" strike="noStrike" kern="1200" cap="none" spc="0" normalizeH="0" baseline="0" noProof="0" dirty="0">
                          <a:ln>
                            <a:noFill/>
                          </a:ln>
                          <a:effectLst/>
                          <a:uLnTx/>
                          <a:uFillTx/>
                        </a:rPr>
                        <a:t>cyclophosphamide, vincristine, prednisone)</a:t>
                      </a:r>
                      <a:endParaRPr lang="en-CA" sz="1400" dirty="0"/>
                    </a:p>
                  </a:txBody>
                  <a:tcPr/>
                </a:tc>
                <a:extLst>
                  <a:ext uri="{0D108BD9-81ED-4DB2-BD59-A6C34878D82A}">
                    <a16:rowId xmlns:a16="http://schemas.microsoft.com/office/drawing/2014/main" val="10002"/>
                  </a:ext>
                </a:extLst>
              </a:tr>
              <a:tr h="370840">
                <a:tc>
                  <a:txBody>
                    <a:bodyPr/>
                    <a:lstStyle/>
                    <a:p>
                      <a:r>
                        <a:rPr lang="en-CA" sz="1400" dirty="0"/>
                        <a:t>FC</a:t>
                      </a:r>
                    </a:p>
                  </a:txBody>
                  <a:tcPr/>
                </a:tc>
                <a:tc>
                  <a:txBody>
                    <a:bodyPr/>
                    <a:lstStyle/>
                    <a:p>
                      <a:r>
                        <a:rPr kumimoji="0" lang="en-CA" altLang="en-US" sz="1400" u="none" strike="noStrike" kern="1200" cap="none" spc="0" normalizeH="0" baseline="0" noProof="0" dirty="0" err="1">
                          <a:ln>
                            <a:noFill/>
                          </a:ln>
                          <a:effectLst/>
                          <a:uLnTx/>
                          <a:uFillTx/>
                        </a:rPr>
                        <a:t>fludarabine+cyclophosphamide</a:t>
                      </a:r>
                      <a:endParaRPr lang="en-CA" sz="1400" dirty="0"/>
                    </a:p>
                  </a:txBody>
                  <a:tcPr/>
                </a:tc>
                <a:extLst>
                  <a:ext uri="{0D108BD9-81ED-4DB2-BD59-A6C34878D82A}">
                    <a16:rowId xmlns:a16="http://schemas.microsoft.com/office/drawing/2014/main" val="10003"/>
                  </a:ext>
                </a:extLst>
              </a:tr>
              <a:tr h="370840">
                <a:tc>
                  <a:txBody>
                    <a:bodyPr/>
                    <a:lstStyle/>
                    <a:p>
                      <a:r>
                        <a:rPr kumimoji="0" lang="en-CA" altLang="en-US" sz="1400" u="none" strike="noStrike" kern="1200" cap="none" spc="0" normalizeH="0" baseline="0" noProof="0" dirty="0">
                          <a:ln>
                            <a:noFill/>
                          </a:ln>
                          <a:effectLst/>
                          <a:uLnTx/>
                          <a:uFillTx/>
                        </a:rPr>
                        <a:t>COMLA</a:t>
                      </a:r>
                      <a:endParaRPr lang="en-CA" sz="1400" dirty="0"/>
                    </a:p>
                  </a:txBody>
                  <a:tcPr/>
                </a:tc>
                <a:tc>
                  <a:txBody>
                    <a:bodyPr/>
                    <a:lstStyle/>
                    <a:p>
                      <a:r>
                        <a:rPr kumimoji="0" lang="en-CA" altLang="en-US" sz="1400" u="none" strike="noStrike" kern="1200" cap="none" spc="0" normalizeH="0" baseline="0" noProof="0" dirty="0">
                          <a:ln>
                            <a:noFill/>
                          </a:ln>
                          <a:effectLst/>
                          <a:uLnTx/>
                          <a:uFillTx/>
                        </a:rPr>
                        <a:t>cyclophosphamide, vincristine, methotrexate with </a:t>
                      </a:r>
                      <a:r>
                        <a:rPr kumimoji="0" lang="en-CA" altLang="en-US" sz="1400" u="none" strike="noStrike" kern="1200" cap="none" spc="0" normalizeH="0" baseline="0" noProof="0" dirty="0" err="1">
                          <a:ln>
                            <a:noFill/>
                          </a:ln>
                          <a:effectLst/>
                          <a:uLnTx/>
                          <a:uFillTx/>
                        </a:rPr>
                        <a:t>leucovorin</a:t>
                      </a:r>
                      <a:r>
                        <a:rPr kumimoji="0" lang="en-CA" altLang="en-US" sz="1400" u="none" strike="noStrike" kern="1200" cap="none" spc="0" normalizeH="0" baseline="0" noProof="0" dirty="0">
                          <a:ln>
                            <a:noFill/>
                          </a:ln>
                          <a:effectLst/>
                          <a:uLnTx/>
                          <a:uFillTx/>
                        </a:rPr>
                        <a:t> rescue, </a:t>
                      </a:r>
                      <a:r>
                        <a:rPr kumimoji="0" lang="en-CA" altLang="en-US" sz="1400" u="none" strike="noStrike" kern="1200" cap="none" spc="0" normalizeH="0" baseline="0" noProof="0" dirty="0" err="1">
                          <a:ln>
                            <a:noFill/>
                          </a:ln>
                          <a:effectLst/>
                          <a:uLnTx/>
                          <a:uFillTx/>
                        </a:rPr>
                        <a:t>cytarabine</a:t>
                      </a:r>
                      <a:endParaRPr lang="en-CA" sz="1400" dirty="0"/>
                    </a:p>
                  </a:txBody>
                  <a:tcPr/>
                </a:tc>
                <a:extLst>
                  <a:ext uri="{0D108BD9-81ED-4DB2-BD59-A6C34878D82A}">
                    <a16:rowId xmlns:a16="http://schemas.microsoft.com/office/drawing/2014/main" val="10004"/>
                  </a:ext>
                </a:extLst>
              </a:tr>
              <a:tr h="370840">
                <a:tc>
                  <a:txBody>
                    <a:bodyPr/>
                    <a:lstStyle/>
                    <a:p>
                      <a:r>
                        <a:rPr lang="en-CA" sz="1400" dirty="0"/>
                        <a:t>BACOP</a:t>
                      </a:r>
                    </a:p>
                  </a:txBody>
                  <a:tcPr/>
                </a:tc>
                <a:tc>
                  <a:txBody>
                    <a:bodyPr/>
                    <a:lstStyle/>
                    <a:p>
                      <a:r>
                        <a:rPr kumimoji="0" lang="en-CA" altLang="en-US" sz="1400" u="none" strike="noStrike" kern="1200" cap="none" spc="0" normalizeH="0" baseline="0" noProof="0" dirty="0" err="1">
                          <a:ln>
                            <a:noFill/>
                          </a:ln>
                          <a:effectLst/>
                          <a:uLnTx/>
                          <a:uFillTx/>
                        </a:rPr>
                        <a:t>bleomycin</a:t>
                      </a:r>
                      <a:r>
                        <a:rPr kumimoji="0" lang="en-CA" altLang="en-US" sz="1400" u="none" strike="noStrike" kern="1200" cap="none" spc="0" normalizeH="0" baseline="0" noProof="0" dirty="0">
                          <a:ln>
                            <a:noFill/>
                          </a:ln>
                          <a:effectLst/>
                          <a:uLnTx/>
                          <a:uFillTx/>
                        </a:rPr>
                        <a:t>, doxorubicin, cyclophosphamide, vincristine, prednisone</a:t>
                      </a:r>
                      <a:endParaRPr lang="en-CA" sz="1400" dirty="0"/>
                    </a:p>
                  </a:txBody>
                  <a:tcPr/>
                </a:tc>
                <a:extLst>
                  <a:ext uri="{0D108BD9-81ED-4DB2-BD59-A6C34878D82A}">
                    <a16:rowId xmlns:a16="http://schemas.microsoft.com/office/drawing/2014/main" val="10005"/>
                  </a:ext>
                </a:extLst>
              </a:tr>
              <a:tr h="370840">
                <a:tc>
                  <a:txBody>
                    <a:bodyPr/>
                    <a:lstStyle/>
                    <a:p>
                      <a:r>
                        <a:rPr lang="en-CA" sz="1400" dirty="0"/>
                        <a:t>APO</a:t>
                      </a:r>
                    </a:p>
                  </a:txBody>
                  <a:tcPr/>
                </a:tc>
                <a:tc>
                  <a:txBody>
                    <a:bodyPr/>
                    <a:lstStyle/>
                    <a:p>
                      <a:r>
                        <a:rPr kumimoji="0" lang="en-CA" altLang="en-US" sz="1400" u="none" strike="noStrike" kern="1200" cap="none" spc="0" normalizeH="0" baseline="0" noProof="0" dirty="0">
                          <a:ln>
                            <a:noFill/>
                          </a:ln>
                          <a:effectLst/>
                          <a:uLnTx/>
                          <a:uFillTx/>
                        </a:rPr>
                        <a:t>doxorubicin, vincristine, prednisone, methotrexate, 6-mercaptopurine</a:t>
                      </a:r>
                      <a:endParaRPr lang="en-CA" sz="1400" dirty="0"/>
                    </a:p>
                  </a:txBody>
                  <a:tcPr/>
                </a:tc>
                <a:extLst>
                  <a:ext uri="{0D108BD9-81ED-4DB2-BD59-A6C34878D82A}">
                    <a16:rowId xmlns:a16="http://schemas.microsoft.com/office/drawing/2014/main" val="10006"/>
                  </a:ext>
                </a:extLst>
              </a:tr>
              <a:tr h="370840">
                <a:tc>
                  <a:txBody>
                    <a:bodyPr/>
                    <a:lstStyle/>
                    <a:p>
                      <a:r>
                        <a:rPr kumimoji="0" lang="en-CA" altLang="en-US" sz="1400" u="none" strike="noStrike" kern="1200" cap="none" spc="0" normalizeH="0" baseline="0" noProof="0" dirty="0" err="1">
                          <a:ln>
                            <a:noFill/>
                          </a:ln>
                          <a:effectLst/>
                          <a:uLnTx/>
                          <a:uFillTx/>
                        </a:rPr>
                        <a:t>ProMACE-CytaBOM</a:t>
                      </a:r>
                      <a:endParaRPr lang="en-CA" sz="1400" dirty="0"/>
                    </a:p>
                  </a:txBody>
                  <a:tcPr/>
                </a:tc>
                <a:tc>
                  <a:txBody>
                    <a:bodyPr/>
                    <a:lstStyle/>
                    <a:p>
                      <a:r>
                        <a:rPr kumimoji="0" lang="en-CA" altLang="en-US" sz="1400" u="none" strike="noStrike" kern="1200" cap="none" spc="0" normalizeH="0" baseline="0" noProof="0" dirty="0">
                          <a:ln>
                            <a:noFill/>
                          </a:ln>
                          <a:effectLst/>
                          <a:uLnTx/>
                          <a:uFillTx/>
                        </a:rPr>
                        <a:t>cyclophosphamide, </a:t>
                      </a:r>
                      <a:r>
                        <a:rPr kumimoji="0" lang="en-CA" altLang="en-US" sz="1400" u="none" strike="noStrike" kern="1200" cap="none" spc="0" normalizeH="0" baseline="0" noProof="0" dirty="0" err="1">
                          <a:ln>
                            <a:noFill/>
                          </a:ln>
                          <a:effectLst/>
                          <a:uLnTx/>
                          <a:uFillTx/>
                        </a:rPr>
                        <a:t>etoposide</a:t>
                      </a:r>
                      <a:r>
                        <a:rPr kumimoji="0" lang="en-CA" altLang="en-US" sz="1400" u="none" strike="noStrike" kern="1200" cap="none" spc="0" normalizeH="0" baseline="0" noProof="0" dirty="0">
                          <a:ln>
                            <a:noFill/>
                          </a:ln>
                          <a:effectLst/>
                          <a:uLnTx/>
                          <a:uFillTx/>
                        </a:rPr>
                        <a:t>, doxorubicin, prednisone, </a:t>
                      </a:r>
                      <a:r>
                        <a:rPr kumimoji="0" lang="en-CA" altLang="en-US" sz="1400" u="none" strike="noStrike" kern="1200" cap="none" spc="0" normalizeH="0" baseline="0" noProof="0" dirty="0" err="1">
                          <a:ln>
                            <a:noFill/>
                          </a:ln>
                          <a:effectLst/>
                          <a:uLnTx/>
                          <a:uFillTx/>
                        </a:rPr>
                        <a:t>cytarabine</a:t>
                      </a:r>
                      <a:r>
                        <a:rPr kumimoji="0" lang="en-CA" altLang="en-US" sz="1400" u="none" strike="noStrike" kern="1200" cap="none" spc="0" normalizeH="0" baseline="0" noProof="0" dirty="0">
                          <a:ln>
                            <a:noFill/>
                          </a:ln>
                          <a:effectLst/>
                          <a:uLnTx/>
                          <a:uFillTx/>
                        </a:rPr>
                        <a:t>, </a:t>
                      </a:r>
                      <a:r>
                        <a:rPr kumimoji="0" lang="en-CA" altLang="en-US" sz="1400" u="none" strike="noStrike" kern="1200" cap="none" spc="0" normalizeH="0" baseline="0" noProof="0" dirty="0" err="1">
                          <a:ln>
                            <a:noFill/>
                          </a:ln>
                          <a:effectLst/>
                          <a:uLnTx/>
                          <a:uFillTx/>
                        </a:rPr>
                        <a:t>bleomycin</a:t>
                      </a:r>
                      <a:r>
                        <a:rPr kumimoji="0" lang="en-CA" altLang="en-US" sz="1400" u="none" strike="noStrike" kern="1200" cap="none" spc="0" normalizeH="0" baseline="0" noProof="0" dirty="0">
                          <a:ln>
                            <a:noFill/>
                          </a:ln>
                          <a:effectLst/>
                          <a:uLnTx/>
                          <a:uFillTx/>
                        </a:rPr>
                        <a:t>, vincristine, intermediate-dose methotrexate</a:t>
                      </a:r>
                      <a:endParaRPr lang="en-CA" sz="1400" dirty="0"/>
                    </a:p>
                  </a:txBody>
                  <a:tcPr/>
                </a:tc>
                <a:extLst>
                  <a:ext uri="{0D108BD9-81ED-4DB2-BD59-A6C34878D82A}">
                    <a16:rowId xmlns:a16="http://schemas.microsoft.com/office/drawing/2014/main" val="10007"/>
                  </a:ext>
                </a:extLst>
              </a:tr>
              <a:tr h="370840">
                <a:tc>
                  <a:txBody>
                    <a:bodyPr/>
                    <a:lstStyle/>
                    <a:p>
                      <a:r>
                        <a:rPr lang="en-CA" sz="1400" dirty="0"/>
                        <a:t>M-BACOD</a:t>
                      </a:r>
                    </a:p>
                  </a:txBody>
                  <a:tcPr/>
                </a:tc>
                <a:tc>
                  <a:txBody>
                    <a:bodyPr/>
                    <a:lstStyle/>
                    <a:p>
                      <a:r>
                        <a:rPr lang="en-CA" sz="1400" dirty="0"/>
                        <a:t>intermediate-dose methotrexate, </a:t>
                      </a:r>
                      <a:r>
                        <a:rPr lang="en-CA" sz="1400" dirty="0" err="1"/>
                        <a:t>bleomycin</a:t>
                      </a:r>
                      <a:r>
                        <a:rPr lang="en-CA" sz="1400" dirty="0"/>
                        <a:t>, doxorubicin, cyclophosphamide, vincristine, dexamethasone</a:t>
                      </a:r>
                    </a:p>
                  </a:txBody>
                  <a:tcPr/>
                </a:tc>
                <a:extLst>
                  <a:ext uri="{0D108BD9-81ED-4DB2-BD59-A6C34878D82A}">
                    <a16:rowId xmlns:a16="http://schemas.microsoft.com/office/drawing/2014/main" val="10008"/>
                  </a:ext>
                </a:extLst>
              </a:tr>
              <a:tr h="370840">
                <a:tc>
                  <a:txBody>
                    <a:bodyPr/>
                    <a:lstStyle/>
                    <a:p>
                      <a:r>
                        <a:rPr lang="en-CA" sz="1400" dirty="0"/>
                        <a:t>MACOP-B</a:t>
                      </a:r>
                    </a:p>
                  </a:txBody>
                  <a:tcPr/>
                </a:tc>
                <a:tc>
                  <a:txBody>
                    <a:bodyPr/>
                    <a:lstStyle/>
                    <a:p>
                      <a:r>
                        <a:rPr lang="en-CA" sz="1400" dirty="0"/>
                        <a:t>methotrexate with </a:t>
                      </a:r>
                      <a:r>
                        <a:rPr lang="en-CA" sz="1400" dirty="0" err="1"/>
                        <a:t>leucovorin</a:t>
                      </a:r>
                      <a:r>
                        <a:rPr lang="en-CA" sz="1400" dirty="0"/>
                        <a:t> rescue, doxorubicin, </a:t>
                      </a:r>
                      <a:r>
                        <a:rPr lang="en-CA" sz="1400" dirty="0" err="1"/>
                        <a:t>cytoxan</a:t>
                      </a:r>
                      <a:r>
                        <a:rPr lang="en-CA" sz="1400" dirty="0"/>
                        <a:t>, vincristine, prednisone, </a:t>
                      </a:r>
                      <a:r>
                        <a:rPr lang="en-CA" sz="1400" dirty="0" err="1"/>
                        <a:t>bleomycin</a:t>
                      </a:r>
                      <a:endParaRPr lang="en-CA" sz="1400" dirty="0"/>
                    </a:p>
                  </a:txBody>
                  <a:tcPr/>
                </a:tc>
                <a:extLst>
                  <a:ext uri="{0D108BD9-81ED-4DB2-BD59-A6C34878D82A}">
                    <a16:rowId xmlns:a16="http://schemas.microsoft.com/office/drawing/2014/main" val="10009"/>
                  </a:ext>
                </a:extLst>
              </a:tr>
              <a:tr h="370840">
                <a:tc>
                  <a:txBody>
                    <a:bodyPr/>
                    <a:lstStyle/>
                    <a:p>
                      <a:r>
                        <a:rPr lang="en-CA" sz="1400" dirty="0"/>
                        <a:t>Other</a:t>
                      </a:r>
                    </a:p>
                  </a:txBody>
                  <a:tcPr/>
                </a:tc>
                <a:tc>
                  <a:txBody>
                    <a:bodyPr/>
                    <a:lstStyle/>
                    <a:p>
                      <a:r>
                        <a:rPr lang="en-CA" sz="1400" dirty="0"/>
                        <a:t>L10 or L17 protocols used for adult lymphocytic leukemia</a:t>
                      </a:r>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Types of Lymphoma Treatment (6)</a:t>
            </a:r>
            <a:endParaRPr lang="en-US" altLang="de-DE" sz="3000">
              <a:latin typeface="Calibri" pitchFamily="34" charset="0"/>
            </a:endParaRPr>
          </a:p>
        </p:txBody>
      </p:sp>
      <p:sp>
        <p:nvSpPr>
          <p:cNvPr id="25602" name="Rectangle 3"/>
          <p:cNvSpPr>
            <a:spLocks noGrp="1" noChangeArrowheads="1"/>
          </p:cNvSpPr>
          <p:nvPr>
            <p:ph type="body" idx="4294967295"/>
          </p:nvPr>
        </p:nvSpPr>
        <p:spPr>
          <a:xfrm>
            <a:off x="457200" y="1492250"/>
            <a:ext cx="8229600" cy="3760788"/>
          </a:xfrm>
        </p:spPr>
        <p:txBody>
          <a:bodyPr/>
          <a:lstStyle/>
          <a:p>
            <a:r>
              <a:rPr lang="en-GB" sz="2400"/>
              <a:t>Lymphoma treatments: </a:t>
            </a:r>
            <a:r>
              <a:rPr lang="en-GB" sz="2400">
                <a:solidFill>
                  <a:srgbClr val="C00000"/>
                </a:solidFill>
              </a:rPr>
              <a:t>Immunotherapy</a:t>
            </a:r>
          </a:p>
          <a:p>
            <a:pPr lvl="1"/>
            <a:r>
              <a:rPr lang="en-CA" sz="2000"/>
              <a:t>Single agent immunotherapy </a:t>
            </a:r>
          </a:p>
          <a:p>
            <a:pPr lvl="2"/>
            <a:r>
              <a:rPr lang="en-CA" sz="1800"/>
              <a:t>Rituximab </a:t>
            </a:r>
          </a:p>
          <a:p>
            <a:pPr lvl="2"/>
            <a:r>
              <a:rPr lang="en-CA" sz="1800"/>
              <a:t>Other monoclonal antibodies (MAb)</a:t>
            </a:r>
          </a:p>
          <a:p>
            <a:pPr lvl="1"/>
            <a:r>
              <a:rPr lang="en-GB" sz="2000"/>
              <a:t>Immunochemotherapy without anthracyclines </a:t>
            </a:r>
          </a:p>
          <a:p>
            <a:pPr lvl="2"/>
            <a:r>
              <a:rPr lang="en-GB" sz="1800"/>
              <a:t>R-bendamustine, R-FC, R-CVP, R-GemOx, R-chlorambucil</a:t>
            </a:r>
            <a:endParaRPr lang="en-CA" sz="1800"/>
          </a:p>
          <a:p>
            <a:pPr lvl="1"/>
            <a:r>
              <a:rPr lang="en-GB" sz="2000"/>
              <a:t>Immunochemotherapy with anthracyclines </a:t>
            </a:r>
          </a:p>
          <a:p>
            <a:pPr lvl="2"/>
            <a:r>
              <a:rPr lang="en-GB" sz="1800"/>
              <a:t>R-FCM, R-CHOP, R-MCP</a:t>
            </a:r>
            <a:endParaRPr lang="en-CA" sz="1800"/>
          </a:p>
          <a:p>
            <a:pPr lvl="1"/>
            <a:r>
              <a:rPr lang="en-GB" sz="2000"/>
              <a:t>Intensive immunochemotherapy regimens </a:t>
            </a:r>
          </a:p>
          <a:p>
            <a:pPr lvl="2"/>
            <a:r>
              <a:rPr lang="en-GB" sz="1800"/>
              <a:t>R-ICE, R-EPOCH, R-HyperCVAD, R-DHAP</a:t>
            </a:r>
          </a:p>
          <a:p>
            <a:pPr lvl="1"/>
            <a:r>
              <a:rPr lang="en-CA" sz="2200"/>
              <a:t>Radioimmunotherapy</a:t>
            </a:r>
          </a:p>
          <a:p>
            <a:pPr lvl="1"/>
            <a:endParaRPr lang="en-CA" sz="2200"/>
          </a:p>
        </p:txBody>
      </p:sp>
      <p:pic>
        <p:nvPicPr>
          <p:cNvPr id="25603" name="Picture 15" descr="Chemotherapy IV image"/>
          <p:cNvPicPr>
            <a:picLocks noChangeAspect="1" noChangeArrowheads="1"/>
          </p:cNvPicPr>
          <p:nvPr/>
        </p:nvPicPr>
        <p:blipFill>
          <a:blip r:embed="rId2"/>
          <a:srcRect/>
          <a:stretch>
            <a:fillRect/>
          </a:stretch>
        </p:blipFill>
        <p:spPr bwMode="auto">
          <a:xfrm>
            <a:off x="6548438" y="3954463"/>
            <a:ext cx="2063750" cy="219233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Types of Lymphoma Treatment (7)</a:t>
            </a:r>
            <a:endParaRPr lang="en-US" altLang="de-DE" sz="3000">
              <a:latin typeface="Calibri" pitchFamily="34" charset="0"/>
            </a:endParaRPr>
          </a:p>
        </p:txBody>
      </p:sp>
      <p:sp>
        <p:nvSpPr>
          <p:cNvPr id="26626" name="Rectangle 3"/>
          <p:cNvSpPr>
            <a:spLocks noGrp="1" noChangeArrowheads="1"/>
          </p:cNvSpPr>
          <p:nvPr>
            <p:ph type="body" idx="4294967295"/>
          </p:nvPr>
        </p:nvSpPr>
        <p:spPr>
          <a:xfrm>
            <a:off x="457200" y="1492250"/>
            <a:ext cx="7207250" cy="4849813"/>
          </a:xfrm>
        </p:spPr>
        <p:txBody>
          <a:bodyPr/>
          <a:lstStyle/>
          <a:p>
            <a:r>
              <a:rPr lang="en-GB" sz="2400"/>
              <a:t>Lymphoma treatments: </a:t>
            </a:r>
            <a:r>
              <a:rPr lang="en-GB" sz="2400">
                <a:solidFill>
                  <a:srgbClr val="C00000"/>
                </a:solidFill>
              </a:rPr>
              <a:t>Other Targeted Therapy</a:t>
            </a:r>
          </a:p>
          <a:p>
            <a:pPr lvl="1"/>
            <a:r>
              <a:rPr lang="en-GB" sz="2000">
                <a:solidFill>
                  <a:srgbClr val="000000"/>
                </a:solidFill>
              </a:rPr>
              <a:t>Antibody-drug conjugates </a:t>
            </a:r>
          </a:p>
          <a:p>
            <a:pPr lvl="2"/>
            <a:r>
              <a:rPr lang="en-GB" sz="1800">
                <a:solidFill>
                  <a:srgbClr val="000000"/>
                </a:solidFill>
              </a:rPr>
              <a:t>brentuximab vedotin </a:t>
            </a:r>
          </a:p>
          <a:p>
            <a:pPr lvl="1"/>
            <a:r>
              <a:rPr lang="en-GB" sz="2000"/>
              <a:t>Molecular target agents </a:t>
            </a:r>
          </a:p>
          <a:p>
            <a:pPr lvl="2"/>
            <a:r>
              <a:rPr lang="en-GB" sz="1800"/>
              <a:t>Proteasome inhibitors (bortezomib, ixazomib)</a:t>
            </a:r>
          </a:p>
          <a:p>
            <a:pPr lvl="2"/>
            <a:r>
              <a:rPr lang="en-US" sz="1800"/>
              <a:t>Immunomodulatory drugs (IMiDs; </a:t>
            </a:r>
            <a:r>
              <a:rPr lang="en-GB" sz="1800"/>
              <a:t>lenalidomide)</a:t>
            </a:r>
          </a:p>
          <a:p>
            <a:pPr lvl="2"/>
            <a:r>
              <a:rPr lang="en-US" sz="1800"/>
              <a:t>HDAC inhibitors (vorinostat, romidepsin)</a:t>
            </a:r>
          </a:p>
          <a:p>
            <a:pPr lvl="2"/>
            <a:r>
              <a:rPr lang="en-US" sz="1800"/>
              <a:t>mTOR inhibitors (</a:t>
            </a:r>
            <a:r>
              <a:rPr lang="en-CA" sz="1800"/>
              <a:t>temsirolimus/CC-779, everolimus/RAD001</a:t>
            </a:r>
            <a:r>
              <a:rPr lang="en-US" sz="1800"/>
              <a:t>)</a:t>
            </a:r>
            <a:r>
              <a:rPr lang="en-GB" sz="1800"/>
              <a:t> </a:t>
            </a:r>
          </a:p>
          <a:p>
            <a:pPr lvl="2"/>
            <a:r>
              <a:rPr lang="en-GB" sz="1800"/>
              <a:t>Aurora A kinase inhibitors (alisertib)</a:t>
            </a:r>
          </a:p>
        </p:txBody>
      </p:sp>
      <p:pic>
        <p:nvPicPr>
          <p:cNvPr id="26627" name="Picture 4" descr="lymphoma-net-mabthera"/>
          <p:cNvPicPr>
            <a:picLocks noChangeAspect="1" noChangeArrowheads="1"/>
          </p:cNvPicPr>
          <p:nvPr/>
        </p:nvPicPr>
        <p:blipFill>
          <a:blip r:embed="rId2"/>
          <a:srcRect/>
          <a:stretch>
            <a:fillRect/>
          </a:stretch>
        </p:blipFill>
        <p:spPr bwMode="auto">
          <a:xfrm>
            <a:off x="6613525" y="3622675"/>
            <a:ext cx="2100263" cy="25590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M2-A </a:t>
            </a:r>
            <a:br>
              <a:rPr lang="en-GB" altLang="en-US" sz="3200" b="1" dirty="0"/>
            </a:br>
            <a:r>
              <a:rPr lang="en-GB" altLang="en-US" sz="3000" b="1" dirty="0"/>
              <a:t>Types of Lymphoma Treatment (8)</a:t>
            </a:r>
            <a:endParaRPr lang="en-US" altLang="de-DE" sz="3000" dirty="0">
              <a:latin typeface="Calibri" pitchFamily="34" charset="0"/>
            </a:endParaRPr>
          </a:p>
        </p:txBody>
      </p:sp>
      <p:sp>
        <p:nvSpPr>
          <p:cNvPr id="12291" name="Rectangle 3"/>
          <p:cNvSpPr>
            <a:spLocks noGrp="1" noChangeArrowheads="1"/>
          </p:cNvSpPr>
          <p:nvPr>
            <p:ph type="body" idx="4294967295"/>
          </p:nvPr>
        </p:nvSpPr>
        <p:spPr>
          <a:xfrm>
            <a:off x="3208338" y="1443038"/>
            <a:ext cx="2984500" cy="444500"/>
          </a:xfrm>
          <a:solidFill>
            <a:schemeClr val="bg1">
              <a:lumMod val="95000"/>
            </a:schemeClr>
          </a:solidFill>
          <a:ln>
            <a:solidFill>
              <a:srgbClr val="C00000"/>
            </a:solidFill>
          </a:ln>
        </p:spPr>
        <p:txBody>
          <a:bodyPr/>
          <a:lstStyle/>
          <a:p>
            <a:pPr marL="0" indent="0" algn="ctr">
              <a:buFont typeface="Arial" charset="0"/>
              <a:buNone/>
              <a:defRPr/>
            </a:pPr>
            <a:r>
              <a:rPr lang="en-CA" sz="2400" dirty="0">
                <a:solidFill>
                  <a:srgbClr val="C00000"/>
                </a:solidFill>
              </a:rPr>
              <a:t>Targeted therapy</a:t>
            </a:r>
            <a:endParaRPr lang="en-GB" sz="2400" dirty="0">
              <a:solidFill>
                <a:srgbClr val="C00000"/>
              </a:solidFill>
            </a:endParaRPr>
          </a:p>
        </p:txBody>
      </p:sp>
      <p:sp>
        <p:nvSpPr>
          <p:cNvPr id="28675" name="Text Box 4"/>
          <p:cNvSpPr txBox="1">
            <a:spLocks noChangeArrowheads="1"/>
          </p:cNvSpPr>
          <p:nvPr/>
        </p:nvSpPr>
        <p:spPr bwMode="auto">
          <a:xfrm>
            <a:off x="471488" y="6521450"/>
            <a:ext cx="7497762"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a:t>
            </a:r>
            <a:r>
              <a:rPr lang="en-US" altLang="de-DE" sz="1200" i="1" dirty="0" err="1">
                <a:solidFill>
                  <a:schemeClr val="bg1"/>
                </a:solidFill>
                <a:latin typeface="Calibri" pitchFamily="34" charset="0"/>
              </a:rPr>
              <a:t>Younes</a:t>
            </a:r>
            <a:r>
              <a:rPr lang="en-US" altLang="de-DE" sz="1200" i="1" dirty="0">
                <a:solidFill>
                  <a:schemeClr val="bg1"/>
                </a:solidFill>
                <a:latin typeface="Calibri" pitchFamily="34" charset="0"/>
              </a:rPr>
              <a:t> A , </a:t>
            </a:r>
            <a:r>
              <a:rPr lang="en-CA" altLang="de-DE" sz="1200" i="1" dirty="0">
                <a:solidFill>
                  <a:schemeClr val="bg1"/>
                </a:solidFill>
                <a:latin typeface="Calibri" pitchFamily="34" charset="0"/>
              </a:rPr>
              <a:t>2011</a:t>
            </a:r>
            <a:endParaRPr lang="en-US" altLang="de-DE" sz="1200" i="1" dirty="0">
              <a:solidFill>
                <a:schemeClr val="bg1"/>
              </a:solidFill>
              <a:latin typeface="Calibri" pitchFamily="34" charset="0"/>
            </a:endParaRPr>
          </a:p>
        </p:txBody>
      </p:sp>
      <p:pic>
        <p:nvPicPr>
          <p:cNvPr id="28676" name="Picture 2"/>
          <p:cNvPicPr>
            <a:picLocks noChangeAspect="1" noChangeArrowheads="1"/>
          </p:cNvPicPr>
          <p:nvPr/>
        </p:nvPicPr>
        <p:blipFill>
          <a:blip r:embed="rId3"/>
          <a:srcRect/>
          <a:stretch>
            <a:fillRect/>
          </a:stretch>
        </p:blipFill>
        <p:spPr bwMode="auto">
          <a:xfrm>
            <a:off x="1185863" y="1966913"/>
            <a:ext cx="6616700" cy="43942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a:xfrm>
            <a:off x="2527300" y="157163"/>
            <a:ext cx="6616700" cy="909637"/>
          </a:xfrm>
        </p:spPr>
        <p:txBody>
          <a:bodyPr/>
          <a:lstStyle/>
          <a:p>
            <a:pPr eaLnBrk="1" hangingPunct="1"/>
            <a:r>
              <a:rPr lang="en-GB" altLang="en-US" sz="2800" b="1" dirty="0"/>
              <a:t>M2-A </a:t>
            </a:r>
            <a:br>
              <a:rPr lang="en-GB" altLang="en-US" sz="2800" b="1" dirty="0"/>
            </a:br>
            <a:r>
              <a:rPr lang="en-GB" altLang="en-US" sz="2600" b="1" dirty="0"/>
              <a:t>Types of Lymphoma Treatment (9)</a:t>
            </a:r>
            <a:endParaRPr lang="en-US" altLang="de-DE" sz="2600" dirty="0">
              <a:latin typeface="Calibri" pitchFamily="34" charset="0"/>
            </a:endParaRPr>
          </a:p>
        </p:txBody>
      </p:sp>
      <p:sp>
        <p:nvSpPr>
          <p:cNvPr id="30722" name="Rectangle 3"/>
          <p:cNvSpPr>
            <a:spLocks noGrp="1" noChangeArrowheads="1"/>
          </p:cNvSpPr>
          <p:nvPr>
            <p:ph type="body" idx="4294967295"/>
          </p:nvPr>
        </p:nvSpPr>
        <p:spPr>
          <a:xfrm>
            <a:off x="457200" y="1600200"/>
            <a:ext cx="8229600" cy="2774950"/>
          </a:xfrm>
        </p:spPr>
        <p:txBody>
          <a:bodyPr/>
          <a:lstStyle/>
          <a:p>
            <a:r>
              <a:rPr lang="en-GB" altLang="en-US" sz="2400"/>
              <a:t>Monoclonal Antibodies (MAb)</a:t>
            </a:r>
          </a:p>
          <a:p>
            <a:pPr lvl="1"/>
            <a:r>
              <a:rPr lang="en-GB" altLang="en-US" sz="2400"/>
              <a:t>What do the suffixes indicate?</a:t>
            </a:r>
          </a:p>
          <a:p>
            <a:pPr lvl="2"/>
            <a:r>
              <a:rPr lang="en-CA" sz="2000"/>
              <a:t>The amount of murine component in the monoclonal antibody</a:t>
            </a:r>
          </a:p>
          <a:p>
            <a:pPr lvl="3"/>
            <a:r>
              <a:rPr lang="en-CA" sz="1800"/>
              <a:t>-momab = murine (pure mouse) drug</a:t>
            </a:r>
          </a:p>
          <a:p>
            <a:pPr lvl="3"/>
            <a:r>
              <a:rPr lang="en-CA" sz="1800"/>
              <a:t>-ximab = mostly human partly mouse (chimeric)</a:t>
            </a:r>
          </a:p>
          <a:p>
            <a:pPr lvl="3"/>
            <a:r>
              <a:rPr lang="en-CA" sz="1800"/>
              <a:t>-zumab = humanized and only a small part mouse</a:t>
            </a:r>
          </a:p>
          <a:p>
            <a:pPr lvl="3"/>
            <a:r>
              <a:rPr lang="en-CA" sz="1800"/>
              <a:t>-umab = fully human antibodies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985963" y="2500313"/>
            <a:ext cx="5153025" cy="1360487"/>
          </a:xfrm>
          <a:prstGeom prst="rect">
            <a:avLst/>
          </a:prstGeom>
          <a:noFill/>
          <a:ln w="9525">
            <a:noFill/>
            <a:miter lim="800000"/>
            <a:headEnd/>
            <a:tailEnd/>
          </a:ln>
        </p:spPr>
        <p:txBody>
          <a:bodyPr>
            <a:spAutoFit/>
          </a:bodyPr>
          <a:lstStyle/>
          <a:p>
            <a:pPr algn="ctr">
              <a:spcBef>
                <a:spcPct val="50000"/>
              </a:spcBef>
            </a:pPr>
            <a:r>
              <a:rPr lang="en-CA" altLang="de-DE" sz="3600">
                <a:solidFill>
                  <a:schemeClr val="bg1"/>
                </a:solidFill>
                <a:latin typeface="Calibri" pitchFamily="34" charset="0"/>
              </a:rPr>
              <a:t>Module 2: </a:t>
            </a:r>
          </a:p>
          <a:p>
            <a:pPr algn="ctr">
              <a:spcBef>
                <a:spcPct val="50000"/>
              </a:spcBef>
            </a:pPr>
            <a:r>
              <a:rPr lang="en-CA" altLang="de-DE" sz="3100">
                <a:solidFill>
                  <a:schemeClr val="bg1"/>
                </a:solidFill>
                <a:latin typeface="Calibri" pitchFamily="34" charset="0"/>
              </a:rPr>
              <a:t>Lymphoma Treatments</a:t>
            </a:r>
            <a:endParaRPr lang="en-US" altLang="de-DE" sz="3100">
              <a:solidFill>
                <a:schemeClr val="bg1"/>
              </a:solidFill>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a:xfrm>
            <a:off x="2527300" y="157163"/>
            <a:ext cx="6616700" cy="909637"/>
          </a:xfrm>
        </p:spPr>
        <p:txBody>
          <a:bodyPr/>
          <a:lstStyle/>
          <a:p>
            <a:pPr eaLnBrk="1" hangingPunct="1"/>
            <a:r>
              <a:rPr lang="en-GB" altLang="en-US" sz="2800" b="1" dirty="0"/>
              <a:t>M2-A </a:t>
            </a:r>
            <a:br>
              <a:rPr lang="en-GB" altLang="en-US" sz="2800" b="1" dirty="0"/>
            </a:br>
            <a:r>
              <a:rPr lang="en-GB" altLang="en-US" sz="2600" b="1" dirty="0"/>
              <a:t>Types of Lymphoma Treatment (10)</a:t>
            </a:r>
            <a:endParaRPr lang="en-US" altLang="de-DE" sz="2600" dirty="0">
              <a:latin typeface="Calibri" pitchFamily="34" charset="0"/>
            </a:endParaRPr>
          </a:p>
        </p:txBody>
      </p:sp>
      <p:sp>
        <p:nvSpPr>
          <p:cNvPr id="31746" name="Rectangle 3"/>
          <p:cNvSpPr>
            <a:spLocks noGrp="1" noChangeArrowheads="1"/>
          </p:cNvSpPr>
          <p:nvPr>
            <p:ph type="body" idx="4294967295"/>
          </p:nvPr>
        </p:nvSpPr>
        <p:spPr>
          <a:xfrm>
            <a:off x="1360488" y="2325688"/>
            <a:ext cx="1647825" cy="2709862"/>
          </a:xfrm>
          <a:ln>
            <a:solidFill>
              <a:srgbClr val="C00000"/>
            </a:solidFill>
          </a:ln>
        </p:spPr>
        <p:txBody>
          <a:bodyPr/>
          <a:lstStyle/>
          <a:p>
            <a:pPr marL="0" indent="0">
              <a:buFont typeface="Arial" charset="0"/>
              <a:buNone/>
            </a:pPr>
            <a:r>
              <a:rPr lang="en-GB" altLang="en-US" sz="1600" b="1">
                <a:solidFill>
                  <a:srgbClr val="C00000"/>
                </a:solidFill>
              </a:rPr>
              <a:t>Unconjugated / naked MAbs: </a:t>
            </a:r>
          </a:p>
          <a:p>
            <a:pPr marL="0" indent="0">
              <a:buFont typeface="Arial" charset="0"/>
              <a:buNone/>
            </a:pPr>
            <a:r>
              <a:rPr lang="en-GB" altLang="en-US" sz="1600" i="1"/>
              <a:t>Rituximab </a:t>
            </a:r>
          </a:p>
          <a:p>
            <a:pPr marL="0" indent="0">
              <a:buFont typeface="Arial" charset="0"/>
              <a:buNone/>
            </a:pPr>
            <a:r>
              <a:rPr lang="en-GB" altLang="en-US" sz="1600" i="1"/>
              <a:t>Alemtuzumab</a:t>
            </a:r>
          </a:p>
          <a:p>
            <a:pPr marL="0" indent="0">
              <a:buFont typeface="Arial" charset="0"/>
              <a:buNone/>
            </a:pPr>
            <a:r>
              <a:rPr lang="en-GB" altLang="en-US" sz="1600" i="1"/>
              <a:t>Ofatumumab</a:t>
            </a:r>
          </a:p>
          <a:p>
            <a:pPr marL="0" indent="0">
              <a:buFont typeface="Arial" charset="0"/>
              <a:buNone/>
            </a:pPr>
            <a:r>
              <a:rPr lang="en-GB" altLang="en-US" sz="1600" i="1"/>
              <a:t>GA101</a:t>
            </a:r>
          </a:p>
          <a:p>
            <a:pPr marL="0" indent="0">
              <a:buFont typeface="Arial" charset="0"/>
              <a:buNone/>
            </a:pPr>
            <a:r>
              <a:rPr lang="en-GB" altLang="en-US" sz="1600" i="1"/>
              <a:t>Veltuzumab</a:t>
            </a:r>
          </a:p>
          <a:p>
            <a:pPr marL="0" indent="0">
              <a:buFont typeface="Arial" charset="0"/>
              <a:buNone/>
            </a:pPr>
            <a:r>
              <a:rPr lang="en-GB" altLang="en-US" sz="1600" i="1"/>
              <a:t>AME 133v</a:t>
            </a:r>
          </a:p>
          <a:p>
            <a:pPr marL="0" indent="0">
              <a:buFont typeface="Arial" charset="0"/>
              <a:buNone/>
            </a:pPr>
            <a:r>
              <a:rPr lang="en-GB" altLang="en-US" sz="1600" i="1"/>
              <a:t>PRO 131921</a:t>
            </a:r>
          </a:p>
        </p:txBody>
      </p:sp>
      <p:sp>
        <p:nvSpPr>
          <p:cNvPr id="31747" name="Text Box 4"/>
          <p:cNvSpPr txBox="1">
            <a:spLocks noChangeArrowheads="1"/>
          </p:cNvSpPr>
          <p:nvPr/>
        </p:nvSpPr>
        <p:spPr bwMode="auto">
          <a:xfrm>
            <a:off x="530225" y="6540500"/>
            <a:ext cx="6967538"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a:t>
            </a:r>
            <a:r>
              <a:rPr lang="en-US" altLang="de-DE" sz="1200" i="1" dirty="0" err="1">
                <a:solidFill>
                  <a:schemeClr val="bg1"/>
                </a:solidFill>
                <a:latin typeface="Calibri" pitchFamily="34" charset="0"/>
              </a:rPr>
              <a:t>Shankland</a:t>
            </a:r>
            <a:r>
              <a:rPr lang="en-US" altLang="de-DE" sz="1200" i="1" dirty="0">
                <a:solidFill>
                  <a:schemeClr val="bg1"/>
                </a:solidFill>
                <a:latin typeface="Calibri" pitchFamily="34" charset="0"/>
              </a:rPr>
              <a:t> KR et al. </a:t>
            </a:r>
            <a:r>
              <a:rPr lang="fr-FR" altLang="de-DE" sz="1200" i="1" dirty="0">
                <a:solidFill>
                  <a:schemeClr val="bg1"/>
                </a:solidFill>
                <a:latin typeface="Calibri" pitchFamily="34" charset="0"/>
              </a:rPr>
              <a:t>2012.</a:t>
            </a:r>
            <a:endParaRPr lang="en-US" altLang="de-DE" sz="1200" i="1" dirty="0">
              <a:solidFill>
                <a:schemeClr val="bg1"/>
              </a:solidFill>
              <a:latin typeface="Calibri" pitchFamily="34" charset="0"/>
            </a:endParaRPr>
          </a:p>
        </p:txBody>
      </p:sp>
      <p:sp>
        <p:nvSpPr>
          <p:cNvPr id="31748" name="Rectangle 3"/>
          <p:cNvSpPr>
            <a:spLocks noGrp="1" noChangeArrowheads="1"/>
          </p:cNvSpPr>
          <p:nvPr>
            <p:ph type="body" idx="4294967295"/>
          </p:nvPr>
        </p:nvSpPr>
        <p:spPr>
          <a:xfrm>
            <a:off x="5761038" y="2325688"/>
            <a:ext cx="2355850" cy="4064000"/>
          </a:xfrm>
          <a:ln>
            <a:solidFill>
              <a:srgbClr val="C00000"/>
            </a:solidFill>
          </a:ln>
        </p:spPr>
        <p:txBody>
          <a:bodyPr/>
          <a:lstStyle/>
          <a:p>
            <a:pPr marL="0" indent="0">
              <a:buFont typeface="Arial" charset="0"/>
              <a:buNone/>
            </a:pPr>
            <a:r>
              <a:rPr lang="en-GB" altLang="en-US" sz="1600" b="1">
                <a:solidFill>
                  <a:srgbClr val="C00000"/>
                </a:solidFill>
              </a:rPr>
              <a:t>Conjugated MAbs:</a:t>
            </a:r>
            <a:r>
              <a:rPr lang="en-GB" altLang="en-US" sz="1600" b="1"/>
              <a:t> </a:t>
            </a:r>
          </a:p>
          <a:p>
            <a:pPr marL="0" indent="0">
              <a:spcBef>
                <a:spcPts val="1200"/>
              </a:spcBef>
              <a:buFont typeface="Arial" charset="0"/>
              <a:buNone/>
            </a:pPr>
            <a:r>
              <a:rPr lang="en-GB" altLang="en-US" sz="1600" b="1" i="1"/>
              <a:t>Radio-immuno- conjugates:</a:t>
            </a:r>
          </a:p>
          <a:p>
            <a:pPr marL="0" indent="0">
              <a:buFont typeface="Arial" charset="0"/>
              <a:buNone/>
            </a:pPr>
            <a:r>
              <a:rPr lang="en-GB" altLang="en-US" sz="1600" i="1"/>
              <a:t>Ibritumomab tiuxetan Tositumomab</a:t>
            </a:r>
          </a:p>
          <a:p>
            <a:pPr marL="0" indent="0">
              <a:spcBef>
                <a:spcPts val="1200"/>
              </a:spcBef>
              <a:buFont typeface="Arial" charset="0"/>
              <a:buNone/>
            </a:pPr>
            <a:r>
              <a:rPr lang="en-GB" altLang="en-US" sz="1600" b="1" i="1"/>
              <a:t>Drug conjugates:</a:t>
            </a:r>
          </a:p>
          <a:p>
            <a:pPr marL="0" indent="0">
              <a:buFont typeface="Arial" charset="0"/>
              <a:buNone/>
            </a:pPr>
            <a:r>
              <a:rPr lang="en-GB" altLang="en-US" sz="1600" i="1">
                <a:solidFill>
                  <a:srgbClr val="000000"/>
                </a:solidFill>
              </a:rPr>
              <a:t>Brentuximab Vedotin (SGN35)</a:t>
            </a:r>
          </a:p>
          <a:p>
            <a:pPr marL="0" indent="0">
              <a:buFont typeface="Arial" charset="0"/>
              <a:buNone/>
            </a:pPr>
            <a:r>
              <a:rPr lang="en-GB" altLang="en-US" sz="1600" i="1"/>
              <a:t>Inotuzumab ozogamicin (CMC-544) </a:t>
            </a:r>
          </a:p>
          <a:p>
            <a:pPr marL="0" indent="0">
              <a:buFont typeface="Arial" charset="0"/>
              <a:buNone/>
            </a:pPr>
            <a:r>
              <a:rPr lang="en-GB" altLang="en-US" sz="1600" i="1"/>
              <a:t>SAR3419 maytansinoid derivative DM4</a:t>
            </a:r>
          </a:p>
        </p:txBody>
      </p:sp>
      <p:sp>
        <p:nvSpPr>
          <p:cNvPr id="31749" name="Rectangle 3"/>
          <p:cNvSpPr>
            <a:spLocks noGrp="1" noChangeArrowheads="1"/>
          </p:cNvSpPr>
          <p:nvPr>
            <p:ph type="body" idx="4294967295"/>
          </p:nvPr>
        </p:nvSpPr>
        <p:spPr>
          <a:xfrm>
            <a:off x="3600450" y="2689225"/>
            <a:ext cx="1647825" cy="906463"/>
          </a:xfrm>
          <a:ln>
            <a:solidFill>
              <a:srgbClr val="C00000"/>
            </a:solidFill>
          </a:ln>
        </p:spPr>
        <p:txBody>
          <a:bodyPr/>
          <a:lstStyle/>
          <a:p>
            <a:pPr marL="0" indent="0">
              <a:buFont typeface="Arial" charset="0"/>
              <a:buNone/>
            </a:pPr>
            <a:r>
              <a:rPr lang="en-GB" altLang="en-US" sz="1600" b="1">
                <a:solidFill>
                  <a:srgbClr val="C00000"/>
                </a:solidFill>
              </a:rPr>
              <a:t>Bispecific:</a:t>
            </a:r>
          </a:p>
          <a:p>
            <a:pPr marL="0" indent="0">
              <a:buFont typeface="Arial" charset="0"/>
              <a:buNone/>
            </a:pPr>
            <a:r>
              <a:rPr lang="en-GB" altLang="en-US" sz="1600" i="1"/>
              <a:t>Blindatumomab</a:t>
            </a:r>
            <a:r>
              <a:rPr lang="en-GB" altLang="en-US" sz="1600"/>
              <a:t> </a:t>
            </a:r>
            <a:r>
              <a:rPr lang="en-GB" altLang="en-US" sz="1400"/>
              <a:t>(T-cell engager )</a:t>
            </a:r>
          </a:p>
          <a:p>
            <a:pPr marL="0" indent="0">
              <a:buFont typeface="Arial" charset="0"/>
              <a:buNone/>
            </a:pPr>
            <a:endParaRPr lang="en-GB" altLang="en-US" sz="1600"/>
          </a:p>
        </p:txBody>
      </p:sp>
      <p:sp>
        <p:nvSpPr>
          <p:cNvPr id="8" name="Rectangle 3"/>
          <p:cNvSpPr>
            <a:spLocks noGrp="1" noChangeArrowheads="1"/>
          </p:cNvSpPr>
          <p:nvPr>
            <p:ph type="body" idx="4294967295"/>
          </p:nvPr>
        </p:nvSpPr>
        <p:spPr>
          <a:xfrm>
            <a:off x="1839913" y="1425575"/>
            <a:ext cx="5657850" cy="452438"/>
          </a:xfrm>
          <a:solidFill>
            <a:schemeClr val="bg1">
              <a:lumMod val="95000"/>
            </a:schemeClr>
          </a:solidFill>
          <a:ln>
            <a:solidFill>
              <a:srgbClr val="C00000"/>
            </a:solidFill>
          </a:ln>
        </p:spPr>
        <p:txBody>
          <a:bodyPr/>
          <a:lstStyle/>
          <a:p>
            <a:pPr marL="0" indent="0" algn="ctr">
              <a:buFont typeface="Arial" charset="0"/>
              <a:buNone/>
              <a:defRPr/>
            </a:pPr>
            <a:r>
              <a:rPr lang="en-GB" altLang="en-US" sz="2400" b="1" dirty="0">
                <a:solidFill>
                  <a:srgbClr val="C00000"/>
                </a:solidFill>
              </a:rPr>
              <a:t>Types of Monoclonal Antibodies</a:t>
            </a:r>
            <a:endParaRPr lang="en-GB" altLang="en-US" sz="2400" dirty="0">
              <a:solidFill>
                <a:srgbClr val="C00000"/>
              </a:solidFill>
            </a:endParaRPr>
          </a:p>
          <a:p>
            <a:pPr marL="0" indent="0" algn="ctr">
              <a:buFont typeface="Arial" charset="0"/>
              <a:buNone/>
              <a:defRPr/>
            </a:pPr>
            <a:endParaRPr lang="en-GB" altLang="en-US" sz="2400" dirty="0"/>
          </a:p>
        </p:txBody>
      </p:sp>
      <p:cxnSp>
        <p:nvCxnSpPr>
          <p:cNvPr id="3" name="Straight Arrow Connector 2"/>
          <p:cNvCxnSpPr/>
          <p:nvPr/>
        </p:nvCxnSpPr>
        <p:spPr>
          <a:xfrm flipH="1">
            <a:off x="3008313" y="1951038"/>
            <a:ext cx="1338262" cy="3746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a:off x="4346575" y="1946275"/>
            <a:ext cx="1414463" cy="37465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a:off x="4346575" y="1951038"/>
            <a:ext cx="0" cy="7381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a:xfrm>
            <a:off x="2527300" y="157163"/>
            <a:ext cx="6616700" cy="909637"/>
          </a:xfrm>
        </p:spPr>
        <p:txBody>
          <a:bodyPr/>
          <a:lstStyle/>
          <a:p>
            <a:pPr eaLnBrk="1" hangingPunct="1"/>
            <a:r>
              <a:rPr lang="en-GB" altLang="en-US" sz="2800" b="1" dirty="0"/>
              <a:t>M2-A </a:t>
            </a:r>
            <a:br>
              <a:rPr lang="en-GB" altLang="en-US" sz="2800" b="1" dirty="0"/>
            </a:br>
            <a:r>
              <a:rPr lang="en-GB" altLang="en-US" sz="2600" b="1" dirty="0"/>
              <a:t>Types of Lymphoma Treatment (11)</a:t>
            </a:r>
            <a:endParaRPr lang="en-US" altLang="de-DE" sz="2600" dirty="0">
              <a:latin typeface="Calibri" pitchFamily="34" charset="0"/>
            </a:endParaRPr>
          </a:p>
        </p:txBody>
      </p:sp>
      <p:sp>
        <p:nvSpPr>
          <p:cNvPr id="32770" name="Rectangle 3"/>
          <p:cNvSpPr>
            <a:spLocks noGrp="1" noChangeArrowheads="1"/>
          </p:cNvSpPr>
          <p:nvPr>
            <p:ph type="body" idx="4294967295"/>
          </p:nvPr>
        </p:nvSpPr>
        <p:spPr>
          <a:xfrm>
            <a:off x="787400" y="1441450"/>
            <a:ext cx="7910513" cy="504825"/>
          </a:xfrm>
        </p:spPr>
        <p:txBody>
          <a:bodyPr/>
          <a:lstStyle/>
          <a:p>
            <a:pPr marL="0" indent="0">
              <a:buFont typeface="Arial" charset="0"/>
              <a:buNone/>
            </a:pPr>
            <a:r>
              <a:rPr lang="en-GB" altLang="en-US" sz="2400" b="1">
                <a:solidFill>
                  <a:srgbClr val="C00000"/>
                </a:solidFill>
              </a:rPr>
              <a:t>Monoclonal Antibodies: Rituximab</a:t>
            </a:r>
          </a:p>
        </p:txBody>
      </p:sp>
      <p:sp>
        <p:nvSpPr>
          <p:cNvPr id="32771" name="Rectangle 3"/>
          <p:cNvSpPr>
            <a:spLocks noGrp="1" noChangeArrowheads="1"/>
          </p:cNvSpPr>
          <p:nvPr>
            <p:ph type="body" idx="4294967295"/>
          </p:nvPr>
        </p:nvSpPr>
        <p:spPr>
          <a:xfrm>
            <a:off x="514350" y="1987550"/>
            <a:ext cx="7939088" cy="3052763"/>
          </a:xfrm>
        </p:spPr>
        <p:txBody>
          <a:bodyPr/>
          <a:lstStyle/>
          <a:p>
            <a:pPr lvl="1"/>
            <a:r>
              <a:rPr lang="en-CA" sz="2000"/>
              <a:t>Genetically engineered, chimeric (murine-human) monoclonal antibody specifically directed against the B-cell surface protein CD20</a:t>
            </a:r>
          </a:p>
          <a:p>
            <a:pPr lvl="1"/>
            <a:r>
              <a:rPr lang="en-CA" sz="2000"/>
              <a:t>Since CD20 is only present in B-cells, but absent in hematopoietic stem cells, dendritic cells and plasma cells, complete regeneration of healthy B-lymphocytes from hematopoietic stem cells is possible after the treatment with Rituximab </a:t>
            </a:r>
          </a:p>
        </p:txBody>
      </p:sp>
      <p:pic>
        <p:nvPicPr>
          <p:cNvPr id="32772" name="Grafik 2"/>
          <p:cNvPicPr>
            <a:picLocks noChangeAspect="1"/>
          </p:cNvPicPr>
          <p:nvPr/>
        </p:nvPicPr>
        <p:blipFill>
          <a:blip r:embed="rId2"/>
          <a:srcRect/>
          <a:stretch>
            <a:fillRect/>
          </a:stretch>
        </p:blipFill>
        <p:spPr bwMode="auto">
          <a:xfrm>
            <a:off x="4516438" y="4273550"/>
            <a:ext cx="3775075" cy="21256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2527300" y="157163"/>
            <a:ext cx="6616700" cy="909637"/>
          </a:xfrm>
        </p:spPr>
        <p:txBody>
          <a:bodyPr/>
          <a:lstStyle/>
          <a:p>
            <a:pPr eaLnBrk="1" hangingPunct="1"/>
            <a:r>
              <a:rPr lang="en-GB" altLang="en-US" sz="2800" b="1" dirty="0"/>
              <a:t>M2-A </a:t>
            </a:r>
            <a:br>
              <a:rPr lang="en-GB" altLang="en-US" sz="2800" b="1" dirty="0"/>
            </a:br>
            <a:r>
              <a:rPr lang="en-GB" altLang="en-US" sz="2600" b="1" dirty="0"/>
              <a:t>Types of Lymphoma Treatment (12)</a:t>
            </a:r>
            <a:endParaRPr lang="en-US" altLang="de-DE" sz="2600" dirty="0">
              <a:latin typeface="Calibri" pitchFamily="34" charset="0"/>
            </a:endParaRPr>
          </a:p>
        </p:txBody>
      </p:sp>
      <p:sp>
        <p:nvSpPr>
          <p:cNvPr id="33794" name="Rectangle 3"/>
          <p:cNvSpPr>
            <a:spLocks noGrp="1" noChangeArrowheads="1"/>
          </p:cNvSpPr>
          <p:nvPr>
            <p:ph type="body" idx="4294967295"/>
          </p:nvPr>
        </p:nvSpPr>
        <p:spPr>
          <a:xfrm>
            <a:off x="787400" y="1441450"/>
            <a:ext cx="7910513" cy="504825"/>
          </a:xfrm>
        </p:spPr>
        <p:txBody>
          <a:bodyPr/>
          <a:lstStyle/>
          <a:p>
            <a:pPr marL="0" indent="0" algn="ctr">
              <a:buFont typeface="Arial" charset="0"/>
              <a:buNone/>
            </a:pPr>
            <a:r>
              <a:rPr lang="en-GB" altLang="en-US" sz="2400" b="1">
                <a:solidFill>
                  <a:srgbClr val="C00000"/>
                </a:solidFill>
              </a:rPr>
              <a:t>Monoclonal Antibodies: How do they work?</a:t>
            </a:r>
          </a:p>
        </p:txBody>
      </p:sp>
      <p:pic>
        <p:nvPicPr>
          <p:cNvPr id="33795" name="Picture 16" descr="Section 4 slide 16 cropped"/>
          <p:cNvPicPr>
            <a:picLocks noChangeAspect="1" noChangeArrowheads="1"/>
          </p:cNvPicPr>
          <p:nvPr/>
        </p:nvPicPr>
        <p:blipFill>
          <a:blip r:embed="rId2"/>
          <a:srcRect/>
          <a:stretch>
            <a:fillRect/>
          </a:stretch>
        </p:blipFill>
        <p:spPr bwMode="auto">
          <a:xfrm>
            <a:off x="5092700" y="2203450"/>
            <a:ext cx="3862388" cy="3879850"/>
          </a:xfrm>
          <a:prstGeom prst="rect">
            <a:avLst/>
          </a:prstGeom>
          <a:noFill/>
          <a:ln w="9525">
            <a:noFill/>
            <a:miter lim="800000"/>
            <a:headEnd/>
            <a:tailEnd/>
          </a:ln>
        </p:spPr>
      </p:pic>
      <p:sp>
        <p:nvSpPr>
          <p:cNvPr id="5" name="Rectangle 3"/>
          <p:cNvSpPr>
            <a:spLocks noGrp="1" noChangeArrowheads="1"/>
          </p:cNvSpPr>
          <p:nvPr>
            <p:ph type="body" idx="4294967295"/>
          </p:nvPr>
        </p:nvSpPr>
        <p:spPr>
          <a:xfrm>
            <a:off x="514350" y="2259013"/>
            <a:ext cx="4408488" cy="4075112"/>
          </a:xfrm>
        </p:spPr>
        <p:txBody>
          <a:bodyPr/>
          <a:lstStyle/>
          <a:p>
            <a:pPr>
              <a:defRPr/>
            </a:pPr>
            <a:r>
              <a:rPr lang="en-GB" altLang="en-US" sz="2400" dirty="0"/>
              <a:t>Rituximab:</a:t>
            </a:r>
          </a:p>
          <a:p>
            <a:pPr lvl="1">
              <a:defRPr/>
            </a:pPr>
            <a:r>
              <a:rPr lang="en-CA" sz="2000" dirty="0"/>
              <a:t>Targeted mode of action</a:t>
            </a:r>
          </a:p>
          <a:p>
            <a:pPr lvl="1">
              <a:defRPr/>
            </a:pPr>
            <a:r>
              <a:rPr lang="en-CA" sz="2000" dirty="0"/>
              <a:t>Binds to CD20 on lymphoma cell surface</a:t>
            </a:r>
          </a:p>
          <a:p>
            <a:pPr lvl="2">
              <a:defRPr/>
            </a:pPr>
            <a:r>
              <a:rPr lang="en-CA" sz="1800" dirty="0"/>
              <a:t>Triggers immune response to act against lymphoma cells</a:t>
            </a:r>
          </a:p>
          <a:p>
            <a:pPr marL="457200" lvl="1" indent="0">
              <a:buFont typeface="Arial" charset="0"/>
              <a:buNone/>
              <a:defRPr/>
            </a:pPr>
            <a:r>
              <a:rPr lang="en-CA" sz="1800" dirty="0"/>
              <a:t>			or</a:t>
            </a:r>
          </a:p>
          <a:p>
            <a:pPr lvl="2">
              <a:defRPr/>
            </a:pPr>
            <a:r>
              <a:rPr lang="en-CA" sz="1800" dirty="0"/>
              <a:t>Kills targeted cells directly</a:t>
            </a:r>
          </a:p>
          <a:p>
            <a:pPr lvl="2">
              <a:defRPr/>
            </a:pPr>
            <a:r>
              <a:rPr lang="en-CA" sz="1800" dirty="0"/>
              <a:t>May also increase susceptibility to chemotherapy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2527300" y="157163"/>
            <a:ext cx="6616700" cy="909637"/>
          </a:xfrm>
        </p:spPr>
        <p:txBody>
          <a:bodyPr/>
          <a:lstStyle/>
          <a:p>
            <a:pPr eaLnBrk="1" hangingPunct="1"/>
            <a:r>
              <a:rPr lang="en-GB" altLang="en-US" sz="2800" b="1" dirty="0"/>
              <a:t>M2-A </a:t>
            </a:r>
            <a:br>
              <a:rPr lang="en-GB" altLang="en-US" sz="2800" b="1" dirty="0"/>
            </a:br>
            <a:r>
              <a:rPr lang="en-GB" altLang="en-US" sz="2600" b="1" dirty="0"/>
              <a:t>Types of Lymphoma Treatment (13)</a:t>
            </a:r>
            <a:endParaRPr lang="en-US" altLang="de-DE" sz="2600" dirty="0">
              <a:latin typeface="Calibri" pitchFamily="34" charset="0"/>
            </a:endParaRPr>
          </a:p>
        </p:txBody>
      </p:sp>
      <p:sp>
        <p:nvSpPr>
          <p:cNvPr id="34818" name="Rectangle 3"/>
          <p:cNvSpPr>
            <a:spLocks noGrp="1" noChangeArrowheads="1"/>
          </p:cNvSpPr>
          <p:nvPr>
            <p:ph type="body" idx="4294967295"/>
          </p:nvPr>
        </p:nvSpPr>
        <p:spPr>
          <a:xfrm>
            <a:off x="712788" y="1408113"/>
            <a:ext cx="7910512" cy="506412"/>
          </a:xfrm>
        </p:spPr>
        <p:txBody>
          <a:bodyPr/>
          <a:lstStyle/>
          <a:p>
            <a:pPr marL="0" indent="0">
              <a:buFont typeface="Arial" charset="0"/>
              <a:buNone/>
            </a:pPr>
            <a:r>
              <a:rPr lang="en-GB" altLang="en-US" sz="2400" b="1">
                <a:solidFill>
                  <a:srgbClr val="C00000"/>
                </a:solidFill>
              </a:rPr>
              <a:t>Rituximab: How is it administered?</a:t>
            </a:r>
          </a:p>
        </p:txBody>
      </p:sp>
      <p:sp>
        <p:nvSpPr>
          <p:cNvPr id="5" name="Rectangle 3"/>
          <p:cNvSpPr>
            <a:spLocks noGrp="1" noChangeArrowheads="1"/>
          </p:cNvSpPr>
          <p:nvPr>
            <p:ph type="body" idx="4294967295"/>
          </p:nvPr>
        </p:nvSpPr>
        <p:spPr>
          <a:xfrm>
            <a:off x="641350" y="1995488"/>
            <a:ext cx="7939088" cy="3852862"/>
          </a:xfrm>
        </p:spPr>
        <p:txBody>
          <a:bodyPr/>
          <a:lstStyle/>
          <a:p>
            <a:pPr>
              <a:defRPr/>
            </a:pPr>
            <a:r>
              <a:rPr lang="en-CA" sz="2000" dirty="0"/>
              <a:t>Given IV, as monotherapy or combined with chemotherapy (</a:t>
            </a:r>
            <a:r>
              <a:rPr lang="en-CA" sz="2000" dirty="0" err="1"/>
              <a:t>immunochemotherapy</a:t>
            </a:r>
            <a:r>
              <a:rPr lang="en-CA" sz="2000" dirty="0"/>
              <a:t>, ICT)</a:t>
            </a:r>
          </a:p>
          <a:p>
            <a:pPr>
              <a:defRPr/>
            </a:pPr>
            <a:r>
              <a:rPr lang="en-CA" sz="2000" dirty="0"/>
              <a:t>Dosage: 375 mg/m</a:t>
            </a:r>
            <a:r>
              <a:rPr lang="en-CA" sz="2000" baseline="30000" dirty="0"/>
              <a:t>2</a:t>
            </a:r>
            <a:r>
              <a:rPr lang="en-CA" sz="2000" dirty="0"/>
              <a:t> of body surface area (700 mg per infusion for an averaged sized person)</a:t>
            </a:r>
          </a:p>
          <a:p>
            <a:pPr>
              <a:defRPr/>
            </a:pPr>
            <a:r>
              <a:rPr lang="en-CA" sz="2000" dirty="0"/>
              <a:t>Duration of the infusion: 4-5 hours (first infusion), 90 minutes (second and subsequent infusions)</a:t>
            </a:r>
          </a:p>
          <a:p>
            <a:pPr>
              <a:defRPr/>
            </a:pPr>
            <a:r>
              <a:rPr lang="en-CA" sz="2000" dirty="0"/>
              <a:t>Note: Rapid B-cell death upon Rituximab administration can cause tumor-</a:t>
            </a:r>
            <a:r>
              <a:rPr lang="en-CA" sz="2000" dirty="0" err="1"/>
              <a:t>lysis</a:t>
            </a:r>
            <a:r>
              <a:rPr lang="en-CA" sz="2000" dirty="0"/>
              <a:t> syndrome (TLS), a potentially life-threatening condition. </a:t>
            </a:r>
          </a:p>
          <a:p>
            <a:pPr marL="0" indent="0" algn="ctr">
              <a:buFont typeface="Arial" charset="0"/>
              <a:buNone/>
              <a:defRPr/>
            </a:pPr>
            <a:r>
              <a:rPr lang="en-CA" sz="2000" dirty="0"/>
              <a:t>    Therefore patients need to be well hydrated and closely monitored</a:t>
            </a:r>
          </a:p>
          <a:p>
            <a:pPr marL="0" indent="0">
              <a:buFont typeface="Arial" charset="0"/>
              <a:buNone/>
              <a:defRPr/>
            </a:pPr>
            <a:r>
              <a:rPr lang="en-CA" sz="2000" dirty="0"/>
              <a:t>     for several hours after the first infusion.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a:xfrm>
            <a:off x="2527300" y="157163"/>
            <a:ext cx="6616700" cy="909637"/>
          </a:xfrm>
        </p:spPr>
        <p:txBody>
          <a:bodyPr/>
          <a:lstStyle/>
          <a:p>
            <a:pPr eaLnBrk="1" hangingPunct="1"/>
            <a:r>
              <a:rPr lang="en-GB" altLang="en-US" sz="2800" b="1" dirty="0"/>
              <a:t>M2-A </a:t>
            </a:r>
            <a:br>
              <a:rPr lang="en-GB" altLang="en-US" sz="2800" b="1" dirty="0"/>
            </a:br>
            <a:r>
              <a:rPr lang="en-GB" altLang="en-US" sz="2600" b="1" dirty="0"/>
              <a:t>Types of Lymphoma Treatment (14)</a:t>
            </a:r>
            <a:endParaRPr lang="en-US" altLang="de-DE" sz="2600" dirty="0">
              <a:latin typeface="Calibri" pitchFamily="34" charset="0"/>
            </a:endParaRPr>
          </a:p>
        </p:txBody>
      </p:sp>
      <p:pic>
        <p:nvPicPr>
          <p:cNvPr id="35842" name="Picture 2"/>
          <p:cNvPicPr>
            <a:picLocks noChangeAspect="1" noChangeArrowheads="1"/>
          </p:cNvPicPr>
          <p:nvPr/>
        </p:nvPicPr>
        <p:blipFill>
          <a:blip r:embed="rId2"/>
          <a:srcRect/>
          <a:stretch>
            <a:fillRect/>
          </a:stretch>
        </p:blipFill>
        <p:spPr bwMode="auto">
          <a:xfrm>
            <a:off x="2109788" y="1828800"/>
            <a:ext cx="4656137" cy="4621213"/>
          </a:xfrm>
          <a:prstGeom prst="rect">
            <a:avLst/>
          </a:prstGeom>
          <a:noFill/>
          <a:ln w="9525">
            <a:noFill/>
            <a:miter lim="800000"/>
            <a:headEnd/>
            <a:tailEnd/>
          </a:ln>
        </p:spPr>
      </p:pic>
      <p:sp>
        <p:nvSpPr>
          <p:cNvPr id="35843" name="Rectangle 3"/>
          <p:cNvSpPr>
            <a:spLocks noGrp="1" noChangeArrowheads="1"/>
          </p:cNvSpPr>
          <p:nvPr>
            <p:ph type="body" idx="4294967295"/>
          </p:nvPr>
        </p:nvSpPr>
        <p:spPr>
          <a:xfrm>
            <a:off x="2625725" y="1379538"/>
            <a:ext cx="3716338" cy="452437"/>
          </a:xfrm>
        </p:spPr>
        <p:txBody>
          <a:bodyPr/>
          <a:lstStyle/>
          <a:p>
            <a:pPr marL="0" indent="0">
              <a:buFont typeface="Arial" charset="0"/>
              <a:buNone/>
            </a:pPr>
            <a:r>
              <a:rPr lang="en-GB" altLang="en-US" sz="2400" b="1">
                <a:solidFill>
                  <a:srgbClr val="C00000"/>
                </a:solidFill>
              </a:rPr>
              <a:t>Monoclonal Antibodies</a:t>
            </a:r>
            <a:endParaRPr lang="en-GB" altLang="en-US" sz="2400">
              <a:solidFill>
                <a:srgbClr val="C00000"/>
              </a:solidFill>
            </a:endParaRPr>
          </a:p>
          <a:p>
            <a:pPr marL="0" indent="0">
              <a:buFont typeface="Arial" charset="0"/>
              <a:buNone/>
            </a:pPr>
            <a:endParaRPr lang="en-GB" altLang="en-US" sz="2400"/>
          </a:p>
        </p:txBody>
      </p:sp>
      <p:sp>
        <p:nvSpPr>
          <p:cNvPr id="35844" name="Text Box 4"/>
          <p:cNvSpPr txBox="1">
            <a:spLocks noChangeArrowheads="1"/>
          </p:cNvSpPr>
          <p:nvPr/>
        </p:nvSpPr>
        <p:spPr bwMode="auto">
          <a:xfrm>
            <a:off x="530225" y="6540500"/>
            <a:ext cx="6967538"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a:t>
            </a:r>
            <a:r>
              <a:rPr lang="en-US" altLang="de-DE" sz="1200" i="1" dirty="0" err="1">
                <a:solidFill>
                  <a:schemeClr val="bg1"/>
                </a:solidFill>
                <a:latin typeface="Calibri" pitchFamily="34" charset="0"/>
              </a:rPr>
              <a:t>Shankland</a:t>
            </a:r>
            <a:r>
              <a:rPr lang="en-US" altLang="de-DE" sz="1200" i="1" dirty="0">
                <a:solidFill>
                  <a:schemeClr val="bg1"/>
                </a:solidFill>
                <a:latin typeface="Calibri" pitchFamily="34" charset="0"/>
              </a:rPr>
              <a:t> KR et al. </a:t>
            </a:r>
            <a:r>
              <a:rPr lang="fr-FR" altLang="de-DE" sz="1200" i="1" dirty="0">
                <a:solidFill>
                  <a:schemeClr val="bg1"/>
                </a:solidFill>
                <a:latin typeface="Calibri" pitchFamily="34" charset="0"/>
              </a:rPr>
              <a:t>2012.</a:t>
            </a:r>
            <a:endParaRPr lang="en-US" altLang="de-DE" sz="1200" i="1" dirty="0">
              <a:solidFill>
                <a:schemeClr val="bg1"/>
              </a:solidFill>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2527300" y="157163"/>
            <a:ext cx="6616700" cy="909637"/>
          </a:xfrm>
        </p:spPr>
        <p:txBody>
          <a:bodyPr/>
          <a:lstStyle/>
          <a:p>
            <a:pPr eaLnBrk="1" hangingPunct="1"/>
            <a:r>
              <a:rPr lang="en-GB" altLang="en-US" sz="2800" b="1" dirty="0"/>
              <a:t>M2-A </a:t>
            </a:r>
            <a:br>
              <a:rPr lang="en-GB" altLang="en-US" sz="2800" b="1" dirty="0"/>
            </a:br>
            <a:r>
              <a:rPr lang="en-GB" altLang="en-US" sz="2600" b="1" dirty="0"/>
              <a:t>Types of Lymphoma Treatment (15)</a:t>
            </a:r>
            <a:endParaRPr lang="en-US" altLang="de-DE" sz="2600" dirty="0">
              <a:latin typeface="Calibri" pitchFamily="34" charset="0"/>
            </a:endParaRPr>
          </a:p>
        </p:txBody>
      </p:sp>
      <p:sp>
        <p:nvSpPr>
          <p:cNvPr id="12291" name="Rectangle 3"/>
          <p:cNvSpPr>
            <a:spLocks noGrp="1" noChangeArrowheads="1"/>
          </p:cNvSpPr>
          <p:nvPr>
            <p:ph type="body" idx="4294967295"/>
          </p:nvPr>
        </p:nvSpPr>
        <p:spPr>
          <a:xfrm>
            <a:off x="457200" y="1492250"/>
            <a:ext cx="8229600" cy="4849813"/>
          </a:xfrm>
        </p:spPr>
        <p:txBody>
          <a:bodyPr/>
          <a:lstStyle/>
          <a:p>
            <a:pPr>
              <a:defRPr/>
            </a:pPr>
            <a:r>
              <a:rPr lang="en-GB" sz="2400" dirty="0"/>
              <a:t>Lymphoma treatments: </a:t>
            </a:r>
            <a:r>
              <a:rPr lang="en-GB" sz="2400" dirty="0">
                <a:solidFill>
                  <a:srgbClr val="C00000"/>
                </a:solidFill>
              </a:rPr>
              <a:t>Radiotherapy</a:t>
            </a:r>
            <a:endParaRPr lang="en-CA" sz="2400" dirty="0">
              <a:solidFill>
                <a:srgbClr val="C00000"/>
              </a:solidFill>
            </a:endParaRPr>
          </a:p>
          <a:p>
            <a:pPr lvl="1">
              <a:defRPr/>
            </a:pPr>
            <a:r>
              <a:rPr lang="en-CA" sz="2000" dirty="0"/>
              <a:t>High-energy rays damage and destroy lymphoma cells</a:t>
            </a:r>
          </a:p>
          <a:p>
            <a:pPr lvl="1">
              <a:defRPr/>
            </a:pPr>
            <a:r>
              <a:rPr lang="en-CA" sz="2000" dirty="0"/>
              <a:t>Typical treatment course: 2–6 weeks</a:t>
            </a:r>
          </a:p>
          <a:p>
            <a:pPr lvl="1">
              <a:defRPr/>
            </a:pPr>
            <a:r>
              <a:rPr lang="en-CA" sz="2000" dirty="0"/>
              <a:t>Complete regression of lymphadenopathy can be achieved in patients with localised follicular lymphoma</a:t>
            </a:r>
          </a:p>
          <a:p>
            <a:pPr lvl="1">
              <a:defRPr/>
            </a:pPr>
            <a:r>
              <a:rPr lang="en-CA" sz="2000" dirty="0"/>
              <a:t>Symptoms caused by organ enlargement </a:t>
            </a:r>
          </a:p>
          <a:p>
            <a:pPr marL="457200" lvl="1" indent="0">
              <a:buFont typeface="Arial" charset="0"/>
              <a:buNone/>
              <a:defRPr/>
            </a:pPr>
            <a:r>
              <a:rPr lang="en-CA" sz="2000" dirty="0"/>
              <a:t>    can be reduced or alleviated</a:t>
            </a:r>
          </a:p>
          <a:p>
            <a:pPr lvl="1">
              <a:defRPr/>
            </a:pPr>
            <a:r>
              <a:rPr lang="en-CA" sz="2000" dirty="0"/>
              <a:t>May be used in combination </a:t>
            </a:r>
            <a:br>
              <a:rPr lang="en-CA" sz="2000" dirty="0"/>
            </a:br>
            <a:r>
              <a:rPr lang="en-CA" sz="2000" dirty="0"/>
              <a:t>with chemotherapy</a:t>
            </a:r>
          </a:p>
        </p:txBody>
      </p:sp>
      <p:pic>
        <p:nvPicPr>
          <p:cNvPr id="36867" name="Picture 8" descr="radio-therapy cropped"/>
          <p:cNvPicPr>
            <a:picLocks noChangeAspect="1" noChangeArrowheads="1"/>
          </p:cNvPicPr>
          <p:nvPr/>
        </p:nvPicPr>
        <p:blipFill>
          <a:blip r:embed="rId2"/>
          <a:srcRect/>
          <a:stretch>
            <a:fillRect/>
          </a:stretch>
        </p:blipFill>
        <p:spPr bwMode="auto">
          <a:xfrm>
            <a:off x="6118225" y="3525838"/>
            <a:ext cx="2746375" cy="275748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a:xfrm>
            <a:off x="2527300" y="157163"/>
            <a:ext cx="6616700" cy="909637"/>
          </a:xfrm>
        </p:spPr>
        <p:txBody>
          <a:bodyPr/>
          <a:lstStyle/>
          <a:p>
            <a:pPr eaLnBrk="1" hangingPunct="1"/>
            <a:r>
              <a:rPr lang="en-GB" altLang="en-US" sz="2800" b="1" dirty="0"/>
              <a:t>M2-A </a:t>
            </a:r>
            <a:br>
              <a:rPr lang="en-GB" altLang="en-US" sz="2800" b="1" dirty="0"/>
            </a:br>
            <a:r>
              <a:rPr lang="en-GB" altLang="en-US" sz="2600" b="1" dirty="0"/>
              <a:t>Types of Lymphoma Treatment (16)</a:t>
            </a:r>
            <a:endParaRPr lang="en-US" altLang="de-DE" sz="2600" dirty="0">
              <a:latin typeface="Calibri" pitchFamily="34" charset="0"/>
            </a:endParaRPr>
          </a:p>
        </p:txBody>
      </p:sp>
      <p:sp>
        <p:nvSpPr>
          <p:cNvPr id="37890" name="Rectangle 3"/>
          <p:cNvSpPr>
            <a:spLocks noGrp="1" noChangeArrowheads="1"/>
          </p:cNvSpPr>
          <p:nvPr>
            <p:ph type="body" idx="4294967295"/>
          </p:nvPr>
        </p:nvSpPr>
        <p:spPr>
          <a:xfrm>
            <a:off x="457200" y="1492250"/>
            <a:ext cx="8229600" cy="4849813"/>
          </a:xfrm>
        </p:spPr>
        <p:txBody>
          <a:bodyPr/>
          <a:lstStyle/>
          <a:p>
            <a:r>
              <a:rPr lang="en-GB" sz="2400"/>
              <a:t>Lymphoma treatments: </a:t>
            </a:r>
            <a:r>
              <a:rPr lang="en-GB" sz="2400">
                <a:solidFill>
                  <a:srgbClr val="C00000"/>
                </a:solidFill>
              </a:rPr>
              <a:t>Radiotherapy </a:t>
            </a:r>
            <a:r>
              <a:rPr lang="en-GB" sz="2000"/>
              <a:t>(cont’d)</a:t>
            </a:r>
            <a:endParaRPr lang="en-CA" sz="2000"/>
          </a:p>
          <a:p>
            <a:pPr lvl="1"/>
            <a:r>
              <a:rPr lang="en-CA" sz="2000"/>
              <a:t>Radiation is directed at a specific area of the body</a:t>
            </a:r>
          </a:p>
          <a:p>
            <a:pPr lvl="1"/>
            <a:r>
              <a:rPr lang="en-CA" sz="2000"/>
              <a:t>Common fields of radiation:</a:t>
            </a:r>
          </a:p>
          <a:p>
            <a:pPr lvl="2"/>
            <a:r>
              <a:rPr lang="en-CA" sz="1800"/>
              <a:t>Mantle</a:t>
            </a:r>
          </a:p>
          <a:p>
            <a:pPr lvl="2"/>
            <a:r>
              <a:rPr lang="en-CA" sz="1800"/>
              <a:t>Upper abdominal</a:t>
            </a:r>
          </a:p>
          <a:p>
            <a:pPr lvl="2"/>
            <a:r>
              <a:rPr lang="en-CA" sz="1800"/>
              <a:t>Pelvic</a:t>
            </a:r>
          </a:p>
        </p:txBody>
      </p:sp>
      <p:pic>
        <p:nvPicPr>
          <p:cNvPr id="37891" name="Picture 13" descr="Section 4 slide 9 cropped"/>
          <p:cNvPicPr>
            <a:picLocks noChangeAspect="1" noChangeArrowheads="1"/>
          </p:cNvPicPr>
          <p:nvPr/>
        </p:nvPicPr>
        <p:blipFill>
          <a:blip r:embed="rId2"/>
          <a:srcRect/>
          <a:stretch>
            <a:fillRect/>
          </a:stretch>
        </p:blipFill>
        <p:spPr bwMode="auto">
          <a:xfrm>
            <a:off x="4837113" y="2308225"/>
            <a:ext cx="3609975" cy="40767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a:xfrm>
            <a:off x="2527300" y="157163"/>
            <a:ext cx="6616700" cy="909637"/>
          </a:xfrm>
        </p:spPr>
        <p:txBody>
          <a:bodyPr/>
          <a:lstStyle/>
          <a:p>
            <a:pPr eaLnBrk="1" hangingPunct="1"/>
            <a:r>
              <a:rPr lang="en-GB" altLang="en-US" sz="2800" b="1" dirty="0"/>
              <a:t>M2-A </a:t>
            </a:r>
            <a:br>
              <a:rPr lang="en-GB" altLang="en-US" sz="2800" b="1" dirty="0"/>
            </a:br>
            <a:r>
              <a:rPr lang="en-GB" altLang="en-US" sz="2600" b="1" dirty="0"/>
              <a:t>Types of Lymphoma Treatment (17)</a:t>
            </a:r>
            <a:endParaRPr lang="en-US" altLang="de-DE" sz="2600" dirty="0">
              <a:latin typeface="Calibri" pitchFamily="34" charset="0"/>
            </a:endParaRPr>
          </a:p>
        </p:txBody>
      </p:sp>
      <p:sp>
        <p:nvSpPr>
          <p:cNvPr id="38914" name="Rectangle 3"/>
          <p:cNvSpPr>
            <a:spLocks noGrp="1" noChangeArrowheads="1"/>
          </p:cNvSpPr>
          <p:nvPr>
            <p:ph type="body" idx="4294967295"/>
          </p:nvPr>
        </p:nvSpPr>
        <p:spPr>
          <a:xfrm>
            <a:off x="457200" y="1492250"/>
            <a:ext cx="8229600" cy="495300"/>
          </a:xfrm>
        </p:spPr>
        <p:txBody>
          <a:bodyPr/>
          <a:lstStyle/>
          <a:p>
            <a:pPr marL="0" indent="0" algn="ctr">
              <a:buFont typeface="Arial" charset="0"/>
              <a:buNone/>
            </a:pPr>
            <a:r>
              <a:rPr lang="en-GB" sz="2400">
                <a:solidFill>
                  <a:srgbClr val="C00000"/>
                </a:solidFill>
              </a:rPr>
              <a:t>Evolution of Radiotherapy over the past 40 years</a:t>
            </a:r>
            <a:endParaRPr lang="en-CA" sz="2000"/>
          </a:p>
          <a:p>
            <a:pPr lvl="1"/>
            <a:endParaRPr lang="en-CA" sz="2000"/>
          </a:p>
          <a:p>
            <a:pPr lvl="1"/>
            <a:endParaRPr lang="en-CA" sz="2000"/>
          </a:p>
        </p:txBody>
      </p:sp>
      <p:pic>
        <p:nvPicPr>
          <p:cNvPr id="38915" name="Picture 2"/>
          <p:cNvPicPr>
            <a:picLocks noChangeAspect="1" noChangeArrowheads="1"/>
          </p:cNvPicPr>
          <p:nvPr/>
        </p:nvPicPr>
        <p:blipFill>
          <a:blip r:embed="rId2"/>
          <a:srcRect/>
          <a:stretch>
            <a:fillRect/>
          </a:stretch>
        </p:blipFill>
        <p:spPr bwMode="auto">
          <a:xfrm>
            <a:off x="949325" y="1919288"/>
            <a:ext cx="8048625" cy="3467100"/>
          </a:xfrm>
          <a:prstGeom prst="rect">
            <a:avLst/>
          </a:prstGeom>
          <a:noFill/>
          <a:ln w="9525">
            <a:noFill/>
            <a:miter lim="800000"/>
            <a:headEnd/>
            <a:tailEnd/>
          </a:ln>
        </p:spPr>
      </p:pic>
      <p:sp>
        <p:nvSpPr>
          <p:cNvPr id="2" name="TextBox 1"/>
          <p:cNvSpPr txBox="1"/>
          <p:nvPr/>
        </p:nvSpPr>
        <p:spPr>
          <a:xfrm>
            <a:off x="1423988" y="5405438"/>
            <a:ext cx="1319212" cy="300037"/>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CA" sz="1200" b="1" dirty="0"/>
              <a:t>Total Nodal RT</a:t>
            </a:r>
          </a:p>
        </p:txBody>
      </p:sp>
      <p:sp>
        <p:nvSpPr>
          <p:cNvPr id="6" name="TextBox 5"/>
          <p:cNvSpPr txBox="1"/>
          <p:nvPr/>
        </p:nvSpPr>
        <p:spPr>
          <a:xfrm>
            <a:off x="3194050" y="5403850"/>
            <a:ext cx="1558925" cy="276225"/>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CA" sz="1200" b="1" dirty="0"/>
              <a:t>Extended Field RT</a:t>
            </a:r>
          </a:p>
        </p:txBody>
      </p:sp>
      <p:sp>
        <p:nvSpPr>
          <p:cNvPr id="7" name="TextBox 6"/>
          <p:cNvSpPr txBox="1"/>
          <p:nvPr/>
        </p:nvSpPr>
        <p:spPr>
          <a:xfrm>
            <a:off x="5238750" y="5405438"/>
            <a:ext cx="1558925" cy="277812"/>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CA" sz="1200" b="1" dirty="0"/>
              <a:t>Involved Field RT</a:t>
            </a:r>
          </a:p>
        </p:txBody>
      </p:sp>
      <p:sp>
        <p:nvSpPr>
          <p:cNvPr id="8" name="TextBox 7"/>
          <p:cNvSpPr txBox="1"/>
          <p:nvPr/>
        </p:nvSpPr>
        <p:spPr>
          <a:xfrm>
            <a:off x="7188200" y="5400675"/>
            <a:ext cx="1558925" cy="277813"/>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CA" sz="1200" b="1" dirty="0"/>
              <a:t>Involved Site RT</a:t>
            </a:r>
          </a:p>
        </p:txBody>
      </p:sp>
      <p:sp>
        <p:nvSpPr>
          <p:cNvPr id="9" name="TextBox 8"/>
          <p:cNvSpPr txBox="1"/>
          <p:nvPr/>
        </p:nvSpPr>
        <p:spPr>
          <a:xfrm>
            <a:off x="317500" y="5403850"/>
            <a:ext cx="895350" cy="276225"/>
          </a:xfrm>
          <a:prstGeom prst="rect">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CA" sz="1200" b="1" dirty="0"/>
              <a:t>FIELDS:</a:t>
            </a:r>
          </a:p>
        </p:txBody>
      </p:sp>
      <p:sp>
        <p:nvSpPr>
          <p:cNvPr id="10" name="TextBox 9"/>
          <p:cNvSpPr txBox="1"/>
          <p:nvPr/>
        </p:nvSpPr>
        <p:spPr>
          <a:xfrm>
            <a:off x="349250" y="5965825"/>
            <a:ext cx="895350" cy="277813"/>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CA" sz="1200" b="1" dirty="0"/>
              <a:t>DOSE:</a:t>
            </a:r>
          </a:p>
        </p:txBody>
      </p:sp>
      <p:sp>
        <p:nvSpPr>
          <p:cNvPr id="11" name="TextBox 10"/>
          <p:cNvSpPr txBox="1"/>
          <p:nvPr/>
        </p:nvSpPr>
        <p:spPr>
          <a:xfrm>
            <a:off x="2287588" y="5921375"/>
            <a:ext cx="1412875" cy="276225"/>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CA" sz="1200" b="1" dirty="0"/>
              <a:t>30 – 45 </a:t>
            </a:r>
            <a:r>
              <a:rPr lang="en-CA" sz="1200" b="1" dirty="0" err="1"/>
              <a:t>Gy</a:t>
            </a:r>
            <a:endParaRPr lang="en-CA" sz="1200" b="1" dirty="0"/>
          </a:p>
        </p:txBody>
      </p:sp>
      <p:sp>
        <p:nvSpPr>
          <p:cNvPr id="12" name="TextBox 11"/>
          <p:cNvSpPr txBox="1"/>
          <p:nvPr/>
        </p:nvSpPr>
        <p:spPr>
          <a:xfrm>
            <a:off x="6091238" y="5921375"/>
            <a:ext cx="1412875" cy="276225"/>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CA" sz="1200" b="1" dirty="0"/>
              <a:t>30 – 45 </a:t>
            </a:r>
            <a:r>
              <a:rPr lang="en-CA" sz="1200" b="1" dirty="0" err="1"/>
              <a:t>Gy</a:t>
            </a:r>
            <a:endParaRPr lang="en-CA" sz="1200" b="1" dirty="0"/>
          </a:p>
        </p:txBody>
      </p:sp>
      <p:cxnSp>
        <p:nvCxnSpPr>
          <p:cNvPr id="4" name="Straight Arrow Connector 3"/>
          <p:cNvCxnSpPr>
            <a:stCxn id="11" idx="3"/>
            <a:endCxn id="12" idx="1"/>
          </p:cNvCxnSpPr>
          <p:nvPr/>
        </p:nvCxnSpPr>
        <p:spPr>
          <a:xfrm flipV="1">
            <a:off x="3700463" y="6059488"/>
            <a:ext cx="2390775"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 name="Straight Arrow Connector 15"/>
          <p:cNvCxnSpPr>
            <a:stCxn id="2" idx="3"/>
            <a:endCxn id="6" idx="1"/>
          </p:cNvCxnSpPr>
          <p:nvPr/>
        </p:nvCxnSpPr>
        <p:spPr>
          <a:xfrm flipV="1">
            <a:off x="2755900" y="5541963"/>
            <a:ext cx="425450" cy="142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a:stCxn id="6" idx="3"/>
            <a:endCxn id="7" idx="1"/>
          </p:cNvCxnSpPr>
          <p:nvPr/>
        </p:nvCxnSpPr>
        <p:spPr>
          <a:xfrm>
            <a:off x="4752975" y="5541963"/>
            <a:ext cx="485775" cy="158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a:endCxn id="8" idx="1"/>
          </p:cNvCxnSpPr>
          <p:nvPr/>
        </p:nvCxnSpPr>
        <p:spPr>
          <a:xfrm>
            <a:off x="6797675" y="5540375"/>
            <a:ext cx="390525"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8928" name="TextBox 29"/>
          <p:cNvSpPr txBox="1">
            <a:spLocks noChangeArrowheads="1"/>
          </p:cNvSpPr>
          <p:nvPr/>
        </p:nvSpPr>
        <p:spPr bwMode="auto">
          <a:xfrm>
            <a:off x="520700" y="6559550"/>
            <a:ext cx="8226425" cy="277813"/>
          </a:xfrm>
          <a:prstGeom prst="rect">
            <a:avLst/>
          </a:prstGeom>
          <a:noFill/>
          <a:ln w="9525">
            <a:noFill/>
            <a:miter lim="800000"/>
            <a:headEnd/>
            <a:tailEnd/>
          </a:ln>
        </p:spPr>
        <p:txBody>
          <a:bodyPr>
            <a:spAutoFit/>
          </a:bodyPr>
          <a:lstStyle/>
          <a:p>
            <a:r>
              <a:rPr lang="en-CA" sz="1200" i="1" dirty="0">
                <a:solidFill>
                  <a:schemeClr val="bg1"/>
                </a:solidFill>
                <a:latin typeface="Calibri" panose="020F0502020204030204" pitchFamily="34" charset="0"/>
              </a:rPr>
              <a:t>Source: </a:t>
            </a:r>
            <a:r>
              <a:rPr lang="en-CA" sz="1200" i="1" dirty="0" err="1">
                <a:solidFill>
                  <a:schemeClr val="bg1"/>
                </a:solidFill>
                <a:latin typeface="Calibri" panose="020F0502020204030204" pitchFamily="34" charset="0"/>
              </a:rPr>
              <a:t>Engert</a:t>
            </a:r>
            <a:r>
              <a:rPr lang="en-CA" sz="1200" i="1" dirty="0">
                <a:solidFill>
                  <a:schemeClr val="bg1"/>
                </a:solidFill>
                <a:latin typeface="Calibri" panose="020F0502020204030204" pitchFamily="34" charset="0"/>
              </a:rPr>
              <a:t> et al., 2005; </a:t>
            </a:r>
            <a:r>
              <a:rPr lang="en-CA" sz="1200" i="1" dirty="0" err="1">
                <a:solidFill>
                  <a:schemeClr val="bg1"/>
                </a:solidFill>
                <a:latin typeface="Calibri" panose="020F0502020204030204" pitchFamily="34" charset="0"/>
              </a:rPr>
              <a:t>Engert</a:t>
            </a:r>
            <a:r>
              <a:rPr lang="en-CA" sz="1200" i="1" dirty="0">
                <a:solidFill>
                  <a:schemeClr val="bg1"/>
                </a:solidFill>
                <a:latin typeface="Calibri" panose="020F0502020204030204" pitchFamily="34" charset="0"/>
              </a:rPr>
              <a:t> et al., 2010; </a:t>
            </a:r>
            <a:r>
              <a:rPr lang="en-CA" sz="1200" i="1" dirty="0" err="1">
                <a:solidFill>
                  <a:schemeClr val="bg1"/>
                </a:solidFill>
                <a:latin typeface="Calibri" panose="020F0502020204030204" pitchFamily="34" charset="0"/>
              </a:rPr>
              <a:t>Eich</a:t>
            </a:r>
            <a:r>
              <a:rPr lang="en-CA" sz="1200" i="1" dirty="0">
                <a:solidFill>
                  <a:schemeClr val="bg1"/>
                </a:solidFill>
                <a:latin typeface="Calibri" panose="020F0502020204030204" pitchFamily="34" charset="0"/>
              </a:rPr>
              <a:t> 2010; Campbell et al., 2008; Gilson D (</a:t>
            </a:r>
            <a:r>
              <a:rPr lang="en-CA" sz="1200" i="1" dirty="0" err="1">
                <a:solidFill>
                  <a:schemeClr val="bg1"/>
                </a:solidFill>
                <a:latin typeface="Calibri" panose="020F0502020204030204" pitchFamily="34" charset="0"/>
              </a:rPr>
              <a:t>slideset</a:t>
            </a:r>
            <a:r>
              <a:rPr lang="en-CA" sz="1200" i="1" dirty="0">
                <a:solidFill>
                  <a:schemeClr val="bg1"/>
                </a:solidFill>
                <a:latin typeface="Calibri" panose="020F0502020204030204"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2527300" y="157163"/>
            <a:ext cx="6616700" cy="909637"/>
          </a:xfrm>
        </p:spPr>
        <p:txBody>
          <a:bodyPr/>
          <a:lstStyle/>
          <a:p>
            <a:pPr eaLnBrk="1" hangingPunct="1"/>
            <a:r>
              <a:rPr lang="en-GB" altLang="en-US" sz="2800" b="1" dirty="0"/>
              <a:t>M2-A </a:t>
            </a:r>
            <a:br>
              <a:rPr lang="en-GB" altLang="en-US" sz="2800" b="1" dirty="0"/>
            </a:br>
            <a:r>
              <a:rPr lang="en-GB" altLang="en-US" sz="2600" b="1" dirty="0"/>
              <a:t>Types of Lymphoma Treatment (18)</a:t>
            </a:r>
            <a:endParaRPr lang="en-US" altLang="de-DE" sz="2600" dirty="0">
              <a:latin typeface="Calibri" pitchFamily="34" charset="0"/>
            </a:endParaRPr>
          </a:p>
        </p:txBody>
      </p:sp>
      <p:sp>
        <p:nvSpPr>
          <p:cNvPr id="39938" name="Rectangle 3"/>
          <p:cNvSpPr>
            <a:spLocks noGrp="1" noChangeArrowheads="1"/>
          </p:cNvSpPr>
          <p:nvPr>
            <p:ph type="body" idx="4294967295"/>
          </p:nvPr>
        </p:nvSpPr>
        <p:spPr>
          <a:xfrm>
            <a:off x="457200" y="1492250"/>
            <a:ext cx="8229600" cy="4849813"/>
          </a:xfrm>
        </p:spPr>
        <p:txBody>
          <a:bodyPr/>
          <a:lstStyle/>
          <a:p>
            <a:r>
              <a:rPr lang="en-GB" sz="2400"/>
              <a:t>Lymphoma treatments: </a:t>
            </a:r>
            <a:r>
              <a:rPr lang="en-GB" sz="2400">
                <a:solidFill>
                  <a:srgbClr val="C00000"/>
                </a:solidFill>
              </a:rPr>
              <a:t>Radioimmunotherapy </a:t>
            </a:r>
            <a:endParaRPr lang="en-CA" sz="2000"/>
          </a:p>
          <a:p>
            <a:pPr lvl="1"/>
            <a:r>
              <a:rPr lang="en-CA" sz="2000"/>
              <a:t>Administration of a systemically delivered and specifically targeted antibody labelled with cytotoxic radioactivity</a:t>
            </a:r>
          </a:p>
          <a:p>
            <a:pPr lvl="1"/>
            <a:r>
              <a:rPr lang="en-CA" sz="2000"/>
              <a:t>Radiation is delivered from within the body to the lymphoma cells</a:t>
            </a:r>
          </a:p>
          <a:p>
            <a:pPr lvl="2"/>
            <a:r>
              <a:rPr lang="en-CA" sz="1600"/>
              <a:t>Radiation delivered from within the body to the lymphoma cells</a:t>
            </a:r>
          </a:p>
          <a:p>
            <a:pPr lvl="2"/>
            <a:r>
              <a:rPr lang="en-CA" sz="1600"/>
              <a:t>The antibody targets the B-cells (lymphoma cells) and the radioactive molecules destroy them</a:t>
            </a:r>
          </a:p>
          <a:p>
            <a:pPr lvl="1"/>
            <a:r>
              <a:rPr lang="en-CA" sz="2000"/>
              <a:t>Requires specially trained clinical staff to prepare and administer </a:t>
            </a:r>
          </a:p>
          <a:p>
            <a:pPr lvl="1"/>
            <a:r>
              <a:rPr lang="en-CA" sz="2000"/>
              <a:t>Patients with more than 5% lymphoma bone marrow involvement or bone marrow-reserve impairment are not eligible for this type of treatment.</a:t>
            </a:r>
          </a:p>
          <a:p>
            <a:pPr lvl="1"/>
            <a:endParaRPr lang="en-CA" sz="2000"/>
          </a:p>
          <a:p>
            <a:pPr lvl="1"/>
            <a:endParaRPr lang="en-CA" sz="2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2527300" y="157163"/>
            <a:ext cx="6616700" cy="909637"/>
          </a:xfrm>
        </p:spPr>
        <p:txBody>
          <a:bodyPr/>
          <a:lstStyle/>
          <a:p>
            <a:pPr eaLnBrk="1" hangingPunct="1"/>
            <a:r>
              <a:rPr lang="en-GB" altLang="en-US" sz="2800" b="1" dirty="0"/>
              <a:t>M2-A </a:t>
            </a:r>
            <a:br>
              <a:rPr lang="en-GB" altLang="en-US" sz="2800" b="1" dirty="0"/>
            </a:br>
            <a:r>
              <a:rPr lang="en-GB" altLang="en-US" sz="2600" b="1" dirty="0"/>
              <a:t>Types of Lymphoma Treatment (19)</a:t>
            </a:r>
            <a:endParaRPr lang="en-US" altLang="de-DE" sz="2600" dirty="0">
              <a:latin typeface="Calibri" pitchFamily="34" charset="0"/>
            </a:endParaRPr>
          </a:p>
        </p:txBody>
      </p:sp>
      <p:sp>
        <p:nvSpPr>
          <p:cNvPr id="40962" name="Rectangle 3"/>
          <p:cNvSpPr>
            <a:spLocks noGrp="1" noChangeArrowheads="1"/>
          </p:cNvSpPr>
          <p:nvPr>
            <p:ph type="body" idx="4294967295"/>
          </p:nvPr>
        </p:nvSpPr>
        <p:spPr>
          <a:xfrm>
            <a:off x="457200" y="1492250"/>
            <a:ext cx="8229600" cy="4849813"/>
          </a:xfrm>
        </p:spPr>
        <p:txBody>
          <a:bodyPr/>
          <a:lstStyle/>
          <a:p>
            <a:r>
              <a:rPr lang="en-GB" sz="2400"/>
              <a:t>Lymphoma treatments: </a:t>
            </a:r>
            <a:r>
              <a:rPr lang="en-GB" sz="2400">
                <a:solidFill>
                  <a:srgbClr val="C00000"/>
                </a:solidFill>
              </a:rPr>
              <a:t>Stem cell transplant (SCT)</a:t>
            </a:r>
            <a:endParaRPr lang="en-CA" sz="2400">
              <a:solidFill>
                <a:srgbClr val="C00000"/>
              </a:solidFill>
            </a:endParaRPr>
          </a:p>
          <a:p>
            <a:pPr lvl="1"/>
            <a:r>
              <a:rPr lang="en-CA" sz="2000"/>
              <a:t>Usually reserved for patients with relapsed NHL</a:t>
            </a:r>
          </a:p>
          <a:p>
            <a:pPr lvl="1"/>
            <a:r>
              <a:rPr lang="en-CA" sz="2000"/>
              <a:t>High-dose chemotherapy with or without radiation to deplete all cells from bone marrow</a:t>
            </a:r>
          </a:p>
          <a:p>
            <a:pPr lvl="1"/>
            <a:r>
              <a:rPr lang="en-CA" sz="2000"/>
              <a:t>Stem cells collected (“harvested”) either from the bone marrow or peripheral blood stem cell (PBSC) collection (using apheresis, or cell separator)</a:t>
            </a:r>
          </a:p>
          <a:p>
            <a:pPr lvl="1"/>
            <a:r>
              <a:rPr lang="en-GB" sz="2000"/>
              <a:t>Two main types of SCT</a:t>
            </a:r>
            <a:r>
              <a:rPr lang="en-CA" sz="2000"/>
              <a:t>, depending on the source of stem cells</a:t>
            </a:r>
            <a:r>
              <a:rPr lang="en-GB" sz="2000"/>
              <a:t>:</a:t>
            </a:r>
          </a:p>
          <a:p>
            <a:pPr lvl="2"/>
            <a:r>
              <a:rPr lang="en-GB" sz="1800"/>
              <a:t>Autologous (stem cells taken from patient) or </a:t>
            </a:r>
          </a:p>
          <a:p>
            <a:pPr lvl="2"/>
            <a:r>
              <a:rPr lang="en-GB" sz="1800"/>
              <a:t>Allogeneic (stem cells taken from a donor)</a:t>
            </a:r>
            <a:endParaRPr lang="en-CA" sz="1800"/>
          </a:p>
          <a:p>
            <a:pPr lvl="1"/>
            <a:r>
              <a:rPr lang="en-CA" sz="2000"/>
              <a:t>Infusion of stem cells allows bone marrow to recover from chemotherapy and supply new healthy blood cells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2527300" y="157163"/>
            <a:ext cx="6616700" cy="909637"/>
          </a:xfrm>
        </p:spPr>
        <p:txBody>
          <a:bodyPr/>
          <a:lstStyle/>
          <a:p>
            <a:pPr marL="342900" indent="-342900" eaLnBrk="1" hangingPunct="1"/>
            <a:r>
              <a:rPr lang="en-GB" altLang="en-US" sz="3600" b="1"/>
              <a:t>Module 2 Objectives</a:t>
            </a:r>
            <a:endParaRPr lang="en-US" altLang="de-DE">
              <a:latin typeface="Calibri" pitchFamily="34" charset="0"/>
            </a:endParaRPr>
          </a:p>
        </p:txBody>
      </p:sp>
      <p:sp>
        <p:nvSpPr>
          <p:cNvPr id="11266" name="Rectangle 3"/>
          <p:cNvSpPr>
            <a:spLocks noGrp="1" noChangeArrowheads="1"/>
          </p:cNvSpPr>
          <p:nvPr>
            <p:ph type="body" idx="4294967295"/>
          </p:nvPr>
        </p:nvSpPr>
        <p:spPr/>
        <p:txBody>
          <a:bodyPr/>
          <a:lstStyle/>
          <a:p>
            <a:r>
              <a:rPr lang="en-GB" altLang="en-US"/>
              <a:t>After completing this module, participants should be able to:</a:t>
            </a:r>
            <a:endParaRPr lang="en-CA" altLang="en-US"/>
          </a:p>
          <a:p>
            <a:pPr lvl="1"/>
            <a:r>
              <a:rPr lang="en-GB" altLang="en-US"/>
              <a:t>Explain how lymphoma is treated at different disease stages</a:t>
            </a:r>
            <a:endParaRPr lang="en-CA" altLang="en-US"/>
          </a:p>
          <a:p>
            <a:pPr lvl="1"/>
            <a:r>
              <a:rPr lang="en-GB" altLang="en-US"/>
              <a:t>Recognize the nurses’ role in lymphoma treatment and apply this knowledge to daily practice</a:t>
            </a:r>
            <a:endParaRPr lang="en-US" altLang="de-DE">
              <a:latin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a:xfrm>
            <a:off x="2527300" y="157163"/>
            <a:ext cx="6616700" cy="909637"/>
          </a:xfrm>
        </p:spPr>
        <p:txBody>
          <a:bodyPr/>
          <a:lstStyle/>
          <a:p>
            <a:pPr eaLnBrk="1" hangingPunct="1"/>
            <a:r>
              <a:rPr lang="en-GB" altLang="en-US" sz="2800" b="1" dirty="0"/>
              <a:t>M2-A </a:t>
            </a:r>
            <a:br>
              <a:rPr lang="en-GB" altLang="en-US" sz="2800" b="1" dirty="0"/>
            </a:br>
            <a:r>
              <a:rPr lang="en-GB" altLang="en-US" sz="2600" b="1" dirty="0"/>
              <a:t>Types of Lymphoma Treatment (20)</a:t>
            </a:r>
            <a:endParaRPr lang="en-US" altLang="de-DE" sz="2600" dirty="0">
              <a:latin typeface="Calibri" pitchFamily="34" charset="0"/>
            </a:endParaRPr>
          </a:p>
        </p:txBody>
      </p:sp>
      <p:sp>
        <p:nvSpPr>
          <p:cNvPr id="12291" name="Rectangle 3"/>
          <p:cNvSpPr>
            <a:spLocks noGrp="1" noChangeArrowheads="1"/>
          </p:cNvSpPr>
          <p:nvPr>
            <p:ph type="body" idx="4294967295"/>
          </p:nvPr>
        </p:nvSpPr>
        <p:spPr>
          <a:xfrm>
            <a:off x="2200275" y="1365250"/>
            <a:ext cx="6149975" cy="484188"/>
          </a:xfrm>
          <a:solidFill>
            <a:schemeClr val="bg1">
              <a:lumMod val="95000"/>
            </a:schemeClr>
          </a:solidFill>
          <a:ln>
            <a:solidFill>
              <a:srgbClr val="C00000"/>
            </a:solidFill>
          </a:ln>
        </p:spPr>
        <p:txBody>
          <a:bodyPr/>
          <a:lstStyle/>
          <a:p>
            <a:pPr marL="0" indent="0">
              <a:buFont typeface="Arial" charset="0"/>
              <a:buNone/>
              <a:defRPr/>
            </a:pPr>
            <a:r>
              <a:rPr lang="en-GB" sz="2400" dirty="0">
                <a:solidFill>
                  <a:srgbClr val="C00000"/>
                </a:solidFill>
              </a:rPr>
              <a:t>Haematopoietic Stem Cell Transplantation</a:t>
            </a:r>
          </a:p>
        </p:txBody>
      </p:sp>
      <p:sp>
        <p:nvSpPr>
          <p:cNvPr id="41987" name="Text Box 4"/>
          <p:cNvSpPr txBox="1">
            <a:spLocks noChangeArrowheads="1"/>
          </p:cNvSpPr>
          <p:nvPr/>
        </p:nvSpPr>
        <p:spPr bwMode="auto">
          <a:xfrm>
            <a:off x="560388" y="6540500"/>
            <a:ext cx="6937375"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http://www.umgcc.org/hem_malig_program </a:t>
            </a:r>
          </a:p>
        </p:txBody>
      </p:sp>
      <p:pic>
        <p:nvPicPr>
          <p:cNvPr id="41988" name="Picture 2" descr="Stem cell transplant (Step 1). Blood is taken from a vein in the arm of the donor. The patient or another person may be the donor. The blood flows through a machine that removes the stem cells. Then the blood is returned to the donor through a vein in the other arm."/>
          <p:cNvPicPr>
            <a:picLocks noChangeAspect="1" noChangeArrowheads="1"/>
          </p:cNvPicPr>
          <p:nvPr/>
        </p:nvPicPr>
        <p:blipFill>
          <a:blip r:embed="rId2"/>
          <a:srcRect/>
          <a:stretch>
            <a:fillRect/>
          </a:stretch>
        </p:blipFill>
        <p:spPr bwMode="auto">
          <a:xfrm>
            <a:off x="419100" y="1928813"/>
            <a:ext cx="3328988" cy="2589212"/>
          </a:xfrm>
          <a:prstGeom prst="rect">
            <a:avLst/>
          </a:prstGeom>
          <a:noFill/>
          <a:ln w="9525">
            <a:noFill/>
            <a:miter lim="800000"/>
            <a:headEnd/>
            <a:tailEnd/>
          </a:ln>
        </p:spPr>
      </p:pic>
      <p:pic>
        <p:nvPicPr>
          <p:cNvPr id="41989" name="Picture 4" descr="Stem cell transplant (Step 2). The patient receives chemotherapy to kill blood-forming cells. The patient may receive radiation therapy (not shown)."/>
          <p:cNvPicPr>
            <a:picLocks noChangeAspect="1" noChangeArrowheads="1"/>
          </p:cNvPicPr>
          <p:nvPr/>
        </p:nvPicPr>
        <p:blipFill>
          <a:blip r:embed="rId3"/>
          <a:srcRect/>
          <a:stretch>
            <a:fillRect/>
          </a:stretch>
        </p:blipFill>
        <p:spPr bwMode="auto">
          <a:xfrm>
            <a:off x="3751263" y="2359025"/>
            <a:ext cx="2373312" cy="2863850"/>
          </a:xfrm>
          <a:prstGeom prst="rect">
            <a:avLst/>
          </a:prstGeom>
          <a:noFill/>
          <a:ln w="9525">
            <a:noFill/>
            <a:miter lim="800000"/>
            <a:headEnd/>
            <a:tailEnd/>
          </a:ln>
        </p:spPr>
      </p:pic>
      <p:pic>
        <p:nvPicPr>
          <p:cNvPr id="41990" name="Picture 6" descr="Stem cell transplant (Step 3). The patient receives stem cells through a catheter placed into a blood vessel in the chest."/>
          <p:cNvPicPr>
            <a:picLocks noChangeAspect="1" noChangeArrowheads="1"/>
          </p:cNvPicPr>
          <p:nvPr/>
        </p:nvPicPr>
        <p:blipFill>
          <a:blip r:embed="rId4"/>
          <a:srcRect/>
          <a:stretch>
            <a:fillRect/>
          </a:stretch>
        </p:blipFill>
        <p:spPr bwMode="auto">
          <a:xfrm>
            <a:off x="6286500" y="2401888"/>
            <a:ext cx="2605088" cy="3184525"/>
          </a:xfrm>
          <a:prstGeom prst="rect">
            <a:avLst/>
          </a:prstGeom>
          <a:noFill/>
          <a:ln w="9525">
            <a:noFill/>
            <a:miter lim="800000"/>
            <a:headEnd/>
            <a:tailEnd/>
          </a:ln>
        </p:spPr>
      </p:pic>
      <p:sp>
        <p:nvSpPr>
          <p:cNvPr id="41991" name="TextBox 1"/>
          <p:cNvSpPr txBox="1">
            <a:spLocks noChangeArrowheads="1"/>
          </p:cNvSpPr>
          <p:nvPr/>
        </p:nvSpPr>
        <p:spPr bwMode="auto">
          <a:xfrm>
            <a:off x="420688" y="4710113"/>
            <a:ext cx="2990850" cy="522287"/>
          </a:xfrm>
          <a:prstGeom prst="rect">
            <a:avLst/>
          </a:prstGeom>
          <a:noFill/>
          <a:ln w="9525">
            <a:noFill/>
            <a:miter lim="800000"/>
            <a:headEnd/>
            <a:tailEnd/>
          </a:ln>
        </p:spPr>
        <p:txBody>
          <a:bodyPr>
            <a:spAutoFit/>
          </a:bodyPr>
          <a:lstStyle/>
          <a:p>
            <a:r>
              <a:rPr lang="en-CA" sz="1400" b="1">
                <a:solidFill>
                  <a:srgbClr val="FF0000"/>
                </a:solidFill>
              </a:rPr>
              <a:t>Step 1: </a:t>
            </a:r>
            <a:r>
              <a:rPr lang="en-CA" sz="1400"/>
              <a:t>Blood is taken from a vein in the arm of the donor. </a:t>
            </a:r>
          </a:p>
        </p:txBody>
      </p:sp>
      <p:sp>
        <p:nvSpPr>
          <p:cNvPr id="41992" name="TextBox 8"/>
          <p:cNvSpPr txBox="1">
            <a:spLocks noChangeArrowheads="1"/>
          </p:cNvSpPr>
          <p:nvPr/>
        </p:nvSpPr>
        <p:spPr bwMode="auto">
          <a:xfrm>
            <a:off x="2871788" y="5324475"/>
            <a:ext cx="3414712" cy="523875"/>
          </a:xfrm>
          <a:prstGeom prst="rect">
            <a:avLst/>
          </a:prstGeom>
          <a:noFill/>
          <a:ln w="9525">
            <a:noFill/>
            <a:miter lim="800000"/>
            <a:headEnd/>
            <a:tailEnd/>
          </a:ln>
        </p:spPr>
        <p:txBody>
          <a:bodyPr>
            <a:spAutoFit/>
          </a:bodyPr>
          <a:lstStyle/>
          <a:p>
            <a:r>
              <a:rPr lang="en-CA" sz="1400" b="1">
                <a:solidFill>
                  <a:srgbClr val="FF0000"/>
                </a:solidFill>
              </a:rPr>
              <a:t>Step 2: </a:t>
            </a:r>
            <a:r>
              <a:rPr lang="en-CA" sz="1400"/>
              <a:t>The patient receives chemotherapy to kill blood-forming cells.</a:t>
            </a:r>
          </a:p>
        </p:txBody>
      </p:sp>
      <p:sp>
        <p:nvSpPr>
          <p:cNvPr id="41993" name="TextBox 9"/>
          <p:cNvSpPr txBox="1">
            <a:spLocks noChangeArrowheads="1"/>
          </p:cNvSpPr>
          <p:nvPr/>
        </p:nvSpPr>
        <p:spPr bwMode="auto">
          <a:xfrm>
            <a:off x="6094413" y="5727700"/>
            <a:ext cx="2989262" cy="738188"/>
          </a:xfrm>
          <a:prstGeom prst="rect">
            <a:avLst/>
          </a:prstGeom>
          <a:noFill/>
          <a:ln w="9525">
            <a:noFill/>
            <a:miter lim="800000"/>
            <a:headEnd/>
            <a:tailEnd/>
          </a:ln>
        </p:spPr>
        <p:txBody>
          <a:bodyPr>
            <a:spAutoFit/>
          </a:bodyPr>
          <a:lstStyle/>
          <a:p>
            <a:r>
              <a:rPr lang="en-CA" sz="1400" b="1">
                <a:solidFill>
                  <a:srgbClr val="FF0000"/>
                </a:solidFill>
              </a:rPr>
              <a:t>Step 3: </a:t>
            </a:r>
            <a:r>
              <a:rPr lang="en-CA" sz="1400"/>
              <a:t>The patient receives stem cells through a catheter placed into a blood vessel in the chest.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2527300" y="157163"/>
            <a:ext cx="6616700" cy="909637"/>
          </a:xfrm>
        </p:spPr>
        <p:txBody>
          <a:bodyPr/>
          <a:lstStyle/>
          <a:p>
            <a:pPr eaLnBrk="1" hangingPunct="1"/>
            <a:r>
              <a:rPr lang="en-GB" altLang="en-US" sz="2800" b="1" dirty="0"/>
              <a:t>M2-A </a:t>
            </a:r>
            <a:br>
              <a:rPr lang="en-GB" altLang="en-US" sz="2800" b="1" dirty="0"/>
            </a:br>
            <a:r>
              <a:rPr lang="en-GB" altLang="en-US" sz="2600" b="1" dirty="0"/>
              <a:t>Types of Lymphoma Treatment (21)</a:t>
            </a:r>
            <a:endParaRPr lang="en-US" altLang="de-DE" sz="2600" dirty="0">
              <a:latin typeface="Calibri" pitchFamily="34" charset="0"/>
            </a:endParaRPr>
          </a:p>
        </p:txBody>
      </p:sp>
      <p:sp>
        <p:nvSpPr>
          <p:cNvPr id="43010" name="Rectangle 3"/>
          <p:cNvSpPr>
            <a:spLocks noGrp="1" noChangeArrowheads="1"/>
          </p:cNvSpPr>
          <p:nvPr>
            <p:ph type="body" idx="4294967295"/>
          </p:nvPr>
        </p:nvSpPr>
        <p:spPr>
          <a:xfrm>
            <a:off x="457200" y="1492250"/>
            <a:ext cx="8229600" cy="4014788"/>
          </a:xfrm>
        </p:spPr>
        <p:txBody>
          <a:bodyPr/>
          <a:lstStyle/>
          <a:p>
            <a:r>
              <a:rPr lang="en-GB" sz="2400">
                <a:solidFill>
                  <a:srgbClr val="C00000"/>
                </a:solidFill>
              </a:rPr>
              <a:t>Palliative Treatment and </a:t>
            </a:r>
            <a:r>
              <a:rPr lang="en-CA" sz="2400">
                <a:solidFill>
                  <a:srgbClr val="C00000"/>
                </a:solidFill>
              </a:rPr>
              <a:t>Care</a:t>
            </a:r>
          </a:p>
          <a:p>
            <a:pPr lvl="1"/>
            <a:r>
              <a:rPr lang="en-CA" sz="2000"/>
              <a:t>Provides relief from pain and other distressing symptoms</a:t>
            </a:r>
          </a:p>
          <a:p>
            <a:pPr lvl="1"/>
            <a:r>
              <a:rPr lang="en-CA" sz="2000"/>
              <a:t>Enhances quality of life</a:t>
            </a:r>
          </a:p>
          <a:p>
            <a:pPr lvl="1"/>
            <a:r>
              <a:rPr lang="en-CA" sz="2000"/>
              <a:t>May also positively influence the course of illness</a:t>
            </a:r>
          </a:p>
          <a:p>
            <a:pPr lvl="1"/>
            <a:r>
              <a:rPr lang="en-CA" sz="2000"/>
              <a:t>Integrates the psychological and spiritual aspects of patient care</a:t>
            </a:r>
          </a:p>
          <a:p>
            <a:pPr lvl="1"/>
            <a:r>
              <a:rPr lang="en-CA" sz="2000"/>
              <a:t>Offers a support system to:</a:t>
            </a:r>
          </a:p>
          <a:p>
            <a:pPr lvl="2"/>
            <a:r>
              <a:rPr lang="en-CA" sz="1600"/>
              <a:t>Help patients live as actively as possible until death and </a:t>
            </a:r>
          </a:p>
          <a:p>
            <a:pPr lvl="2"/>
            <a:r>
              <a:rPr lang="en-CA" sz="1600"/>
              <a:t>Help the family cope during the patients illness</a:t>
            </a:r>
          </a:p>
          <a:p>
            <a:pPr lvl="1"/>
            <a:r>
              <a:rPr lang="en-CA" altLang="en-US" sz="2000"/>
              <a:t>Regards dying as a normal process and intends neither to hasten or postpone death; however, it offers a support system to help the family cope in their bereavement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Lymphoma Treatment Options (1)</a:t>
            </a:r>
            <a:endParaRPr lang="en-US" altLang="de-DE" sz="3000">
              <a:latin typeface="Calibri" pitchFamily="34" charset="0"/>
            </a:endParaRPr>
          </a:p>
        </p:txBody>
      </p:sp>
      <p:sp>
        <p:nvSpPr>
          <p:cNvPr id="44034" name="Rectangle 3"/>
          <p:cNvSpPr>
            <a:spLocks noGrp="1" noChangeArrowheads="1"/>
          </p:cNvSpPr>
          <p:nvPr>
            <p:ph type="body" idx="4294967295"/>
          </p:nvPr>
        </p:nvSpPr>
        <p:spPr>
          <a:xfrm>
            <a:off x="457200" y="1462088"/>
            <a:ext cx="8401050" cy="4181475"/>
          </a:xfrm>
        </p:spPr>
        <p:txBody>
          <a:bodyPr/>
          <a:lstStyle/>
          <a:p>
            <a:r>
              <a:rPr lang="en-GB" altLang="en-US"/>
              <a:t>Treatment Options for NHLs: </a:t>
            </a:r>
            <a:r>
              <a:rPr lang="en-GB" altLang="en-US" b="1">
                <a:solidFill>
                  <a:srgbClr val="C00000"/>
                </a:solidFill>
              </a:rPr>
              <a:t>DLBCL</a:t>
            </a:r>
          </a:p>
          <a:p>
            <a:pPr lvl="1"/>
            <a:r>
              <a:rPr lang="en-CA" altLang="en-US" sz="2400"/>
              <a:t>Immediate treatment required (aggressive NHL type)</a:t>
            </a:r>
          </a:p>
          <a:p>
            <a:pPr lvl="1"/>
            <a:r>
              <a:rPr lang="en-CA" altLang="en-US" sz="2400">
                <a:solidFill>
                  <a:srgbClr val="C00000"/>
                </a:solidFill>
              </a:rPr>
              <a:t>First line treatment</a:t>
            </a:r>
            <a:r>
              <a:rPr lang="en-CA" altLang="en-US" sz="2400"/>
              <a:t>: </a:t>
            </a:r>
            <a:r>
              <a:rPr lang="en-CA" altLang="en-US" sz="2000"/>
              <a:t>CT plus rituximab ± RXT</a:t>
            </a:r>
          </a:p>
          <a:p>
            <a:pPr lvl="2"/>
            <a:r>
              <a:rPr lang="en-CA" altLang="en-US" sz="2000"/>
              <a:t>IPI low risk/no bulk: R-CHOP x 6 [standard]</a:t>
            </a:r>
          </a:p>
          <a:p>
            <a:pPr lvl="2"/>
            <a:r>
              <a:rPr lang="en-CA" altLang="en-US" sz="2000"/>
              <a:t>IPI low-intermediate risk or with bulk: </a:t>
            </a:r>
          </a:p>
          <a:p>
            <a:pPr lvl="3"/>
            <a:r>
              <a:rPr lang="en-CA" altLang="en-US" sz="1800"/>
              <a:t>R-ACVBP and sequential consolidation</a:t>
            </a:r>
          </a:p>
          <a:p>
            <a:pPr lvl="3"/>
            <a:r>
              <a:rPr lang="en-CA" altLang="en-US" sz="1800"/>
              <a:t>R-CHOP x 6-8 ± RXT</a:t>
            </a:r>
          </a:p>
          <a:p>
            <a:pPr lvl="2"/>
            <a:r>
              <a:rPr lang="en-CA" altLang="en-US" sz="2000"/>
              <a:t>IPI intermediate-high or high risk:</a:t>
            </a:r>
          </a:p>
          <a:p>
            <a:pPr lvl="3"/>
            <a:r>
              <a:rPr lang="en-CA" altLang="en-US" sz="1800"/>
              <a:t>R-CHOEP x 8</a:t>
            </a:r>
          </a:p>
          <a:p>
            <a:pPr lvl="3"/>
            <a:r>
              <a:rPr lang="en-CA" altLang="en-US" sz="1800"/>
              <a:t>R-CHOP x 8</a:t>
            </a:r>
          </a:p>
          <a:p>
            <a:pPr lvl="3"/>
            <a:r>
              <a:rPr lang="en-CA" altLang="en-US" sz="1800"/>
              <a:t>R-ACVBP and sequential consolidation</a:t>
            </a:r>
          </a:p>
        </p:txBody>
      </p:sp>
      <p:sp>
        <p:nvSpPr>
          <p:cNvPr id="44035" name="TextBox 1"/>
          <p:cNvSpPr txBox="1">
            <a:spLocks noChangeArrowheads="1"/>
          </p:cNvSpPr>
          <p:nvPr/>
        </p:nvSpPr>
        <p:spPr bwMode="auto">
          <a:xfrm>
            <a:off x="569913" y="5710238"/>
            <a:ext cx="7797800" cy="830262"/>
          </a:xfrm>
          <a:prstGeom prst="rect">
            <a:avLst/>
          </a:prstGeom>
          <a:noFill/>
          <a:ln w="9525">
            <a:noFill/>
            <a:miter lim="800000"/>
            <a:headEnd/>
            <a:tailEnd/>
          </a:ln>
        </p:spPr>
        <p:txBody>
          <a:bodyPr>
            <a:spAutoFit/>
          </a:bodyPr>
          <a:lstStyle/>
          <a:p>
            <a:r>
              <a:rPr lang="en-CA" sz="1200"/>
              <a:t>ASCT: autologous stem cell transplantation; CT: chemotherapy; HD: high dose; RXT: radiotherapy</a:t>
            </a:r>
          </a:p>
          <a:p>
            <a:r>
              <a:rPr lang="en-CA" sz="1200"/>
              <a:t>R-CHOP: rituximab plus cyclophosphamide, doxorubicin, vincristine, and prednisone</a:t>
            </a:r>
          </a:p>
          <a:p>
            <a:r>
              <a:rPr lang="en-CA" sz="1200"/>
              <a:t>R-CHOEP: R-CHOP + etoposide</a:t>
            </a:r>
          </a:p>
          <a:p>
            <a:r>
              <a:rPr lang="en-CA" sz="1200"/>
              <a:t>R-ACVB: rituximab plus doxorubicin, vindesine, cyclophosphamide, bleomycin, and prednisolone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Lymphoma Treatment Options (2)</a:t>
            </a:r>
            <a:endParaRPr lang="en-US" altLang="de-DE" sz="3000">
              <a:latin typeface="Calibri" pitchFamily="34" charset="0"/>
            </a:endParaRPr>
          </a:p>
        </p:txBody>
      </p:sp>
      <p:sp>
        <p:nvSpPr>
          <p:cNvPr id="45058" name="Rectangle 3"/>
          <p:cNvSpPr>
            <a:spLocks noGrp="1" noChangeArrowheads="1"/>
          </p:cNvSpPr>
          <p:nvPr>
            <p:ph type="body" idx="4294967295"/>
          </p:nvPr>
        </p:nvSpPr>
        <p:spPr>
          <a:xfrm>
            <a:off x="155575" y="1452563"/>
            <a:ext cx="8839200" cy="4849812"/>
          </a:xfrm>
        </p:spPr>
        <p:txBody>
          <a:bodyPr/>
          <a:lstStyle/>
          <a:p>
            <a:r>
              <a:rPr lang="en-GB" altLang="en-US"/>
              <a:t>Treatment Options for NHLs: </a:t>
            </a:r>
            <a:r>
              <a:rPr lang="en-GB" altLang="en-US" b="1">
                <a:solidFill>
                  <a:srgbClr val="C00000"/>
                </a:solidFill>
              </a:rPr>
              <a:t>DLBCL</a:t>
            </a:r>
            <a:r>
              <a:rPr lang="en-GB" altLang="en-US"/>
              <a:t> (cont’d)</a:t>
            </a:r>
          </a:p>
          <a:p>
            <a:pPr lvl="1"/>
            <a:r>
              <a:rPr lang="en-CA" altLang="en-US" sz="2400">
                <a:solidFill>
                  <a:srgbClr val="C00000"/>
                </a:solidFill>
              </a:rPr>
              <a:t>Relapsed / refractory DLBCL</a:t>
            </a:r>
            <a:r>
              <a:rPr lang="en-CA" altLang="en-US" sz="2400"/>
              <a:t>: </a:t>
            </a:r>
          </a:p>
          <a:p>
            <a:pPr lvl="2"/>
            <a:r>
              <a:rPr lang="en-CA" altLang="en-US"/>
              <a:t>1</a:t>
            </a:r>
            <a:r>
              <a:rPr lang="en-CA" altLang="en-US" baseline="30000"/>
              <a:t>st</a:t>
            </a:r>
            <a:r>
              <a:rPr lang="en-CA" altLang="en-US"/>
              <a:t> Relapse: </a:t>
            </a:r>
          </a:p>
          <a:p>
            <a:pPr lvl="3"/>
            <a:r>
              <a:rPr lang="en-CA" altLang="en-US"/>
              <a:t>Platinum-based CT (R-DHAP, R-ICE, R-GDP) as salvage, followed by R-HDCT with ASCT as remission consolidation</a:t>
            </a:r>
          </a:p>
          <a:p>
            <a:pPr lvl="3"/>
            <a:r>
              <a:rPr lang="en-CA" altLang="en-US"/>
              <a:t>Clinical trial participation (novel drugs)</a:t>
            </a:r>
          </a:p>
          <a:p>
            <a:pPr lvl="2"/>
            <a:r>
              <a:rPr lang="en-CA" altLang="en-US">
                <a:latin typeface="Times New Roman" pitchFamily="18" charset="0"/>
                <a:cs typeface="Times New Roman" pitchFamily="18" charset="0"/>
              </a:rPr>
              <a:t>≥</a:t>
            </a:r>
            <a:r>
              <a:rPr lang="en-CA" altLang="en-US"/>
              <a:t>2 Relapse:</a:t>
            </a:r>
          </a:p>
          <a:p>
            <a:pPr lvl="3"/>
            <a:r>
              <a:rPr lang="en-CA" altLang="en-US"/>
              <a:t>Salvage chemotherapy</a:t>
            </a:r>
          </a:p>
          <a:p>
            <a:pPr lvl="3"/>
            <a:r>
              <a:rPr lang="en-CA" altLang="en-US"/>
              <a:t>Allogeneic SCT</a:t>
            </a:r>
          </a:p>
          <a:p>
            <a:pPr lvl="3"/>
            <a:r>
              <a:rPr lang="en-CA" altLang="en-US"/>
              <a:t>Clinical trial participation (novel drug)</a:t>
            </a:r>
          </a:p>
          <a:p>
            <a:pPr lvl="3"/>
            <a:r>
              <a:rPr lang="en-CA" altLang="en-US"/>
              <a:t>Palliative care</a:t>
            </a:r>
          </a:p>
          <a:p>
            <a:pPr lvl="1"/>
            <a:endParaRPr lang="en-CA" altLang="en-US" sz="2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Lymphoma Treatment Options (3)</a:t>
            </a:r>
            <a:endParaRPr lang="en-US" altLang="de-DE" sz="3000">
              <a:latin typeface="Calibri" pitchFamily="34" charset="0"/>
            </a:endParaRPr>
          </a:p>
        </p:txBody>
      </p:sp>
      <p:sp>
        <p:nvSpPr>
          <p:cNvPr id="46082" name="Rectangle 3"/>
          <p:cNvSpPr>
            <a:spLocks noGrp="1" noChangeArrowheads="1"/>
          </p:cNvSpPr>
          <p:nvPr>
            <p:ph type="body" idx="4294967295"/>
          </p:nvPr>
        </p:nvSpPr>
        <p:spPr>
          <a:xfrm>
            <a:off x="457200" y="1471613"/>
            <a:ext cx="8342313" cy="4889500"/>
          </a:xfrm>
        </p:spPr>
        <p:txBody>
          <a:bodyPr/>
          <a:lstStyle/>
          <a:p>
            <a:r>
              <a:rPr lang="en-GB" altLang="en-US"/>
              <a:t>Treatment Options for NHLs: </a:t>
            </a:r>
            <a:r>
              <a:rPr lang="en-GB" altLang="en-US" b="1">
                <a:solidFill>
                  <a:srgbClr val="C00000"/>
                </a:solidFill>
              </a:rPr>
              <a:t>FL</a:t>
            </a:r>
          </a:p>
          <a:p>
            <a:pPr lvl="1"/>
            <a:r>
              <a:rPr lang="en-CA" altLang="en-US" sz="2400">
                <a:solidFill>
                  <a:srgbClr val="C00000"/>
                </a:solidFill>
              </a:rPr>
              <a:t>First-line options for FL</a:t>
            </a:r>
            <a:r>
              <a:rPr lang="en-CA" altLang="en-US" sz="2400"/>
              <a:t>:</a:t>
            </a:r>
          </a:p>
          <a:p>
            <a:pPr lvl="2"/>
            <a:r>
              <a:rPr lang="en-CA" altLang="en-US" sz="2000"/>
              <a:t>“Watchful waiting” (asymptomatic cases)</a:t>
            </a:r>
          </a:p>
          <a:p>
            <a:pPr lvl="2"/>
            <a:r>
              <a:rPr lang="en-CA" altLang="en-US" sz="2000"/>
              <a:t>Radiation (can provide a cure in limited disease)</a:t>
            </a:r>
          </a:p>
          <a:p>
            <a:pPr lvl="2"/>
            <a:r>
              <a:rPr lang="en-CA" altLang="en-US" sz="2000"/>
              <a:t>Chemotherapy or rituximab (Rituxan), alone or in combination (advanced stages) </a:t>
            </a:r>
          </a:p>
          <a:p>
            <a:pPr lvl="2"/>
            <a:r>
              <a:rPr lang="en-CA" altLang="en-US" sz="2000"/>
              <a:t>Common combination regimens:</a:t>
            </a:r>
          </a:p>
          <a:p>
            <a:pPr lvl="3"/>
            <a:r>
              <a:rPr lang="en-CA" altLang="en-US" sz="1600"/>
              <a:t>R-CVP (rituximab, cyclophosphamide, vincristine, prednisone)</a:t>
            </a:r>
          </a:p>
          <a:p>
            <a:pPr lvl="3"/>
            <a:r>
              <a:rPr lang="en-CA" altLang="en-US" sz="1600"/>
              <a:t>R-CHOP (rituximab, cyclophosphamide, doxorubicin, vincristine, prednisone)</a:t>
            </a:r>
          </a:p>
          <a:p>
            <a:pPr lvl="3"/>
            <a:r>
              <a:rPr lang="en-CA" altLang="en-US" sz="1600"/>
              <a:t>R-Bendamustine</a:t>
            </a:r>
          </a:p>
          <a:p>
            <a:pPr lvl="2"/>
            <a:r>
              <a:rPr lang="en-CA" altLang="en-US" sz="2000"/>
              <a:t>Rituximab also as maintenance therapy</a:t>
            </a:r>
          </a:p>
          <a:p>
            <a:pPr lvl="2"/>
            <a:r>
              <a:rPr lang="en-CA" altLang="en-US" sz="2000"/>
              <a:t>Other MAbs (Ibritumomab tiuxetan [Zevalin], tositumomab [Bexxar]) also used in FL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Lymphoma Treatment Options (4)</a:t>
            </a:r>
            <a:endParaRPr lang="en-US" altLang="de-DE" sz="3000">
              <a:latin typeface="Calibri" pitchFamily="34" charset="0"/>
            </a:endParaRPr>
          </a:p>
        </p:txBody>
      </p:sp>
      <p:sp>
        <p:nvSpPr>
          <p:cNvPr id="47106" name="Rectangle 3"/>
          <p:cNvSpPr>
            <a:spLocks noGrp="1" noChangeArrowheads="1"/>
          </p:cNvSpPr>
          <p:nvPr>
            <p:ph type="body" idx="4294967295"/>
          </p:nvPr>
        </p:nvSpPr>
        <p:spPr>
          <a:xfrm>
            <a:off x="422275" y="1423988"/>
            <a:ext cx="8264525" cy="4986337"/>
          </a:xfrm>
        </p:spPr>
        <p:txBody>
          <a:bodyPr/>
          <a:lstStyle/>
          <a:p>
            <a:r>
              <a:rPr lang="en-GB" altLang="en-US"/>
              <a:t>Treatment Options for NHLs: </a:t>
            </a:r>
            <a:r>
              <a:rPr lang="en-GB" altLang="en-US" b="1">
                <a:solidFill>
                  <a:srgbClr val="C00000"/>
                </a:solidFill>
              </a:rPr>
              <a:t>FL </a:t>
            </a:r>
            <a:r>
              <a:rPr lang="en-GB" altLang="en-US"/>
              <a:t>(cont’d)</a:t>
            </a:r>
          </a:p>
          <a:p>
            <a:pPr lvl="1"/>
            <a:r>
              <a:rPr lang="en-CA" altLang="en-US" sz="2400">
                <a:solidFill>
                  <a:srgbClr val="C00000"/>
                </a:solidFill>
              </a:rPr>
              <a:t>Relapsed/Refractory FL</a:t>
            </a:r>
            <a:r>
              <a:rPr lang="en-CA" altLang="en-US" sz="2400"/>
              <a:t>:</a:t>
            </a:r>
          </a:p>
          <a:p>
            <a:pPr lvl="2"/>
            <a:r>
              <a:rPr lang="en-CA" altLang="en-US" sz="2000"/>
              <a:t>Chemotherapy, radiation, and Mabs (ruximab, Rituxan) used alone or in combination </a:t>
            </a:r>
          </a:p>
          <a:p>
            <a:pPr lvl="2"/>
            <a:r>
              <a:rPr lang="en-CA" altLang="en-US" sz="2000"/>
              <a:t>Common second-line combination regimens :</a:t>
            </a:r>
          </a:p>
          <a:p>
            <a:pPr lvl="3"/>
            <a:r>
              <a:rPr lang="en-CA" altLang="en-US" sz="1600"/>
              <a:t>R-CHOP (rituximab, cyclophosphamide, doxorubicin, vincristine, prednisone)</a:t>
            </a:r>
          </a:p>
          <a:p>
            <a:pPr lvl="3"/>
            <a:r>
              <a:rPr lang="en-CA" altLang="en-US" sz="1600"/>
              <a:t>R-CVP (rituximab, cyclophosphamide, vincristine, prednisone)</a:t>
            </a:r>
          </a:p>
          <a:p>
            <a:pPr lvl="3"/>
            <a:r>
              <a:rPr lang="en-CA" altLang="en-US" sz="1600"/>
              <a:t>Bendamustine (Treanda) alone or with rituximab</a:t>
            </a:r>
          </a:p>
          <a:p>
            <a:pPr lvl="2"/>
            <a:r>
              <a:rPr lang="en-CA" altLang="en-US" sz="2000"/>
              <a:t>Radioimmunotherapy (RIT) used alone or in combination with chemotherapy: </a:t>
            </a:r>
          </a:p>
          <a:p>
            <a:pPr lvl="3"/>
            <a:r>
              <a:rPr lang="en-CA" altLang="en-US" sz="1600"/>
              <a:t>Iodine 131 tositumomab (Bexxar) and </a:t>
            </a:r>
          </a:p>
          <a:p>
            <a:pPr lvl="3"/>
            <a:r>
              <a:rPr lang="en-CA" altLang="en-US" sz="1600"/>
              <a:t>Y90 ibritumomab tiuxetan (Zevalin)</a:t>
            </a:r>
          </a:p>
          <a:p>
            <a:pPr lvl="2"/>
            <a:r>
              <a:rPr lang="en-CA" altLang="en-US" sz="2000"/>
              <a:t>Transformed lymphoma (develops in 30-40% of FL) is treated with high-dose chemotherapy and autologous SCT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Lymphoma Treatment Options (5)</a:t>
            </a:r>
            <a:endParaRPr lang="en-US" altLang="de-DE" sz="3000">
              <a:latin typeface="Calibri" pitchFamily="34" charset="0"/>
            </a:endParaRPr>
          </a:p>
        </p:txBody>
      </p:sp>
      <p:sp>
        <p:nvSpPr>
          <p:cNvPr id="48130" name="Rectangle 3"/>
          <p:cNvSpPr>
            <a:spLocks noGrp="1" noChangeArrowheads="1"/>
          </p:cNvSpPr>
          <p:nvPr>
            <p:ph type="body" idx="4294967295"/>
          </p:nvPr>
        </p:nvSpPr>
        <p:spPr>
          <a:xfrm>
            <a:off x="411163" y="1393825"/>
            <a:ext cx="8370887" cy="484188"/>
          </a:xfrm>
        </p:spPr>
        <p:txBody>
          <a:bodyPr/>
          <a:lstStyle/>
          <a:p>
            <a:r>
              <a:rPr lang="en-GB" altLang="en-US"/>
              <a:t>Treatment Options for NHLs:</a:t>
            </a:r>
            <a:endParaRPr lang="en-GB" altLang="en-US" b="1">
              <a:solidFill>
                <a:srgbClr val="C00000"/>
              </a:solidFill>
            </a:endParaRPr>
          </a:p>
        </p:txBody>
      </p:sp>
      <p:sp>
        <p:nvSpPr>
          <p:cNvPr id="2" name="TextBox 1"/>
          <p:cNvSpPr txBox="1"/>
          <p:nvPr/>
        </p:nvSpPr>
        <p:spPr>
          <a:xfrm>
            <a:off x="3176588" y="1976438"/>
            <a:ext cx="2840037" cy="522287"/>
          </a:xfrm>
          <a:prstGeom prst="rect">
            <a:avLst/>
          </a:prstGeom>
          <a:solidFill>
            <a:schemeClr val="bg1">
              <a:lumMod val="95000"/>
            </a:schemeClr>
          </a:solidFill>
          <a:ln>
            <a:solidFill>
              <a:srgbClr val="C00000"/>
            </a:solidFill>
          </a:ln>
        </p:spPr>
        <p:txBody>
          <a:bodyPr>
            <a:spAutoFit/>
          </a:bodyPr>
          <a:lstStyle/>
          <a:p>
            <a:pPr algn="ctr">
              <a:defRPr/>
            </a:pPr>
            <a:r>
              <a:rPr lang="en-GB" altLang="en-US" sz="2800" b="1" dirty="0">
                <a:solidFill>
                  <a:srgbClr val="C00000"/>
                </a:solidFill>
              </a:rPr>
              <a:t>MALT MZL</a:t>
            </a:r>
            <a:endParaRPr lang="en-CA" sz="2800" dirty="0"/>
          </a:p>
        </p:txBody>
      </p:sp>
      <p:sp>
        <p:nvSpPr>
          <p:cNvPr id="3" name="TextBox 2"/>
          <p:cNvSpPr txBox="1"/>
          <p:nvPr/>
        </p:nvSpPr>
        <p:spPr>
          <a:xfrm>
            <a:off x="1547813" y="2946400"/>
            <a:ext cx="3048000" cy="400050"/>
          </a:xfrm>
          <a:prstGeom prst="rect">
            <a:avLst/>
          </a:prstGeom>
          <a:solidFill>
            <a:schemeClr val="accent2">
              <a:lumMod val="20000"/>
              <a:lumOff val="80000"/>
            </a:schemeClr>
          </a:solidFill>
          <a:ln>
            <a:solidFill>
              <a:srgbClr val="C00000"/>
            </a:solidFill>
          </a:ln>
        </p:spPr>
        <p:txBody>
          <a:bodyPr>
            <a:spAutoFit/>
          </a:bodyPr>
          <a:lstStyle/>
          <a:p>
            <a:pPr algn="ctr">
              <a:defRPr/>
            </a:pPr>
            <a:r>
              <a:rPr lang="en-CA" sz="2000" dirty="0"/>
              <a:t>Gastric MALT MZL</a:t>
            </a:r>
          </a:p>
        </p:txBody>
      </p:sp>
      <p:sp>
        <p:nvSpPr>
          <p:cNvPr id="6" name="TextBox 5"/>
          <p:cNvSpPr txBox="1"/>
          <p:nvPr/>
        </p:nvSpPr>
        <p:spPr>
          <a:xfrm>
            <a:off x="5929313" y="2943225"/>
            <a:ext cx="2846387" cy="400050"/>
          </a:xfrm>
          <a:prstGeom prst="rect">
            <a:avLst/>
          </a:prstGeom>
          <a:solidFill>
            <a:schemeClr val="accent3">
              <a:lumMod val="20000"/>
              <a:lumOff val="80000"/>
            </a:schemeClr>
          </a:solidFill>
          <a:ln>
            <a:solidFill>
              <a:schemeClr val="accent3">
                <a:lumMod val="50000"/>
              </a:schemeClr>
            </a:solidFill>
          </a:ln>
        </p:spPr>
        <p:txBody>
          <a:bodyPr>
            <a:spAutoFit/>
          </a:bodyPr>
          <a:lstStyle/>
          <a:p>
            <a:pPr algn="ctr">
              <a:defRPr/>
            </a:pPr>
            <a:r>
              <a:rPr lang="en-CA" sz="2000" dirty="0"/>
              <a:t>Non-gastric MALT MZL</a:t>
            </a:r>
          </a:p>
        </p:txBody>
      </p:sp>
      <p:sp>
        <p:nvSpPr>
          <p:cNvPr id="4" name="TextBox 3"/>
          <p:cNvSpPr txBox="1"/>
          <p:nvPr/>
        </p:nvSpPr>
        <p:spPr>
          <a:xfrm>
            <a:off x="688975" y="3484563"/>
            <a:ext cx="2300288" cy="2832100"/>
          </a:xfrm>
          <a:prstGeom prst="rect">
            <a:avLst/>
          </a:prstGeom>
          <a:noFill/>
          <a:ln>
            <a:solidFill>
              <a:srgbClr val="C00000"/>
            </a:solidFill>
          </a:ln>
        </p:spPr>
        <p:txBody>
          <a:bodyPr>
            <a:spAutoFit/>
          </a:bodyPr>
          <a:lstStyle/>
          <a:p>
            <a:pPr algn="ctr">
              <a:defRPr/>
            </a:pPr>
            <a:r>
              <a:rPr lang="en-CA" dirty="0">
                <a:solidFill>
                  <a:srgbClr val="C00000"/>
                </a:solidFill>
              </a:rPr>
              <a:t>First-line Treatment:</a:t>
            </a:r>
          </a:p>
          <a:p>
            <a:pPr marL="228600" indent="-228600" eaLnBrk="0" hangingPunct="0">
              <a:spcBef>
                <a:spcPct val="20000"/>
              </a:spcBef>
              <a:buFont typeface="Arial" charset="0"/>
              <a:buChar char="•"/>
              <a:defRPr/>
            </a:pPr>
            <a:r>
              <a:rPr lang="en-CA" altLang="en-US" dirty="0">
                <a:solidFill>
                  <a:prstClr val="black"/>
                </a:solidFill>
              </a:rPr>
              <a:t>Antibiotic therapy for 2 weeks</a:t>
            </a:r>
          </a:p>
          <a:p>
            <a:pPr marL="685800" lvl="1" indent="-228600" eaLnBrk="0" hangingPunct="0">
              <a:spcBef>
                <a:spcPct val="20000"/>
              </a:spcBef>
              <a:buFont typeface="Arial" charset="0"/>
              <a:buChar char="–"/>
              <a:defRPr/>
            </a:pPr>
            <a:r>
              <a:rPr lang="en-CA" altLang="en-US" sz="1600" dirty="0">
                <a:solidFill>
                  <a:prstClr val="black"/>
                </a:solidFill>
              </a:rPr>
              <a:t>Response rate: 70-90%</a:t>
            </a:r>
          </a:p>
          <a:p>
            <a:pPr marL="685800" lvl="1" indent="-228600" eaLnBrk="0" hangingPunct="0">
              <a:spcBef>
                <a:spcPct val="20000"/>
              </a:spcBef>
              <a:buFont typeface="Arial" charset="0"/>
              <a:buChar char="–"/>
              <a:defRPr/>
            </a:pPr>
            <a:r>
              <a:rPr lang="en-CA" altLang="en-US" sz="1600" dirty="0">
                <a:solidFill>
                  <a:prstClr val="black"/>
                </a:solidFill>
              </a:rPr>
              <a:t>Approximately 50% of patients require no further therapy</a:t>
            </a:r>
          </a:p>
          <a:p>
            <a:pPr>
              <a:defRPr/>
            </a:pPr>
            <a:endParaRPr lang="en-CA" dirty="0"/>
          </a:p>
        </p:txBody>
      </p:sp>
      <p:sp>
        <p:nvSpPr>
          <p:cNvPr id="8" name="TextBox 7"/>
          <p:cNvSpPr txBox="1"/>
          <p:nvPr/>
        </p:nvSpPr>
        <p:spPr>
          <a:xfrm>
            <a:off x="3195638" y="3484563"/>
            <a:ext cx="2605087" cy="2586037"/>
          </a:xfrm>
          <a:prstGeom prst="rect">
            <a:avLst/>
          </a:prstGeom>
          <a:noFill/>
          <a:ln>
            <a:solidFill>
              <a:srgbClr val="C00000"/>
            </a:solidFill>
          </a:ln>
        </p:spPr>
        <p:txBody>
          <a:bodyPr>
            <a:spAutoFit/>
          </a:bodyPr>
          <a:lstStyle/>
          <a:p>
            <a:pPr algn="ctr">
              <a:defRPr/>
            </a:pPr>
            <a:r>
              <a:rPr lang="en-CA" dirty="0">
                <a:solidFill>
                  <a:srgbClr val="C00000"/>
                </a:solidFill>
              </a:rPr>
              <a:t>Second-line Treatment:</a:t>
            </a:r>
          </a:p>
          <a:p>
            <a:pPr marL="228600" indent="-228600" eaLnBrk="0" hangingPunct="0">
              <a:spcBef>
                <a:spcPct val="20000"/>
              </a:spcBef>
              <a:buFont typeface="Arial" charset="0"/>
              <a:buChar char="•"/>
              <a:defRPr/>
            </a:pPr>
            <a:r>
              <a:rPr lang="en-CA" altLang="en-US" dirty="0" err="1">
                <a:solidFill>
                  <a:prstClr val="black"/>
                </a:solidFill>
              </a:rPr>
              <a:t>Bendamustine</a:t>
            </a:r>
            <a:r>
              <a:rPr lang="en-CA" altLang="en-US" dirty="0">
                <a:solidFill>
                  <a:prstClr val="black"/>
                </a:solidFill>
              </a:rPr>
              <a:t> (</a:t>
            </a:r>
            <a:r>
              <a:rPr lang="en-CA" altLang="en-US" dirty="0" err="1">
                <a:solidFill>
                  <a:prstClr val="black"/>
                </a:solidFill>
              </a:rPr>
              <a:t>Treanda</a:t>
            </a:r>
            <a:r>
              <a:rPr lang="en-CA" altLang="en-US" dirty="0">
                <a:solidFill>
                  <a:prstClr val="black"/>
                </a:solidFill>
              </a:rPr>
              <a:t>) or </a:t>
            </a:r>
            <a:r>
              <a:rPr lang="en-CA" altLang="en-US" dirty="0" err="1">
                <a:solidFill>
                  <a:prstClr val="black"/>
                </a:solidFill>
              </a:rPr>
              <a:t>Bortezomib</a:t>
            </a:r>
            <a:r>
              <a:rPr lang="en-CA" altLang="en-US" dirty="0">
                <a:solidFill>
                  <a:prstClr val="black"/>
                </a:solidFill>
              </a:rPr>
              <a:t> (</a:t>
            </a:r>
            <a:r>
              <a:rPr lang="en-CA" altLang="en-US" dirty="0" err="1">
                <a:solidFill>
                  <a:prstClr val="black"/>
                </a:solidFill>
              </a:rPr>
              <a:t>Velcade</a:t>
            </a:r>
            <a:r>
              <a:rPr lang="en-CA" altLang="en-US" dirty="0">
                <a:solidFill>
                  <a:prstClr val="black"/>
                </a:solidFill>
              </a:rPr>
              <a:t>)</a:t>
            </a:r>
          </a:p>
          <a:p>
            <a:pPr marL="228600" indent="-228600" eaLnBrk="0" hangingPunct="0">
              <a:spcBef>
                <a:spcPct val="20000"/>
              </a:spcBef>
              <a:buFont typeface="Arial" charset="0"/>
              <a:buChar char="•"/>
              <a:defRPr/>
            </a:pPr>
            <a:r>
              <a:rPr lang="en-CA" altLang="en-US" dirty="0">
                <a:solidFill>
                  <a:prstClr val="black"/>
                </a:solidFill>
              </a:rPr>
              <a:t>Chemotherapy</a:t>
            </a:r>
          </a:p>
          <a:p>
            <a:pPr marL="228600" indent="-228600" eaLnBrk="0" hangingPunct="0">
              <a:spcBef>
                <a:spcPct val="20000"/>
              </a:spcBef>
              <a:buFont typeface="Arial" charset="0"/>
              <a:buChar char="•"/>
              <a:defRPr/>
            </a:pPr>
            <a:r>
              <a:rPr lang="en-CA" altLang="en-US" dirty="0">
                <a:solidFill>
                  <a:prstClr val="black"/>
                </a:solidFill>
              </a:rPr>
              <a:t>Radiation (low dose)</a:t>
            </a:r>
          </a:p>
          <a:p>
            <a:pPr marL="228600" indent="-228600" eaLnBrk="0" hangingPunct="0">
              <a:spcBef>
                <a:spcPct val="20000"/>
              </a:spcBef>
              <a:buFont typeface="Arial" charset="0"/>
              <a:buChar char="•"/>
              <a:defRPr/>
            </a:pPr>
            <a:r>
              <a:rPr lang="en-CA" altLang="en-US" dirty="0">
                <a:solidFill>
                  <a:prstClr val="black"/>
                </a:solidFill>
              </a:rPr>
              <a:t>Rituximab (</a:t>
            </a:r>
            <a:r>
              <a:rPr lang="en-CA" altLang="en-US" dirty="0" err="1">
                <a:solidFill>
                  <a:prstClr val="black"/>
                </a:solidFill>
              </a:rPr>
              <a:t>Rituxan</a:t>
            </a:r>
            <a:r>
              <a:rPr lang="en-CA" altLang="en-US" dirty="0">
                <a:solidFill>
                  <a:prstClr val="black"/>
                </a:solidFill>
              </a:rPr>
              <a:t>)</a:t>
            </a:r>
          </a:p>
          <a:p>
            <a:pPr marL="228600" indent="-228600" eaLnBrk="0" hangingPunct="0">
              <a:spcBef>
                <a:spcPct val="20000"/>
              </a:spcBef>
              <a:buFont typeface="Arial" charset="0"/>
              <a:buChar char="•"/>
              <a:defRPr/>
            </a:pPr>
            <a:r>
              <a:rPr lang="en-CA" altLang="en-US" dirty="0">
                <a:solidFill>
                  <a:prstClr val="black"/>
                </a:solidFill>
              </a:rPr>
              <a:t>Surgical excision</a:t>
            </a:r>
          </a:p>
        </p:txBody>
      </p:sp>
      <p:sp>
        <p:nvSpPr>
          <p:cNvPr id="9" name="TextBox 8"/>
          <p:cNvSpPr txBox="1"/>
          <p:nvPr/>
        </p:nvSpPr>
        <p:spPr>
          <a:xfrm>
            <a:off x="6202363" y="3484563"/>
            <a:ext cx="2300287" cy="1201737"/>
          </a:xfrm>
          <a:prstGeom prst="rect">
            <a:avLst/>
          </a:prstGeom>
          <a:noFill/>
          <a:ln>
            <a:solidFill>
              <a:schemeClr val="accent3">
                <a:lumMod val="50000"/>
              </a:schemeClr>
            </a:solidFill>
          </a:ln>
        </p:spPr>
        <p:txBody>
          <a:bodyPr>
            <a:spAutoFit/>
          </a:bodyPr>
          <a:lstStyle/>
          <a:p>
            <a:pPr marL="228600" indent="-228600" eaLnBrk="0" hangingPunct="0">
              <a:spcBef>
                <a:spcPct val="20000"/>
              </a:spcBef>
              <a:buFont typeface="Arial" charset="0"/>
              <a:buChar char="•"/>
              <a:defRPr/>
            </a:pPr>
            <a:r>
              <a:rPr lang="en-CA" altLang="en-US" dirty="0">
                <a:solidFill>
                  <a:prstClr val="black"/>
                </a:solidFill>
              </a:rPr>
              <a:t>Radiation- or surgical therapy with/without chemotherapy</a:t>
            </a:r>
          </a:p>
        </p:txBody>
      </p:sp>
      <p:cxnSp>
        <p:nvCxnSpPr>
          <p:cNvPr id="7" name="Straight Arrow Connector 6"/>
          <p:cNvCxnSpPr>
            <a:stCxn id="2" idx="2"/>
          </p:cNvCxnSpPr>
          <p:nvPr/>
        </p:nvCxnSpPr>
        <p:spPr>
          <a:xfrm flipH="1">
            <a:off x="3432175" y="2498725"/>
            <a:ext cx="1163638" cy="4445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2" idx="2"/>
          </p:cNvCxnSpPr>
          <p:nvPr/>
        </p:nvCxnSpPr>
        <p:spPr>
          <a:xfrm>
            <a:off x="4595813" y="2498725"/>
            <a:ext cx="1204912" cy="4445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Lymphoma Treatment Options (6)</a:t>
            </a:r>
            <a:endParaRPr lang="en-US" altLang="de-DE" sz="3000">
              <a:latin typeface="Calibri" pitchFamily="34" charset="0"/>
            </a:endParaRPr>
          </a:p>
        </p:txBody>
      </p:sp>
      <p:sp>
        <p:nvSpPr>
          <p:cNvPr id="49154" name="Rectangle 3"/>
          <p:cNvSpPr>
            <a:spLocks noGrp="1" noChangeArrowheads="1"/>
          </p:cNvSpPr>
          <p:nvPr>
            <p:ph type="body" idx="4294967295"/>
          </p:nvPr>
        </p:nvSpPr>
        <p:spPr>
          <a:xfrm>
            <a:off x="411163" y="1393825"/>
            <a:ext cx="8370887" cy="484188"/>
          </a:xfrm>
        </p:spPr>
        <p:txBody>
          <a:bodyPr/>
          <a:lstStyle/>
          <a:p>
            <a:r>
              <a:rPr lang="en-GB" altLang="en-US"/>
              <a:t>Treatment Options for NHLs:</a:t>
            </a:r>
            <a:endParaRPr lang="en-GB" altLang="en-US" b="1">
              <a:solidFill>
                <a:srgbClr val="C00000"/>
              </a:solidFill>
            </a:endParaRPr>
          </a:p>
        </p:txBody>
      </p:sp>
      <p:sp>
        <p:nvSpPr>
          <p:cNvPr id="2" name="TextBox 1"/>
          <p:cNvSpPr txBox="1"/>
          <p:nvPr/>
        </p:nvSpPr>
        <p:spPr>
          <a:xfrm>
            <a:off x="3176588" y="1976438"/>
            <a:ext cx="2840037" cy="522287"/>
          </a:xfrm>
          <a:prstGeom prst="rect">
            <a:avLst/>
          </a:prstGeom>
          <a:solidFill>
            <a:schemeClr val="bg1">
              <a:lumMod val="95000"/>
            </a:schemeClr>
          </a:solidFill>
          <a:ln>
            <a:solidFill>
              <a:srgbClr val="C00000"/>
            </a:solidFill>
          </a:ln>
        </p:spPr>
        <p:txBody>
          <a:bodyPr>
            <a:spAutoFit/>
          </a:bodyPr>
          <a:lstStyle/>
          <a:p>
            <a:pPr algn="ctr">
              <a:defRPr/>
            </a:pPr>
            <a:r>
              <a:rPr lang="en-GB" altLang="en-US" sz="2800" b="1" dirty="0">
                <a:solidFill>
                  <a:srgbClr val="C00000"/>
                </a:solidFill>
              </a:rPr>
              <a:t>Other MZL</a:t>
            </a:r>
            <a:endParaRPr lang="en-CA" sz="2800" dirty="0"/>
          </a:p>
        </p:txBody>
      </p:sp>
      <p:sp>
        <p:nvSpPr>
          <p:cNvPr id="3" name="TextBox 2"/>
          <p:cNvSpPr txBox="1"/>
          <p:nvPr/>
        </p:nvSpPr>
        <p:spPr>
          <a:xfrm>
            <a:off x="1085850" y="2936875"/>
            <a:ext cx="3048000" cy="400050"/>
          </a:xfrm>
          <a:prstGeom prst="rect">
            <a:avLst/>
          </a:prstGeom>
          <a:solidFill>
            <a:schemeClr val="accent2">
              <a:lumMod val="20000"/>
              <a:lumOff val="80000"/>
            </a:schemeClr>
          </a:solidFill>
          <a:ln>
            <a:solidFill>
              <a:srgbClr val="C00000"/>
            </a:solidFill>
          </a:ln>
        </p:spPr>
        <p:txBody>
          <a:bodyPr>
            <a:spAutoFit/>
          </a:bodyPr>
          <a:lstStyle/>
          <a:p>
            <a:pPr algn="ctr">
              <a:defRPr/>
            </a:pPr>
            <a:r>
              <a:rPr lang="en-CA" sz="2000" dirty="0"/>
              <a:t>Nodal MZL</a:t>
            </a:r>
          </a:p>
        </p:txBody>
      </p:sp>
      <p:sp>
        <p:nvSpPr>
          <p:cNvPr id="6" name="TextBox 5"/>
          <p:cNvSpPr txBox="1"/>
          <p:nvPr/>
        </p:nvSpPr>
        <p:spPr>
          <a:xfrm>
            <a:off x="4738688" y="2957513"/>
            <a:ext cx="3835400" cy="400050"/>
          </a:xfrm>
          <a:prstGeom prst="rect">
            <a:avLst/>
          </a:prstGeom>
          <a:solidFill>
            <a:schemeClr val="accent3">
              <a:lumMod val="20000"/>
              <a:lumOff val="80000"/>
            </a:schemeClr>
          </a:solidFill>
          <a:ln>
            <a:solidFill>
              <a:schemeClr val="accent3">
                <a:lumMod val="50000"/>
              </a:schemeClr>
            </a:solidFill>
          </a:ln>
        </p:spPr>
        <p:txBody>
          <a:bodyPr>
            <a:spAutoFit/>
          </a:bodyPr>
          <a:lstStyle/>
          <a:p>
            <a:pPr algn="ctr">
              <a:defRPr/>
            </a:pPr>
            <a:r>
              <a:rPr lang="en-CA" sz="2000" dirty="0"/>
              <a:t>Splenic MZL</a:t>
            </a:r>
          </a:p>
        </p:txBody>
      </p:sp>
      <p:sp>
        <p:nvSpPr>
          <p:cNvPr id="49158" name="TextBox 7"/>
          <p:cNvSpPr txBox="1">
            <a:spLocks noChangeArrowheads="1"/>
          </p:cNvSpPr>
          <p:nvPr/>
        </p:nvSpPr>
        <p:spPr bwMode="auto">
          <a:xfrm>
            <a:off x="1085850" y="3484563"/>
            <a:ext cx="3048000" cy="979487"/>
          </a:xfrm>
          <a:prstGeom prst="rect">
            <a:avLst/>
          </a:prstGeom>
          <a:noFill/>
          <a:ln w="9525">
            <a:solidFill>
              <a:srgbClr val="C00000"/>
            </a:solidFill>
            <a:miter lim="800000"/>
            <a:headEnd/>
            <a:tailEnd/>
          </a:ln>
        </p:spPr>
        <p:txBody>
          <a:bodyPr>
            <a:spAutoFit/>
          </a:bodyPr>
          <a:lstStyle/>
          <a:p>
            <a:pPr marL="228600" indent="-228600" eaLnBrk="0" hangingPunct="0">
              <a:spcBef>
                <a:spcPct val="20000"/>
              </a:spcBef>
              <a:buFont typeface="Arial" charset="0"/>
              <a:buChar char="•"/>
            </a:pPr>
            <a:r>
              <a:rPr lang="en-CA" altLang="en-US">
                <a:solidFill>
                  <a:srgbClr val="000000"/>
                </a:solidFill>
              </a:rPr>
              <a:t>“Watchful waiting”</a:t>
            </a:r>
          </a:p>
          <a:p>
            <a:pPr marL="228600" indent="-228600" eaLnBrk="0" hangingPunct="0">
              <a:spcBef>
                <a:spcPct val="20000"/>
              </a:spcBef>
              <a:buFont typeface="Arial" charset="0"/>
              <a:buChar char="•"/>
            </a:pPr>
            <a:r>
              <a:rPr lang="en-CA" altLang="en-US">
                <a:solidFill>
                  <a:srgbClr val="000000"/>
                </a:solidFill>
              </a:rPr>
              <a:t>Radiation therapy and/or chemotherapy</a:t>
            </a:r>
          </a:p>
        </p:txBody>
      </p:sp>
      <p:sp>
        <p:nvSpPr>
          <p:cNvPr id="9" name="TextBox 8"/>
          <p:cNvSpPr txBox="1"/>
          <p:nvPr/>
        </p:nvSpPr>
        <p:spPr>
          <a:xfrm>
            <a:off x="4738688" y="3484563"/>
            <a:ext cx="3835400" cy="2622550"/>
          </a:xfrm>
          <a:prstGeom prst="rect">
            <a:avLst/>
          </a:prstGeom>
          <a:noFill/>
          <a:ln>
            <a:solidFill>
              <a:schemeClr val="accent3">
                <a:lumMod val="50000"/>
              </a:schemeClr>
            </a:solidFill>
          </a:ln>
        </p:spPr>
        <p:txBody>
          <a:bodyPr>
            <a:spAutoFit/>
          </a:bodyPr>
          <a:lstStyle/>
          <a:p>
            <a:pPr marL="228600" indent="-228600" eaLnBrk="0" hangingPunct="0">
              <a:spcBef>
                <a:spcPct val="20000"/>
              </a:spcBef>
              <a:buFont typeface="Arial" charset="0"/>
              <a:buChar char="•"/>
              <a:defRPr/>
            </a:pPr>
            <a:r>
              <a:rPr lang="en-CA" altLang="en-US" dirty="0">
                <a:solidFill>
                  <a:prstClr val="black"/>
                </a:solidFill>
              </a:rPr>
              <a:t>Splenectomy</a:t>
            </a:r>
          </a:p>
          <a:p>
            <a:pPr marL="228600" indent="-228600" eaLnBrk="0" hangingPunct="0">
              <a:spcBef>
                <a:spcPct val="20000"/>
              </a:spcBef>
              <a:buFont typeface="Arial" charset="0"/>
              <a:buChar char="•"/>
              <a:defRPr/>
            </a:pPr>
            <a:r>
              <a:rPr lang="en-CA" altLang="en-US" dirty="0">
                <a:solidFill>
                  <a:prstClr val="black"/>
                </a:solidFill>
              </a:rPr>
              <a:t>Low-dose radiation of the spleen (non-surgical candidates)</a:t>
            </a:r>
          </a:p>
          <a:p>
            <a:pPr marL="228600" indent="-228600" eaLnBrk="0" hangingPunct="0">
              <a:spcBef>
                <a:spcPct val="20000"/>
              </a:spcBef>
              <a:buFont typeface="Arial" charset="0"/>
              <a:buChar char="•"/>
              <a:defRPr/>
            </a:pPr>
            <a:r>
              <a:rPr lang="en-CA" altLang="en-US" dirty="0">
                <a:solidFill>
                  <a:prstClr val="black"/>
                </a:solidFill>
              </a:rPr>
              <a:t>Rituximab with/without chemotherapy</a:t>
            </a:r>
          </a:p>
          <a:p>
            <a:pPr marL="685800" lvl="1" indent="-228600" eaLnBrk="0" hangingPunct="0">
              <a:spcBef>
                <a:spcPct val="20000"/>
              </a:spcBef>
              <a:buFont typeface="Arial" charset="0"/>
              <a:buChar char="•"/>
              <a:defRPr/>
            </a:pPr>
            <a:r>
              <a:rPr lang="en-CA" altLang="en-US" sz="1600" dirty="0">
                <a:solidFill>
                  <a:prstClr val="black"/>
                </a:solidFill>
              </a:rPr>
              <a:t>Common chemotherapy agents: purine analogs (</a:t>
            </a:r>
            <a:r>
              <a:rPr lang="en-CA" altLang="en-US" sz="1600" dirty="0" err="1">
                <a:solidFill>
                  <a:prstClr val="black"/>
                </a:solidFill>
              </a:rPr>
              <a:t>fludarabine</a:t>
            </a:r>
            <a:r>
              <a:rPr lang="en-CA" altLang="en-US" sz="1600" dirty="0">
                <a:solidFill>
                  <a:prstClr val="black"/>
                </a:solidFill>
              </a:rPr>
              <a:t>, </a:t>
            </a:r>
            <a:r>
              <a:rPr lang="en-CA" altLang="en-US" sz="1600" dirty="0" err="1">
                <a:solidFill>
                  <a:prstClr val="black"/>
                </a:solidFill>
              </a:rPr>
              <a:t>cladribine</a:t>
            </a:r>
            <a:r>
              <a:rPr lang="en-CA" altLang="en-US" sz="1600" dirty="0">
                <a:solidFill>
                  <a:prstClr val="black"/>
                </a:solidFill>
              </a:rPr>
              <a:t>) or alkylating agents (cyclophosphamide)</a:t>
            </a:r>
          </a:p>
        </p:txBody>
      </p:sp>
      <p:cxnSp>
        <p:nvCxnSpPr>
          <p:cNvPr id="7" name="Straight Arrow Connector 6"/>
          <p:cNvCxnSpPr>
            <a:stCxn id="2" idx="2"/>
          </p:cNvCxnSpPr>
          <p:nvPr/>
        </p:nvCxnSpPr>
        <p:spPr>
          <a:xfrm flipH="1">
            <a:off x="3432175" y="2498725"/>
            <a:ext cx="1163638" cy="4445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2" idx="2"/>
          </p:cNvCxnSpPr>
          <p:nvPr/>
        </p:nvCxnSpPr>
        <p:spPr>
          <a:xfrm>
            <a:off x="4595813" y="2498725"/>
            <a:ext cx="1204912" cy="4445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Lymphoma Treatment Options (7)</a:t>
            </a:r>
            <a:endParaRPr lang="en-US" altLang="de-DE" sz="3000">
              <a:latin typeface="Calibri" pitchFamily="34" charset="0"/>
            </a:endParaRPr>
          </a:p>
        </p:txBody>
      </p:sp>
      <p:sp>
        <p:nvSpPr>
          <p:cNvPr id="50178" name="Rectangle 3"/>
          <p:cNvSpPr>
            <a:spLocks noGrp="1" noChangeArrowheads="1"/>
          </p:cNvSpPr>
          <p:nvPr>
            <p:ph type="body" idx="4294967295"/>
          </p:nvPr>
        </p:nvSpPr>
        <p:spPr>
          <a:xfrm>
            <a:off x="457200" y="1520825"/>
            <a:ext cx="8229600" cy="4929188"/>
          </a:xfrm>
        </p:spPr>
        <p:txBody>
          <a:bodyPr/>
          <a:lstStyle/>
          <a:p>
            <a:r>
              <a:rPr lang="en-GB" altLang="en-US"/>
              <a:t>Treatment Options for NHLs: </a:t>
            </a:r>
            <a:r>
              <a:rPr lang="en-GB" altLang="en-US" b="1">
                <a:solidFill>
                  <a:srgbClr val="C00000"/>
                </a:solidFill>
              </a:rPr>
              <a:t>CLL/SLL</a:t>
            </a:r>
          </a:p>
          <a:p>
            <a:pPr lvl="1"/>
            <a:r>
              <a:rPr lang="en-CA" altLang="en-US" sz="2400">
                <a:solidFill>
                  <a:srgbClr val="C00000"/>
                </a:solidFill>
              </a:rPr>
              <a:t>First line Treatment</a:t>
            </a:r>
            <a:r>
              <a:rPr lang="en-CA" altLang="en-US" sz="2400"/>
              <a:t>:</a:t>
            </a:r>
          </a:p>
          <a:p>
            <a:pPr lvl="2"/>
            <a:r>
              <a:rPr lang="en-CA" altLang="en-US" sz="2000"/>
              <a:t>“Watchful waiting”</a:t>
            </a:r>
          </a:p>
          <a:p>
            <a:pPr lvl="2"/>
            <a:r>
              <a:rPr lang="en-CA" altLang="en-US" sz="2000"/>
              <a:t>SCT (typically allogeneic)</a:t>
            </a:r>
          </a:p>
          <a:p>
            <a:pPr lvl="3"/>
            <a:r>
              <a:rPr lang="en-CA" altLang="en-US" sz="1600"/>
              <a:t>Patients with advanced disease, or with certain high risk features, or with transformed disease</a:t>
            </a:r>
          </a:p>
          <a:p>
            <a:pPr lvl="2"/>
            <a:r>
              <a:rPr lang="en-CA" altLang="en-US" sz="2000"/>
              <a:t>Rituximab (Rituxan) with chemotherapy</a:t>
            </a:r>
          </a:p>
          <a:p>
            <a:pPr lvl="3"/>
            <a:r>
              <a:rPr lang="en-CA" altLang="en-US" sz="1600"/>
              <a:t>BR (bendamustine, rituximab)</a:t>
            </a:r>
          </a:p>
          <a:p>
            <a:pPr lvl="3"/>
            <a:r>
              <a:rPr lang="en-CA" altLang="en-US" sz="1600"/>
              <a:t>FCR (fludarabine, cyclophosphamide, rituximab)</a:t>
            </a:r>
          </a:p>
          <a:p>
            <a:pPr lvl="3"/>
            <a:r>
              <a:rPr lang="en-CA" altLang="en-US" sz="1600"/>
              <a:t>FR (fludarabine, rituximab)</a:t>
            </a:r>
          </a:p>
          <a:p>
            <a:pPr lvl="3"/>
            <a:r>
              <a:rPr lang="en-CA" altLang="en-US" sz="1600"/>
              <a:t>PCR (pentostatin, cyclophosphamide, rituximab)</a:t>
            </a:r>
          </a:p>
          <a:p>
            <a:pPr lvl="3"/>
            <a:r>
              <a:rPr lang="en-CA" altLang="en-US" sz="1600"/>
              <a:t>R-CHOP (rituximab, cyclophosphamide, doxorubicin, vincristine, prednisone)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Lymphoma Treatment Options (8)</a:t>
            </a:r>
            <a:endParaRPr lang="en-US" altLang="de-DE" sz="3000">
              <a:latin typeface="Calibri" pitchFamily="34" charset="0"/>
            </a:endParaRPr>
          </a:p>
        </p:txBody>
      </p:sp>
      <p:sp>
        <p:nvSpPr>
          <p:cNvPr id="51202" name="Rectangle 3"/>
          <p:cNvSpPr>
            <a:spLocks noGrp="1" noChangeArrowheads="1"/>
          </p:cNvSpPr>
          <p:nvPr>
            <p:ph type="body" idx="4294967295"/>
          </p:nvPr>
        </p:nvSpPr>
        <p:spPr>
          <a:xfrm>
            <a:off x="457200" y="1520825"/>
            <a:ext cx="8229600" cy="4929188"/>
          </a:xfrm>
        </p:spPr>
        <p:txBody>
          <a:bodyPr/>
          <a:lstStyle/>
          <a:p>
            <a:r>
              <a:rPr lang="en-GB" altLang="en-US"/>
              <a:t>Treatment Options for NHLs: </a:t>
            </a:r>
            <a:r>
              <a:rPr lang="en-GB" altLang="en-US" b="1">
                <a:solidFill>
                  <a:srgbClr val="C00000"/>
                </a:solidFill>
              </a:rPr>
              <a:t>CLL/SLL</a:t>
            </a:r>
            <a:r>
              <a:rPr lang="en-GB" altLang="en-US" b="1"/>
              <a:t> </a:t>
            </a:r>
            <a:r>
              <a:rPr lang="en-GB" altLang="en-US" sz="2400"/>
              <a:t>(cont’d)</a:t>
            </a:r>
          </a:p>
          <a:p>
            <a:pPr lvl="1"/>
            <a:r>
              <a:rPr lang="en-CA" altLang="en-US" sz="2400">
                <a:solidFill>
                  <a:srgbClr val="C00000"/>
                </a:solidFill>
              </a:rPr>
              <a:t>Relapsed/Refractory CLL/SLL</a:t>
            </a:r>
            <a:r>
              <a:rPr lang="en-CA" altLang="en-US" sz="2400"/>
              <a:t>:</a:t>
            </a:r>
          </a:p>
          <a:p>
            <a:pPr lvl="2"/>
            <a:r>
              <a:rPr lang="en-CA" altLang="en-US" sz="2000"/>
              <a:t>Single agent therapies</a:t>
            </a:r>
          </a:p>
          <a:p>
            <a:pPr lvl="3"/>
            <a:r>
              <a:rPr lang="en-CA" altLang="en-US" sz="1600"/>
              <a:t>Single agent MAb: Rituximab (Rituxan), Alemtuzumab (Campath), or Ofatumumab (Arzerra)</a:t>
            </a:r>
          </a:p>
          <a:p>
            <a:pPr lvl="3"/>
            <a:r>
              <a:rPr lang="en-CA" altLang="en-US" sz="1600"/>
              <a:t>Fludarabine (Fludara)</a:t>
            </a:r>
          </a:p>
          <a:p>
            <a:pPr lvl="3"/>
            <a:r>
              <a:rPr lang="en-CA" altLang="en-US" sz="1600"/>
              <a:t>Bendamustine (Treanda) </a:t>
            </a:r>
          </a:p>
          <a:p>
            <a:pPr lvl="3"/>
            <a:r>
              <a:rPr lang="en-CA" altLang="en-US" sz="1600"/>
              <a:t>Chlorambucil (Leukeran) </a:t>
            </a:r>
          </a:p>
          <a:p>
            <a:pPr lvl="2"/>
            <a:r>
              <a:rPr lang="en-CA" altLang="en-US" sz="2000"/>
              <a:t>Rituximab (Rituxan) with chemotherapy</a:t>
            </a:r>
          </a:p>
          <a:p>
            <a:pPr lvl="3"/>
            <a:r>
              <a:rPr lang="en-CA" altLang="en-US" sz="1600"/>
              <a:t>BR (bendamustine, rituximab)</a:t>
            </a:r>
          </a:p>
          <a:p>
            <a:pPr lvl="3"/>
            <a:r>
              <a:rPr lang="en-CA" altLang="en-US" sz="1600"/>
              <a:t>FCR (fludarabine, cyclophosphamide, rituximab)</a:t>
            </a:r>
          </a:p>
          <a:p>
            <a:pPr lvl="3"/>
            <a:r>
              <a:rPr lang="en-CA" altLang="en-US" sz="1600"/>
              <a:t>FR (fludarabine, rituximab)</a:t>
            </a:r>
          </a:p>
          <a:p>
            <a:pPr lvl="3"/>
            <a:r>
              <a:rPr lang="en-CA" altLang="en-US" sz="1600"/>
              <a:t>R-CHOP (rituximab, cyclophosphamide, doxorubicin, vincristine, prednisone)</a:t>
            </a:r>
          </a:p>
          <a:p>
            <a:pPr lvl="3"/>
            <a:r>
              <a:rPr lang="en-CA" altLang="en-US" sz="1600"/>
              <a:t>R-CVP (cyclophosphamide, vincristine, prednisone)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a:xfrm>
            <a:off x="2527300" y="157163"/>
            <a:ext cx="6616700" cy="909637"/>
          </a:xfrm>
        </p:spPr>
        <p:txBody>
          <a:bodyPr/>
          <a:lstStyle/>
          <a:p>
            <a:pPr marL="342900" indent="-342900" eaLnBrk="1" hangingPunct="1"/>
            <a:r>
              <a:rPr lang="en-GB" altLang="en-US" sz="3600" b="1"/>
              <a:t>Module 2 Overview</a:t>
            </a:r>
            <a:endParaRPr lang="en-US" altLang="de-DE">
              <a:latin typeface="Calibri" pitchFamily="34" charset="0"/>
            </a:endParaRPr>
          </a:p>
        </p:txBody>
      </p:sp>
      <p:sp>
        <p:nvSpPr>
          <p:cNvPr id="12290" name="Rectangle 3"/>
          <p:cNvSpPr>
            <a:spLocks noGrp="1" noChangeArrowheads="1"/>
          </p:cNvSpPr>
          <p:nvPr>
            <p:ph type="body" idx="4294967295"/>
          </p:nvPr>
        </p:nvSpPr>
        <p:spPr/>
        <p:txBody>
          <a:bodyPr/>
          <a:lstStyle/>
          <a:p>
            <a:pPr marL="457200" indent="-457200">
              <a:buFontTx/>
              <a:buAutoNum type="alphaUcPeriod"/>
            </a:pPr>
            <a:r>
              <a:rPr lang="en-GB" altLang="en-US" sz="2400" b="1">
                <a:solidFill>
                  <a:srgbClr val="C00000"/>
                </a:solidFill>
              </a:rPr>
              <a:t>Lymphoma treatment</a:t>
            </a:r>
          </a:p>
          <a:p>
            <a:pPr marL="857250" lvl="1" indent="-457200">
              <a:buFontTx/>
              <a:buAutoNum type="arabicPeriod"/>
            </a:pPr>
            <a:r>
              <a:rPr lang="en-CA" altLang="en-US" sz="2400"/>
              <a:t>The aims of lymphoma treatment</a:t>
            </a:r>
          </a:p>
          <a:p>
            <a:pPr marL="857250" lvl="1" indent="-457200">
              <a:buFontTx/>
              <a:buAutoNum type="arabicPeriod"/>
            </a:pPr>
            <a:r>
              <a:rPr lang="en-GB" altLang="en-US" sz="2400"/>
              <a:t>Lymphoma treatment guidelines</a:t>
            </a:r>
          </a:p>
          <a:p>
            <a:pPr marL="857250" lvl="1" indent="-457200">
              <a:buFontTx/>
              <a:buAutoNum type="arabicPeriod"/>
            </a:pPr>
            <a:r>
              <a:rPr lang="en-GB" altLang="en-US" sz="2400"/>
              <a:t>Types of lymphoma treatment</a:t>
            </a:r>
          </a:p>
          <a:p>
            <a:pPr marL="857250" lvl="1" indent="-457200">
              <a:buFontTx/>
              <a:buAutoNum type="arabicPeriod"/>
            </a:pPr>
            <a:r>
              <a:rPr lang="en-GB" altLang="en-US" sz="2400"/>
              <a:t>Treatment options for individual lymphoma types</a:t>
            </a:r>
          </a:p>
          <a:p>
            <a:pPr marL="857250" lvl="1" indent="-457200">
              <a:buFontTx/>
              <a:buAutoNum type="arabicPeriod"/>
            </a:pPr>
            <a:r>
              <a:rPr lang="en-CA" altLang="en-US" sz="2400"/>
              <a:t>Supportive treatment and care</a:t>
            </a:r>
          </a:p>
          <a:p>
            <a:pPr marL="857250" lvl="1" indent="-457200">
              <a:buFontTx/>
              <a:buAutoNum type="arabicPeriod"/>
            </a:pPr>
            <a:r>
              <a:rPr lang="en-CA" altLang="en-US" sz="2400"/>
              <a:t>Treatment of special treatment groups</a:t>
            </a:r>
          </a:p>
          <a:p>
            <a:pPr marL="857250" lvl="1" indent="-457200">
              <a:buFontTx/>
              <a:buAutoNum type="arabicPeriod"/>
            </a:pPr>
            <a:r>
              <a:rPr lang="en-CA" altLang="en-US" sz="2400"/>
              <a:t>The future of lymphoma treatment</a:t>
            </a:r>
            <a:endParaRPr lang="en-GB" altLang="en-US" sz="24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Lymphoma Treatment Options (9)</a:t>
            </a:r>
            <a:endParaRPr lang="en-US" altLang="de-DE" sz="3000">
              <a:latin typeface="Calibri" pitchFamily="34" charset="0"/>
            </a:endParaRPr>
          </a:p>
        </p:txBody>
      </p:sp>
      <p:sp>
        <p:nvSpPr>
          <p:cNvPr id="15363" name="Rectangle 3"/>
          <p:cNvSpPr>
            <a:spLocks noGrp="1" noChangeArrowheads="1"/>
          </p:cNvSpPr>
          <p:nvPr>
            <p:ph type="body" idx="4294967295"/>
          </p:nvPr>
        </p:nvSpPr>
        <p:spPr>
          <a:xfrm>
            <a:off x="1228725" y="1520825"/>
            <a:ext cx="7089775" cy="465138"/>
          </a:xfrm>
          <a:solidFill>
            <a:schemeClr val="bg1">
              <a:lumMod val="95000"/>
            </a:schemeClr>
          </a:solidFill>
          <a:ln>
            <a:solidFill>
              <a:srgbClr val="C00000"/>
            </a:solidFill>
          </a:ln>
        </p:spPr>
        <p:txBody>
          <a:bodyPr/>
          <a:lstStyle/>
          <a:p>
            <a:pPr marL="0" indent="0" algn="ctr">
              <a:buFont typeface="Arial" charset="0"/>
              <a:buNone/>
              <a:defRPr/>
            </a:pPr>
            <a:r>
              <a:rPr lang="en-GB" altLang="en-US" dirty="0"/>
              <a:t>Treatment of Relapsed/Refractory NHLs</a:t>
            </a:r>
            <a:endParaRPr lang="en-CA" altLang="en-US" sz="1600" dirty="0"/>
          </a:p>
        </p:txBody>
      </p:sp>
      <p:sp>
        <p:nvSpPr>
          <p:cNvPr id="52227" name="Text Box 4"/>
          <p:cNvSpPr txBox="1">
            <a:spLocks noChangeArrowheads="1"/>
          </p:cNvSpPr>
          <p:nvPr/>
        </p:nvSpPr>
        <p:spPr bwMode="auto">
          <a:xfrm>
            <a:off x="550863" y="6540500"/>
            <a:ext cx="6946900"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Chao MP. Cancer </a:t>
            </a:r>
            <a:r>
              <a:rPr lang="en-US" altLang="de-DE" sz="1200" i="1" dirty="0" err="1">
                <a:solidFill>
                  <a:schemeClr val="bg1"/>
                </a:solidFill>
                <a:latin typeface="Calibri" pitchFamily="34" charset="0"/>
              </a:rPr>
              <a:t>Manag</a:t>
            </a:r>
            <a:r>
              <a:rPr lang="en-US" altLang="de-DE" sz="1200" i="1" dirty="0">
                <a:solidFill>
                  <a:schemeClr val="bg1"/>
                </a:solidFill>
                <a:latin typeface="Calibri" pitchFamily="34" charset="0"/>
              </a:rPr>
              <a:t> Res. 2013 Aug 23;5:251-69.</a:t>
            </a:r>
          </a:p>
        </p:txBody>
      </p:sp>
      <p:pic>
        <p:nvPicPr>
          <p:cNvPr id="52228" name="Picture 2"/>
          <p:cNvPicPr>
            <a:picLocks noChangeAspect="1" noChangeArrowheads="1"/>
          </p:cNvPicPr>
          <p:nvPr/>
        </p:nvPicPr>
        <p:blipFill>
          <a:blip r:embed="rId2"/>
          <a:srcRect/>
          <a:stretch>
            <a:fillRect/>
          </a:stretch>
        </p:blipFill>
        <p:spPr bwMode="auto">
          <a:xfrm>
            <a:off x="236538" y="2205038"/>
            <a:ext cx="8643937" cy="397033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Lymphoma Treatment Options (10)</a:t>
            </a:r>
            <a:endParaRPr lang="en-US" altLang="de-DE" sz="3000">
              <a:latin typeface="Calibri" pitchFamily="34" charset="0"/>
            </a:endParaRPr>
          </a:p>
        </p:txBody>
      </p:sp>
      <p:sp>
        <p:nvSpPr>
          <p:cNvPr id="53250" name="Rectangle 3"/>
          <p:cNvSpPr>
            <a:spLocks noGrp="1" noChangeArrowheads="1"/>
          </p:cNvSpPr>
          <p:nvPr>
            <p:ph type="body" idx="4294967295"/>
          </p:nvPr>
        </p:nvSpPr>
        <p:spPr>
          <a:xfrm>
            <a:off x="457200" y="1520825"/>
            <a:ext cx="8229600" cy="4565650"/>
          </a:xfrm>
        </p:spPr>
        <p:txBody>
          <a:bodyPr/>
          <a:lstStyle/>
          <a:p>
            <a:r>
              <a:rPr lang="en-GB" altLang="en-US"/>
              <a:t>Treatment Options for </a:t>
            </a:r>
            <a:r>
              <a:rPr lang="en-GB" altLang="en-US" b="1">
                <a:solidFill>
                  <a:srgbClr val="C00000"/>
                </a:solidFill>
              </a:rPr>
              <a:t>Hodgkin lymphoma (classical)</a:t>
            </a:r>
          </a:p>
          <a:p>
            <a:pPr lvl="1"/>
            <a:r>
              <a:rPr lang="en-CA" altLang="en-US" sz="2400">
                <a:solidFill>
                  <a:srgbClr val="C00000"/>
                </a:solidFill>
              </a:rPr>
              <a:t>First line treatment</a:t>
            </a:r>
            <a:r>
              <a:rPr lang="en-CA" altLang="en-US" sz="2400"/>
              <a:t>:</a:t>
            </a:r>
          </a:p>
          <a:p>
            <a:pPr lvl="2"/>
            <a:r>
              <a:rPr lang="en-CA" altLang="en-US" sz="2000"/>
              <a:t>Chemotherapy (most patients), sometimes with radiation therapy</a:t>
            </a:r>
          </a:p>
          <a:p>
            <a:pPr lvl="2"/>
            <a:r>
              <a:rPr lang="en-CA" altLang="en-US" sz="2000"/>
              <a:t>Common combination regimens:</a:t>
            </a:r>
          </a:p>
          <a:p>
            <a:pPr lvl="2"/>
            <a:r>
              <a:rPr lang="en-CA" altLang="en-US" sz="2000"/>
              <a:t>ABVD (doxorubicin, bleomycin, vinblastine, dacarbazine)</a:t>
            </a:r>
            <a:r>
              <a:rPr lang="en-CA" altLang="en-US" sz="2000">
                <a:solidFill>
                  <a:srgbClr val="000000"/>
                </a:solidFill>
              </a:rPr>
              <a:t> ± radiation therapy </a:t>
            </a:r>
            <a:endParaRPr lang="en-CA" altLang="en-US" sz="2000"/>
          </a:p>
          <a:p>
            <a:pPr lvl="2"/>
            <a:r>
              <a:rPr lang="en-CA" altLang="en-US" sz="2000"/>
              <a:t>BEACOPP (bleomycin + etoposide + doxorubicin +  cyclophosphamide + vincristine + procarbazine + prednisone), escalated depending on HL risk group and overall health status</a:t>
            </a:r>
            <a:endParaRPr lang="en-CA" altLang="en-US"/>
          </a:p>
          <a:p>
            <a:pPr lvl="1"/>
            <a:endParaRPr lang="en-CA" altLang="en-US"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Lymphoma Treatment Options (11)</a:t>
            </a:r>
            <a:endParaRPr lang="en-US" altLang="de-DE" sz="3000">
              <a:latin typeface="Calibri" pitchFamily="34" charset="0"/>
            </a:endParaRPr>
          </a:p>
        </p:txBody>
      </p:sp>
      <p:sp>
        <p:nvSpPr>
          <p:cNvPr id="54274" name="Rectangle 3"/>
          <p:cNvSpPr>
            <a:spLocks noGrp="1" noChangeArrowheads="1"/>
          </p:cNvSpPr>
          <p:nvPr>
            <p:ph type="body" idx="4294967295"/>
          </p:nvPr>
        </p:nvSpPr>
        <p:spPr>
          <a:xfrm>
            <a:off x="457200" y="1520825"/>
            <a:ext cx="8229600" cy="4103688"/>
          </a:xfrm>
        </p:spPr>
        <p:txBody>
          <a:bodyPr/>
          <a:lstStyle/>
          <a:p>
            <a:r>
              <a:rPr lang="en-GB" altLang="en-US"/>
              <a:t>Treatment Options for </a:t>
            </a:r>
            <a:r>
              <a:rPr lang="en-GB" altLang="en-US" b="1">
                <a:solidFill>
                  <a:srgbClr val="C00000"/>
                </a:solidFill>
              </a:rPr>
              <a:t>Hodgkin lymphoma (classical)</a:t>
            </a:r>
          </a:p>
          <a:p>
            <a:pPr lvl="1"/>
            <a:r>
              <a:rPr lang="en-CA" altLang="en-US" sz="2400">
                <a:solidFill>
                  <a:srgbClr val="C00000"/>
                </a:solidFill>
              </a:rPr>
              <a:t>Relapsed / refractory HL</a:t>
            </a:r>
            <a:r>
              <a:rPr lang="en-CA" altLang="en-US" sz="2400"/>
              <a:t>: </a:t>
            </a:r>
          </a:p>
          <a:p>
            <a:pPr lvl="2"/>
            <a:r>
              <a:rPr lang="en-CA" altLang="en-US" sz="2000"/>
              <a:t>Salvage chemotherapy with DHAP, followed by HDT and autologous SCT</a:t>
            </a:r>
          </a:p>
          <a:p>
            <a:pPr lvl="2"/>
            <a:r>
              <a:rPr lang="en-CA" altLang="en-US" sz="2000"/>
              <a:t>Brentuximab vedotin (Adcetris) </a:t>
            </a:r>
          </a:p>
          <a:p>
            <a:pPr lvl="3"/>
            <a:r>
              <a:rPr lang="en-CA" altLang="en-US" sz="1600"/>
              <a:t>Approved in 2011 for use after SCT by the U.S. FDA</a:t>
            </a:r>
          </a:p>
          <a:p>
            <a:pPr lvl="2"/>
            <a:r>
              <a:rPr lang="en-CA" altLang="en-US" sz="2000">
                <a:solidFill>
                  <a:srgbClr val="000000"/>
                </a:solidFill>
              </a:rPr>
              <a:t>Allogeneic TPL in second relapse</a:t>
            </a:r>
          </a:p>
          <a:p>
            <a:pPr lvl="1"/>
            <a:r>
              <a:rPr lang="en-CA" altLang="en-US" sz="2400">
                <a:solidFill>
                  <a:srgbClr val="000000"/>
                </a:solidFill>
              </a:rPr>
              <a:t>Over 80% of patients with HL are cured. </a:t>
            </a:r>
          </a:p>
          <a:p>
            <a:pPr lvl="1"/>
            <a:endParaRPr lang="en-CA" altLang="en-US"/>
          </a:p>
          <a:p>
            <a:pPr lvl="1"/>
            <a:endParaRPr lang="en-CA" altLang="en-US"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Supportive Treatment &amp; Care (1)</a:t>
            </a:r>
            <a:endParaRPr lang="en-US" altLang="de-DE" sz="3000">
              <a:latin typeface="Calibri" pitchFamily="34" charset="0"/>
            </a:endParaRPr>
          </a:p>
        </p:txBody>
      </p:sp>
      <p:sp>
        <p:nvSpPr>
          <p:cNvPr id="55298" name="Rectangle 3"/>
          <p:cNvSpPr>
            <a:spLocks noGrp="1" noChangeArrowheads="1"/>
          </p:cNvSpPr>
          <p:nvPr>
            <p:ph type="body" idx="4294967295"/>
          </p:nvPr>
        </p:nvSpPr>
        <p:spPr>
          <a:xfrm>
            <a:off x="457200" y="1600200"/>
            <a:ext cx="8229600" cy="4849813"/>
          </a:xfrm>
        </p:spPr>
        <p:txBody>
          <a:bodyPr/>
          <a:lstStyle/>
          <a:p>
            <a:r>
              <a:rPr lang="en-GB" altLang="en-US"/>
              <a:t>Supportive treatment (medical)</a:t>
            </a:r>
            <a:endParaRPr lang="en-CA" altLang="en-US"/>
          </a:p>
          <a:p>
            <a:pPr lvl="1"/>
            <a:r>
              <a:rPr lang="en-GB" altLang="en-US"/>
              <a:t>Erythropoietin</a:t>
            </a:r>
            <a:endParaRPr lang="en-CA" altLang="en-US"/>
          </a:p>
          <a:p>
            <a:pPr lvl="1"/>
            <a:r>
              <a:rPr lang="en-GB" altLang="en-US"/>
              <a:t>Antiemetics</a:t>
            </a:r>
            <a:endParaRPr lang="en-CA" altLang="en-US"/>
          </a:p>
          <a:p>
            <a:pPr lvl="1"/>
            <a:r>
              <a:rPr lang="en-GB" altLang="en-US"/>
              <a:t>Analgesics</a:t>
            </a:r>
            <a:endParaRPr lang="en-CA" altLang="en-US"/>
          </a:p>
          <a:p>
            <a:pPr lvl="1"/>
            <a:r>
              <a:rPr lang="en-GB" altLang="en-US"/>
              <a:t>Steroids </a:t>
            </a:r>
            <a:r>
              <a:rPr lang="en-GB" altLang="en-US" sz="2400"/>
              <a:t>(anti-inflammatory and analgesic effect)</a:t>
            </a:r>
            <a:endParaRPr lang="en-CA" altLang="en-US" sz="2400"/>
          </a:p>
          <a:p>
            <a:pPr lvl="1"/>
            <a:r>
              <a:rPr lang="en-GB" altLang="en-US"/>
              <a:t>Transfusions </a:t>
            </a:r>
            <a:r>
              <a:rPr lang="en-GB" altLang="en-US" sz="2400"/>
              <a:t>(as needed)</a:t>
            </a:r>
            <a:endParaRPr lang="en-CA" altLang="en-US" sz="2400"/>
          </a:p>
          <a:p>
            <a:pPr lvl="1"/>
            <a:r>
              <a:rPr lang="en-GB" altLang="en-US"/>
              <a:t>G-CSF</a:t>
            </a:r>
            <a:endParaRPr lang="en-CA"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Supportive Treatment &amp; Care (2)</a:t>
            </a:r>
            <a:endParaRPr lang="en-US" altLang="de-DE" sz="3000">
              <a:latin typeface="Calibri" pitchFamily="34" charset="0"/>
            </a:endParaRPr>
          </a:p>
        </p:txBody>
      </p:sp>
      <p:pic>
        <p:nvPicPr>
          <p:cNvPr id="56322" name="Picture 3"/>
          <p:cNvPicPr>
            <a:picLocks noChangeAspect="1" noChangeArrowheads="1"/>
          </p:cNvPicPr>
          <p:nvPr/>
        </p:nvPicPr>
        <p:blipFill>
          <a:blip r:embed="rId2"/>
          <a:srcRect/>
          <a:stretch>
            <a:fillRect/>
          </a:stretch>
        </p:blipFill>
        <p:spPr bwMode="auto">
          <a:xfrm>
            <a:off x="2120900" y="1557338"/>
            <a:ext cx="5803900" cy="4578350"/>
          </a:xfrm>
          <a:prstGeom prst="rect">
            <a:avLst/>
          </a:prstGeom>
          <a:noFill/>
          <a:ln w="9525">
            <a:noFill/>
            <a:miter lim="800000"/>
            <a:headEnd/>
            <a:tailEnd/>
          </a:ln>
        </p:spPr>
      </p:pic>
      <p:sp>
        <p:nvSpPr>
          <p:cNvPr id="56323" name="Text Placeholder 1"/>
          <p:cNvSpPr>
            <a:spLocks noGrp="1"/>
          </p:cNvSpPr>
          <p:nvPr>
            <p:ph type="body" sz="quarter" idx="10"/>
          </p:nvPr>
        </p:nvSpPr>
        <p:spPr>
          <a:xfrm>
            <a:off x="560388" y="6497638"/>
            <a:ext cx="6534150" cy="360362"/>
          </a:xfrm>
        </p:spPr>
        <p:txBody>
          <a:bodyPr/>
          <a:lstStyle/>
          <a:p>
            <a:r>
              <a:rPr lang="en-CA" i="1" dirty="0">
                <a:latin typeface="Calibri" pitchFamily="34" charset="0"/>
              </a:rPr>
              <a:t>Source: </a:t>
            </a:r>
            <a:r>
              <a:rPr lang="en-CA" i="1" dirty="0" err="1">
                <a:latin typeface="Calibri" pitchFamily="34" charset="0"/>
              </a:rPr>
              <a:t>Ripamonti</a:t>
            </a:r>
            <a:r>
              <a:rPr lang="en-CA" i="1" dirty="0">
                <a:latin typeface="Calibri" pitchFamily="34" charset="0"/>
              </a:rPr>
              <a:t> et al., 2012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Supportive Treatment &amp; Care (3)</a:t>
            </a:r>
            <a:endParaRPr lang="en-US" altLang="de-DE" sz="3000">
              <a:latin typeface="Calibri" pitchFamily="34" charset="0"/>
            </a:endParaRPr>
          </a:p>
        </p:txBody>
      </p:sp>
      <p:sp>
        <p:nvSpPr>
          <p:cNvPr id="57346" name="Rectangle 3"/>
          <p:cNvSpPr>
            <a:spLocks noGrp="1" noChangeArrowheads="1"/>
          </p:cNvSpPr>
          <p:nvPr>
            <p:ph type="body" idx="4294967295"/>
          </p:nvPr>
        </p:nvSpPr>
        <p:spPr>
          <a:xfrm>
            <a:off x="457200" y="1600200"/>
            <a:ext cx="8229600" cy="4849813"/>
          </a:xfrm>
        </p:spPr>
        <p:txBody>
          <a:bodyPr/>
          <a:lstStyle/>
          <a:p>
            <a:r>
              <a:rPr lang="en-GB" altLang="en-US"/>
              <a:t>Supportive care (non-medical)</a:t>
            </a:r>
            <a:endParaRPr lang="en-CA" altLang="en-US"/>
          </a:p>
          <a:p>
            <a:pPr lvl="1"/>
            <a:r>
              <a:rPr lang="en-GB" altLang="en-US"/>
              <a:t>Advice and information</a:t>
            </a:r>
            <a:endParaRPr lang="en-CA" altLang="en-US"/>
          </a:p>
          <a:p>
            <a:pPr lvl="1"/>
            <a:r>
              <a:rPr lang="en-GB" altLang="en-US"/>
              <a:t>Help with emotional, physical, practical, financial and social needs</a:t>
            </a:r>
            <a:endParaRPr lang="en-CA" altLang="en-US"/>
          </a:p>
          <a:p>
            <a:pPr lvl="1"/>
            <a:r>
              <a:rPr lang="en-GB" altLang="en-US"/>
              <a:t>Symptom relief</a:t>
            </a:r>
            <a:endParaRPr lang="en-CA" altLang="en-US"/>
          </a:p>
          <a:p>
            <a:pPr lvl="1"/>
            <a:r>
              <a:rPr lang="en-GB" altLang="en-US"/>
              <a:t>Spiritual support</a:t>
            </a:r>
            <a:endParaRPr lang="en-CA" altLang="en-US"/>
          </a:p>
          <a:p>
            <a:pPr lvl="1"/>
            <a:r>
              <a:rPr lang="en-GB" altLang="en-US"/>
              <a:t>Contacts for care and support (e.g. support groups)</a:t>
            </a:r>
            <a:endParaRPr lang="en-CA" altLang="en-US" sz="32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Special Patient Groups (1)</a:t>
            </a:r>
            <a:endParaRPr lang="en-US" altLang="de-DE" sz="3000">
              <a:latin typeface="Calibri" pitchFamily="34" charset="0"/>
            </a:endParaRPr>
          </a:p>
        </p:txBody>
      </p:sp>
      <p:sp>
        <p:nvSpPr>
          <p:cNvPr id="58370" name="Rectangle 3"/>
          <p:cNvSpPr>
            <a:spLocks noGrp="1" noChangeArrowheads="1"/>
          </p:cNvSpPr>
          <p:nvPr>
            <p:ph type="body" idx="4294967295"/>
          </p:nvPr>
        </p:nvSpPr>
        <p:spPr>
          <a:xfrm>
            <a:off x="457200" y="1600200"/>
            <a:ext cx="8229600" cy="4849813"/>
          </a:xfrm>
        </p:spPr>
        <p:txBody>
          <a:bodyPr/>
          <a:lstStyle/>
          <a:p>
            <a:r>
              <a:rPr lang="en-GB" altLang="en-US"/>
              <a:t>Treatment </a:t>
            </a:r>
            <a:r>
              <a:rPr lang="en-CA" altLang="en-US"/>
              <a:t>of special patient groups:</a:t>
            </a:r>
          </a:p>
          <a:p>
            <a:pPr lvl="1"/>
            <a:r>
              <a:rPr lang="en-GB" altLang="en-US"/>
              <a:t>Paediatric patients</a:t>
            </a:r>
            <a:endParaRPr lang="en-CA" altLang="en-US"/>
          </a:p>
          <a:p>
            <a:pPr lvl="1"/>
            <a:r>
              <a:rPr lang="en-GB" altLang="en-US"/>
              <a:t>Adolescents and young adults (AYA)</a:t>
            </a:r>
            <a:endParaRPr lang="en-CA" altLang="en-US"/>
          </a:p>
          <a:p>
            <a:pPr lvl="1"/>
            <a:r>
              <a:rPr lang="en-GB" altLang="en-US"/>
              <a:t>Elderly patients</a:t>
            </a:r>
            <a:endParaRPr lang="en-CA" altLang="en-US"/>
          </a:p>
          <a:p>
            <a:pPr lvl="1"/>
            <a:r>
              <a:rPr lang="en-GB" altLang="en-US"/>
              <a:t>Pregnant patients</a:t>
            </a:r>
            <a:endParaRPr lang="en-CA" altLang="en-US"/>
          </a:p>
          <a:p>
            <a:pPr lvl="1"/>
            <a:r>
              <a:rPr lang="en-GB" altLang="en-US"/>
              <a:t>Transplant recipients</a:t>
            </a:r>
            <a:endParaRPr lang="en-CA"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Special Patient Groups (2)</a:t>
            </a:r>
            <a:endParaRPr lang="en-US" altLang="de-DE" sz="3000">
              <a:latin typeface="Calibri" pitchFamily="34" charset="0"/>
            </a:endParaRPr>
          </a:p>
        </p:txBody>
      </p:sp>
      <p:sp>
        <p:nvSpPr>
          <p:cNvPr id="59394" name="Rectangle 3"/>
          <p:cNvSpPr>
            <a:spLocks noGrp="1" noChangeArrowheads="1"/>
          </p:cNvSpPr>
          <p:nvPr>
            <p:ph type="body" idx="4294967295"/>
          </p:nvPr>
        </p:nvSpPr>
        <p:spPr>
          <a:xfrm>
            <a:off x="457200" y="1600200"/>
            <a:ext cx="8229600" cy="3984625"/>
          </a:xfrm>
        </p:spPr>
        <p:txBody>
          <a:bodyPr/>
          <a:lstStyle/>
          <a:p>
            <a:r>
              <a:rPr lang="en-GB" altLang="en-US">
                <a:solidFill>
                  <a:srgbClr val="C00000"/>
                </a:solidFill>
              </a:rPr>
              <a:t>Paediatric and AYA patients</a:t>
            </a:r>
          </a:p>
          <a:p>
            <a:pPr lvl="1"/>
            <a:r>
              <a:rPr lang="en-CA" altLang="en-US" sz="2400">
                <a:solidFill>
                  <a:srgbClr val="0070C0"/>
                </a:solidFill>
              </a:rPr>
              <a:t>NHL:</a:t>
            </a:r>
          </a:p>
          <a:p>
            <a:pPr lvl="2"/>
            <a:r>
              <a:rPr lang="en-CA" altLang="en-US" sz="2000"/>
              <a:t>More aggressive lymphomas in the younger population; transition to low-grade, indolent subtypes with increasing age</a:t>
            </a:r>
          </a:p>
          <a:p>
            <a:pPr lvl="2"/>
            <a:r>
              <a:rPr lang="en-CA" altLang="en-US" sz="2000"/>
              <a:t>Lymphoblastic and Burkitt lymphomas are the dominant type during early childhood and DLBCL in AYA</a:t>
            </a:r>
          </a:p>
          <a:p>
            <a:pPr lvl="1"/>
            <a:r>
              <a:rPr lang="en-CA" altLang="en-US" sz="2400">
                <a:solidFill>
                  <a:srgbClr val="0070C0"/>
                </a:solidFill>
              </a:rPr>
              <a:t>HL:</a:t>
            </a:r>
          </a:p>
          <a:p>
            <a:pPr lvl="2"/>
            <a:r>
              <a:rPr lang="en-CA" altLang="en-US" sz="2000"/>
              <a:t>Rarely occurs under 5 years of age</a:t>
            </a:r>
          </a:p>
          <a:p>
            <a:pPr lvl="2"/>
            <a:r>
              <a:rPr lang="en-CA" altLang="en-US" sz="2000"/>
              <a:t>Three forms: childhood form (≤14 years), young-adult form (15-34 years), and older-adult form (55-74 years)</a:t>
            </a:r>
          </a:p>
        </p:txBody>
      </p:sp>
      <p:sp>
        <p:nvSpPr>
          <p:cNvPr id="59395" name="Text Box 4"/>
          <p:cNvSpPr txBox="1">
            <a:spLocks noChangeArrowheads="1"/>
          </p:cNvSpPr>
          <p:nvPr/>
        </p:nvSpPr>
        <p:spPr bwMode="auto">
          <a:xfrm>
            <a:off x="461963" y="6540500"/>
            <a:ext cx="8201025"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a:t>
            </a:r>
            <a:r>
              <a:rPr lang="en-US" altLang="de-DE" sz="1200" i="1" dirty="0" err="1">
                <a:solidFill>
                  <a:schemeClr val="bg1"/>
                </a:solidFill>
                <a:latin typeface="Calibri" pitchFamily="34" charset="0"/>
              </a:rPr>
              <a:t>Ramphal</a:t>
            </a:r>
            <a:r>
              <a:rPr lang="en-US" altLang="de-DE" sz="1200" i="1" dirty="0">
                <a:solidFill>
                  <a:schemeClr val="bg1"/>
                </a:solidFill>
                <a:latin typeface="Calibri" pitchFamily="34" charset="0"/>
              </a:rPr>
              <a:t> et al., </a:t>
            </a:r>
            <a:r>
              <a:rPr lang="en-CA" altLang="de-DE" sz="1200" i="1" dirty="0">
                <a:solidFill>
                  <a:schemeClr val="bg1"/>
                </a:solidFill>
                <a:latin typeface="Calibri" pitchFamily="34" charset="0"/>
              </a:rPr>
              <a:t>2011</a:t>
            </a:r>
            <a:r>
              <a:rPr lang="en-US" altLang="de-DE" sz="1200" i="1" dirty="0">
                <a:solidFill>
                  <a:schemeClr val="bg1"/>
                </a:solidFill>
                <a:latin typeface="Calibri" pitchFamily="34" charset="0"/>
              </a:rPr>
              <a:t>; Hudson &amp; Donaldson, </a:t>
            </a:r>
            <a:r>
              <a:rPr lang="en-CA" altLang="de-DE" sz="1200" i="1" dirty="0">
                <a:solidFill>
                  <a:schemeClr val="bg1"/>
                </a:solidFill>
                <a:latin typeface="Calibri" pitchFamily="34" charset="0"/>
              </a:rPr>
              <a:t>1997.</a:t>
            </a:r>
            <a:endParaRPr lang="en-US" altLang="de-DE" sz="1200" i="1" dirty="0">
              <a:solidFill>
                <a:schemeClr val="bg1"/>
              </a:solidFill>
              <a:latin typeface="Calibri"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Special Patient Groups (3)</a:t>
            </a:r>
            <a:endParaRPr lang="en-US" altLang="de-DE" sz="3000">
              <a:latin typeface="Calibri" pitchFamily="34" charset="0"/>
            </a:endParaRPr>
          </a:p>
        </p:txBody>
      </p:sp>
      <p:sp>
        <p:nvSpPr>
          <p:cNvPr id="60418" name="Rectangle 3"/>
          <p:cNvSpPr>
            <a:spLocks noGrp="1" noChangeArrowheads="1"/>
          </p:cNvSpPr>
          <p:nvPr>
            <p:ph type="body" idx="4294967295"/>
          </p:nvPr>
        </p:nvSpPr>
        <p:spPr>
          <a:xfrm>
            <a:off x="457200" y="1600200"/>
            <a:ext cx="8229600" cy="4683125"/>
          </a:xfrm>
        </p:spPr>
        <p:txBody>
          <a:bodyPr/>
          <a:lstStyle/>
          <a:p>
            <a:r>
              <a:rPr lang="en-CA" altLang="en-US">
                <a:solidFill>
                  <a:srgbClr val="C00000"/>
                </a:solidFill>
              </a:rPr>
              <a:t>Elderly:</a:t>
            </a:r>
          </a:p>
          <a:p>
            <a:pPr lvl="1"/>
            <a:r>
              <a:rPr lang="en-CA" altLang="en-US" sz="2400"/>
              <a:t>Decreased functional reserve of organ systems </a:t>
            </a:r>
          </a:p>
          <a:p>
            <a:pPr lvl="1"/>
            <a:r>
              <a:rPr lang="en-CA" altLang="en-US" sz="2400"/>
              <a:t>Changes in the PK and PD of drugs </a:t>
            </a:r>
          </a:p>
          <a:p>
            <a:pPr lvl="1"/>
            <a:r>
              <a:rPr lang="en-CA" altLang="en-US" sz="2400"/>
              <a:t>More susceptible to the complications of cytotoxic chemotherapy → higher rate of myelotoxicity, mucositis, cardiotoxicity, neurotoxicity</a:t>
            </a:r>
          </a:p>
          <a:p>
            <a:pPr lvl="1"/>
            <a:r>
              <a:rPr lang="en-CA" altLang="en-US" sz="2400"/>
              <a:t>Comorbidities further increase the risk of toxicity </a:t>
            </a:r>
          </a:p>
          <a:p>
            <a:pPr lvl="1"/>
            <a:r>
              <a:rPr lang="en-CA" altLang="en-US" sz="2400"/>
              <a:t>Concomitant medications can interact with chemotherapy</a:t>
            </a:r>
          </a:p>
          <a:p>
            <a:pPr lvl="1"/>
            <a:r>
              <a:rPr lang="en-CA" altLang="en-US" sz="2400"/>
              <a:t>As a result, elderly are often treated with reduced doses of cancer therapy</a:t>
            </a:r>
          </a:p>
          <a:p>
            <a:pPr lvl="1"/>
            <a:endParaRPr lang="en-CA" altLang="en-US" sz="2400"/>
          </a:p>
          <a:p>
            <a:pPr lvl="1"/>
            <a:endParaRPr lang="en-CA" altLang="en-US" sz="2400"/>
          </a:p>
        </p:txBody>
      </p:sp>
      <p:sp>
        <p:nvSpPr>
          <p:cNvPr id="60419" name="Text Box 4"/>
          <p:cNvSpPr txBox="1">
            <a:spLocks noChangeArrowheads="1"/>
          </p:cNvSpPr>
          <p:nvPr/>
        </p:nvSpPr>
        <p:spPr bwMode="auto">
          <a:xfrm>
            <a:off x="550863" y="6565900"/>
            <a:ext cx="8091487" cy="277813"/>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a:t>
            </a:r>
            <a:r>
              <a:rPr lang="en-US" altLang="de-DE" sz="1200" i="1" dirty="0" err="1">
                <a:solidFill>
                  <a:schemeClr val="bg1"/>
                </a:solidFill>
                <a:latin typeface="Calibri" pitchFamily="34" charset="0"/>
              </a:rPr>
              <a:t>Balducci</a:t>
            </a:r>
            <a:r>
              <a:rPr lang="en-US" altLang="de-DE" sz="1200" i="1" dirty="0">
                <a:solidFill>
                  <a:schemeClr val="bg1"/>
                </a:solidFill>
                <a:latin typeface="Calibri" pitchFamily="34" charset="0"/>
              </a:rPr>
              <a:t> &amp;</a:t>
            </a:r>
            <a:r>
              <a:rPr lang="en-US" altLang="de-DE" sz="1200" i="1" dirty="0" err="1">
                <a:solidFill>
                  <a:schemeClr val="bg1"/>
                </a:solidFill>
                <a:latin typeface="Calibri" pitchFamily="34" charset="0"/>
              </a:rPr>
              <a:t>Carreca</a:t>
            </a:r>
            <a:r>
              <a:rPr lang="en-US" altLang="de-DE" sz="1200" i="1" dirty="0">
                <a:solidFill>
                  <a:schemeClr val="bg1"/>
                </a:solidFill>
                <a:latin typeface="Calibri" pitchFamily="34" charset="0"/>
              </a:rPr>
              <a:t>.</a:t>
            </a:r>
            <a:r>
              <a:rPr lang="en-CA" altLang="de-DE" sz="1200" i="1" dirty="0">
                <a:solidFill>
                  <a:schemeClr val="bg1"/>
                </a:solidFill>
                <a:latin typeface="Calibri" pitchFamily="34" charset="0"/>
              </a:rPr>
              <a:t> 2003; </a:t>
            </a:r>
            <a:r>
              <a:rPr lang="en-US" altLang="de-DE" sz="1200" i="1" dirty="0">
                <a:solidFill>
                  <a:schemeClr val="bg1"/>
                </a:solidFill>
                <a:latin typeface="Calibri" pitchFamily="34" charset="0"/>
              </a:rPr>
              <a:t> </a:t>
            </a:r>
            <a:r>
              <a:rPr lang="en-US" altLang="de-DE" sz="1200" i="1" dirty="0" err="1">
                <a:solidFill>
                  <a:schemeClr val="bg1"/>
                </a:solidFill>
                <a:latin typeface="Calibri" pitchFamily="34" charset="0"/>
              </a:rPr>
              <a:t>Repetto</a:t>
            </a:r>
            <a:r>
              <a:rPr lang="en-US" altLang="de-DE" sz="1200" i="1" dirty="0">
                <a:solidFill>
                  <a:schemeClr val="bg1"/>
                </a:solidFill>
                <a:latin typeface="Calibri" pitchFamily="34" charset="0"/>
              </a:rPr>
              <a:t>, 2003.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Special Patient Groups (4)</a:t>
            </a:r>
            <a:endParaRPr lang="en-US" altLang="de-DE" sz="3000">
              <a:latin typeface="Calibri" pitchFamily="34" charset="0"/>
            </a:endParaRPr>
          </a:p>
        </p:txBody>
      </p:sp>
      <p:sp>
        <p:nvSpPr>
          <p:cNvPr id="61442" name="Rectangle 3"/>
          <p:cNvSpPr>
            <a:spLocks noGrp="1" noChangeArrowheads="1"/>
          </p:cNvSpPr>
          <p:nvPr>
            <p:ph type="body" idx="4294967295"/>
          </p:nvPr>
        </p:nvSpPr>
        <p:spPr>
          <a:xfrm>
            <a:off x="457200" y="1600200"/>
            <a:ext cx="8342313" cy="4364038"/>
          </a:xfrm>
        </p:spPr>
        <p:txBody>
          <a:bodyPr/>
          <a:lstStyle/>
          <a:p>
            <a:r>
              <a:rPr lang="en-CA" altLang="en-US">
                <a:solidFill>
                  <a:srgbClr val="C00000"/>
                </a:solidFill>
              </a:rPr>
              <a:t>Pregnant patients:</a:t>
            </a:r>
          </a:p>
          <a:p>
            <a:pPr lvl="1"/>
            <a:r>
              <a:rPr lang="en-CA" sz="2400">
                <a:cs typeface="Times New Roman" pitchFamily="18" charset="0"/>
              </a:rPr>
              <a:t>Lymphoma is the 4th most frequent malignancy diagnosed during pregnancy, 1 in 6000 deliveries </a:t>
            </a:r>
          </a:p>
          <a:p>
            <a:pPr lvl="1"/>
            <a:r>
              <a:rPr lang="en-CA" sz="2400">
                <a:cs typeface="Times New Roman" pitchFamily="18" charset="0"/>
              </a:rPr>
              <a:t>Inadvertent pregnancy can occur in lymphoma patients</a:t>
            </a:r>
          </a:p>
          <a:p>
            <a:pPr lvl="1"/>
            <a:r>
              <a:rPr lang="en-CA" altLang="en-US" sz="2400"/>
              <a:t>Risk of congenital malformations associated with chemotherapy and radiotherapy is the highest during the first trimester (embryogenesis)</a:t>
            </a:r>
          </a:p>
          <a:p>
            <a:pPr lvl="1"/>
            <a:r>
              <a:rPr lang="en-CA" altLang="en-US" sz="2400"/>
              <a:t>In patients with low risk lymphoma (stage 1 HL or indolent NHL), therapy can be delayed until the end of the first trimester</a:t>
            </a:r>
          </a:p>
          <a:p>
            <a:pPr lvl="1"/>
            <a:endParaRPr lang="en-CA" altLang="en-US" sz="2400"/>
          </a:p>
        </p:txBody>
      </p:sp>
      <p:sp>
        <p:nvSpPr>
          <p:cNvPr id="61443" name="Text Box 4"/>
          <p:cNvSpPr txBox="1">
            <a:spLocks noChangeArrowheads="1"/>
          </p:cNvSpPr>
          <p:nvPr/>
        </p:nvSpPr>
        <p:spPr bwMode="auto">
          <a:xfrm>
            <a:off x="461963" y="6540500"/>
            <a:ext cx="8201025"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a:t>
            </a:r>
            <a:r>
              <a:rPr lang="en-US" altLang="de-DE" sz="1200" i="1" dirty="0" err="1">
                <a:solidFill>
                  <a:schemeClr val="bg1"/>
                </a:solidFill>
                <a:latin typeface="Calibri" pitchFamily="34" charset="0"/>
              </a:rPr>
              <a:t>Pereg</a:t>
            </a:r>
            <a:r>
              <a:rPr lang="en-US" altLang="de-DE" sz="1200" i="1" dirty="0">
                <a:solidFill>
                  <a:schemeClr val="bg1"/>
                </a:solidFill>
                <a:latin typeface="Calibri" pitchFamily="34" charset="0"/>
              </a:rPr>
              <a:t> D et al., 2007</a:t>
            </a:r>
            <a:r>
              <a:rPr lang="en-CA" altLang="de-DE" sz="1200" i="1" dirty="0">
                <a:solidFill>
                  <a:schemeClr val="bg1"/>
                </a:solidFill>
                <a:latin typeface="Calibri" pitchFamily="34" charset="0"/>
              </a:rPr>
              <a:t>.</a:t>
            </a:r>
            <a:endParaRPr lang="en-US" altLang="de-DE" sz="1200" i="1" dirty="0">
              <a:solidFill>
                <a:schemeClr val="bg1"/>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a:xfrm>
            <a:off x="2527300" y="157163"/>
            <a:ext cx="6616700" cy="909637"/>
          </a:xfrm>
        </p:spPr>
        <p:txBody>
          <a:bodyPr/>
          <a:lstStyle/>
          <a:p>
            <a:pPr marL="342900" indent="-342900" eaLnBrk="1" hangingPunct="1"/>
            <a:r>
              <a:rPr lang="en-GB" altLang="en-US" sz="3600" b="1"/>
              <a:t>Module 2 Overview</a:t>
            </a:r>
            <a:endParaRPr lang="en-US" altLang="de-DE">
              <a:latin typeface="Calibri" pitchFamily="34" charset="0"/>
            </a:endParaRPr>
          </a:p>
        </p:txBody>
      </p:sp>
      <p:sp>
        <p:nvSpPr>
          <p:cNvPr id="13314" name="Rectangle 3"/>
          <p:cNvSpPr>
            <a:spLocks noGrp="1" noChangeArrowheads="1"/>
          </p:cNvSpPr>
          <p:nvPr>
            <p:ph type="body" idx="4294967295"/>
          </p:nvPr>
        </p:nvSpPr>
        <p:spPr/>
        <p:txBody>
          <a:bodyPr/>
          <a:lstStyle/>
          <a:p>
            <a:pPr marL="0" indent="0">
              <a:buFont typeface="Arial" charset="0"/>
              <a:buNone/>
            </a:pPr>
            <a:r>
              <a:rPr lang="en-CA" altLang="en-US" sz="2400" b="1">
                <a:solidFill>
                  <a:srgbClr val="C00000"/>
                </a:solidFill>
              </a:rPr>
              <a:t>B. Nursing Implications &amp; Nurse Interventions: Key role of nurses in managing lymphoma patients</a:t>
            </a:r>
            <a:endParaRPr lang="en-US" altLang="de-DE">
              <a:solidFill>
                <a:srgbClr val="C00000"/>
              </a:solidFill>
              <a:latin typeface="Calibri" pitchFamily="34" charset="0"/>
            </a:endParaRPr>
          </a:p>
          <a:p>
            <a:pPr marL="914400" lvl="1" indent="-457200">
              <a:buFontTx/>
              <a:buAutoNum type="arabicPeriod"/>
            </a:pPr>
            <a:r>
              <a:rPr lang="en-GB" sz="2400"/>
              <a:t>Patient support during radiotherapy and radioimmunotherapy</a:t>
            </a:r>
            <a:endParaRPr lang="en-CA" sz="2400"/>
          </a:p>
          <a:p>
            <a:pPr marL="914400" lvl="1" indent="-457200">
              <a:buFontTx/>
              <a:buAutoNum type="arabicPeriod"/>
            </a:pPr>
            <a:r>
              <a:rPr lang="en-GB" sz="2400"/>
              <a:t>Patient support during chemotherapy </a:t>
            </a:r>
            <a:endParaRPr lang="en-CA" sz="2400"/>
          </a:p>
          <a:p>
            <a:pPr marL="914400" lvl="1" indent="-457200">
              <a:buFontTx/>
              <a:buAutoNum type="arabicPeriod"/>
            </a:pPr>
            <a:r>
              <a:rPr lang="en-GB" sz="2400"/>
              <a:t>Patient support during immunotherapy and immunochemotherapy</a:t>
            </a:r>
            <a:endParaRPr lang="en-CA" sz="2400"/>
          </a:p>
          <a:p>
            <a:pPr marL="914400" lvl="1" indent="-457200">
              <a:buFontTx/>
              <a:buAutoNum type="arabicPeriod"/>
            </a:pPr>
            <a:r>
              <a:rPr lang="en-GB" sz="2400"/>
              <a:t>Patient support pre- and post-transplant</a:t>
            </a:r>
            <a:endParaRPr lang="en-CA" sz="2400"/>
          </a:p>
          <a:p>
            <a:pPr marL="914400" lvl="1" indent="-457200">
              <a:buFontTx/>
              <a:buAutoNum type="arabicPeriod"/>
            </a:pPr>
            <a:r>
              <a:rPr lang="en-GB" sz="2400"/>
              <a:t>Coping with uncertainty</a:t>
            </a:r>
            <a:endParaRPr lang="en-CA" sz="2400"/>
          </a:p>
          <a:p>
            <a:pPr marL="914400" lvl="1" indent="-457200">
              <a:buFontTx/>
              <a:buAutoNum type="arabicPeriod"/>
            </a:pPr>
            <a:r>
              <a:rPr lang="en-GB" sz="2400"/>
              <a:t>Supportive and palliative care</a:t>
            </a:r>
            <a:endParaRPr lang="en-CA" sz="24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Special Patient Groups (5)</a:t>
            </a:r>
            <a:endParaRPr lang="en-US" altLang="de-DE" sz="3000">
              <a:latin typeface="Calibri" pitchFamily="34" charset="0"/>
            </a:endParaRPr>
          </a:p>
        </p:txBody>
      </p:sp>
      <p:sp>
        <p:nvSpPr>
          <p:cNvPr id="62466" name="Rectangle 3"/>
          <p:cNvSpPr>
            <a:spLocks noGrp="1" noChangeArrowheads="1"/>
          </p:cNvSpPr>
          <p:nvPr>
            <p:ph type="body" idx="4294967295"/>
          </p:nvPr>
        </p:nvSpPr>
        <p:spPr>
          <a:xfrm>
            <a:off x="457200" y="1600200"/>
            <a:ext cx="8342313" cy="4584700"/>
          </a:xfrm>
        </p:spPr>
        <p:txBody>
          <a:bodyPr/>
          <a:lstStyle/>
          <a:p>
            <a:r>
              <a:rPr lang="en-CA" altLang="en-US">
                <a:solidFill>
                  <a:srgbClr val="C00000"/>
                </a:solidFill>
              </a:rPr>
              <a:t>Transplant recipients:</a:t>
            </a:r>
          </a:p>
          <a:p>
            <a:pPr lvl="1"/>
            <a:r>
              <a:rPr lang="en-CA" sz="2400">
                <a:cs typeface="Times New Roman" pitchFamily="18" charset="0"/>
              </a:rPr>
              <a:t>HSCT is a complex, challenging, and risky procedure</a:t>
            </a:r>
          </a:p>
          <a:p>
            <a:pPr lvl="1"/>
            <a:r>
              <a:rPr lang="en-CA" sz="2400">
                <a:cs typeface="Times New Roman" pitchFamily="18" charset="0"/>
              </a:rPr>
              <a:t>Preconditioning for SCT includes chemotherapy, often with total body irradiation</a:t>
            </a:r>
          </a:p>
          <a:p>
            <a:pPr lvl="1"/>
            <a:r>
              <a:rPr lang="en-CA" sz="2400">
                <a:cs typeface="Times New Roman" pitchFamily="18" charset="0"/>
              </a:rPr>
              <a:t>Major complications:</a:t>
            </a:r>
          </a:p>
          <a:p>
            <a:pPr lvl="2"/>
            <a:r>
              <a:rPr lang="en-CA" sz="2000">
                <a:cs typeface="Times New Roman" pitchFamily="18" charset="0"/>
              </a:rPr>
              <a:t>Infections</a:t>
            </a:r>
          </a:p>
          <a:p>
            <a:pPr lvl="2"/>
            <a:r>
              <a:rPr lang="en-CA" sz="2000">
                <a:cs typeface="Times New Roman" pitchFamily="18" charset="0"/>
              </a:rPr>
              <a:t>Graft rejection, also known as graft-versus-host disease (GvHD)</a:t>
            </a:r>
          </a:p>
          <a:p>
            <a:pPr lvl="1"/>
            <a:r>
              <a:rPr lang="en-CA" sz="2400">
                <a:cs typeface="Times New Roman" pitchFamily="18" charset="0"/>
              </a:rPr>
              <a:t>Managing the risk of infections requires highly skilled and knowledgeable nursing care</a:t>
            </a:r>
          </a:p>
          <a:p>
            <a:pPr lvl="1"/>
            <a:r>
              <a:rPr lang="en-CA" sz="2400">
                <a:cs typeface="Times New Roman" pitchFamily="18" charset="0"/>
              </a:rPr>
              <a:t>Immunosuppressant's given to prevent GvHD</a:t>
            </a:r>
          </a:p>
        </p:txBody>
      </p:sp>
      <p:sp>
        <p:nvSpPr>
          <p:cNvPr id="62467" name="Text Box 4"/>
          <p:cNvSpPr txBox="1">
            <a:spLocks noChangeArrowheads="1"/>
          </p:cNvSpPr>
          <p:nvPr/>
        </p:nvSpPr>
        <p:spPr bwMode="auto">
          <a:xfrm>
            <a:off x="461963" y="6540500"/>
            <a:ext cx="8201025"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Brown M, </a:t>
            </a:r>
            <a:r>
              <a:rPr lang="en-CA" altLang="de-DE" sz="1200" i="1" dirty="0">
                <a:solidFill>
                  <a:schemeClr val="bg1"/>
                </a:solidFill>
                <a:latin typeface="Calibri" pitchFamily="34" charset="0"/>
              </a:rPr>
              <a:t>2010.</a:t>
            </a:r>
            <a:endParaRPr lang="en-US" altLang="de-DE" sz="1200" i="1" dirty="0">
              <a:solidFill>
                <a:schemeClr val="bg1"/>
              </a:solidFill>
              <a:latin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Special Patient Groups (6)</a:t>
            </a:r>
            <a:endParaRPr lang="en-US" altLang="de-DE" sz="3000">
              <a:latin typeface="Calibri" pitchFamily="34" charset="0"/>
            </a:endParaRPr>
          </a:p>
        </p:txBody>
      </p:sp>
      <p:sp>
        <p:nvSpPr>
          <p:cNvPr id="63490" name="Rectangle 3"/>
          <p:cNvSpPr>
            <a:spLocks noGrp="1" noChangeArrowheads="1"/>
          </p:cNvSpPr>
          <p:nvPr>
            <p:ph type="body" idx="4294967295"/>
          </p:nvPr>
        </p:nvSpPr>
        <p:spPr>
          <a:xfrm>
            <a:off x="2116138" y="1600200"/>
            <a:ext cx="5230812" cy="563563"/>
          </a:xfrm>
        </p:spPr>
        <p:txBody>
          <a:bodyPr/>
          <a:lstStyle/>
          <a:p>
            <a:pPr marL="0" indent="0" algn="ctr">
              <a:buFont typeface="Arial" charset="0"/>
              <a:buNone/>
            </a:pPr>
            <a:r>
              <a:rPr lang="en-CA" altLang="en-US">
                <a:solidFill>
                  <a:srgbClr val="C00000"/>
                </a:solidFill>
              </a:rPr>
              <a:t>Risks of Infections with HSCT</a:t>
            </a:r>
          </a:p>
        </p:txBody>
      </p:sp>
      <p:sp>
        <p:nvSpPr>
          <p:cNvPr id="2" name="Oval 1"/>
          <p:cNvSpPr/>
          <p:nvPr/>
        </p:nvSpPr>
        <p:spPr>
          <a:xfrm>
            <a:off x="1661650" y="2526889"/>
            <a:ext cx="2087229" cy="993059"/>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CA"/>
          </a:p>
        </p:txBody>
      </p:sp>
      <p:sp>
        <p:nvSpPr>
          <p:cNvPr id="63494" name="TextBox 2"/>
          <p:cNvSpPr txBox="1">
            <a:spLocks noChangeArrowheads="1"/>
          </p:cNvSpPr>
          <p:nvPr/>
        </p:nvSpPr>
        <p:spPr bwMode="auto">
          <a:xfrm>
            <a:off x="1814513" y="2728913"/>
            <a:ext cx="1808162" cy="646112"/>
          </a:xfrm>
          <a:prstGeom prst="rect">
            <a:avLst/>
          </a:prstGeom>
          <a:noFill/>
          <a:ln w="9525">
            <a:noFill/>
            <a:miter lim="800000"/>
            <a:headEnd/>
            <a:tailEnd/>
          </a:ln>
        </p:spPr>
        <p:txBody>
          <a:bodyPr>
            <a:spAutoFit/>
          </a:bodyPr>
          <a:lstStyle/>
          <a:p>
            <a:pPr algn="ctr"/>
            <a:r>
              <a:rPr lang="en-CA">
                <a:solidFill>
                  <a:schemeClr val="bg1"/>
                </a:solidFill>
              </a:rPr>
              <a:t>Preconditioning</a:t>
            </a:r>
          </a:p>
          <a:p>
            <a:pPr algn="ctr"/>
            <a:r>
              <a:rPr lang="en-CA">
                <a:solidFill>
                  <a:schemeClr val="bg1"/>
                </a:solidFill>
              </a:rPr>
              <a:t>(CT ± TBI)</a:t>
            </a:r>
          </a:p>
        </p:txBody>
      </p:sp>
      <p:sp>
        <p:nvSpPr>
          <p:cNvPr id="4" name="Oval 3"/>
          <p:cNvSpPr/>
          <p:nvPr/>
        </p:nvSpPr>
        <p:spPr>
          <a:xfrm>
            <a:off x="3991898" y="2526889"/>
            <a:ext cx="1956618" cy="993059"/>
          </a:xfrm>
          <a:prstGeom prst="ellipse">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CA"/>
          </a:p>
        </p:txBody>
      </p:sp>
      <p:sp>
        <p:nvSpPr>
          <p:cNvPr id="63498" name="TextBox 7"/>
          <p:cNvSpPr txBox="1">
            <a:spLocks noChangeArrowheads="1"/>
          </p:cNvSpPr>
          <p:nvPr/>
        </p:nvSpPr>
        <p:spPr bwMode="auto">
          <a:xfrm>
            <a:off x="4065588" y="2789238"/>
            <a:ext cx="1809750" cy="368300"/>
          </a:xfrm>
          <a:prstGeom prst="rect">
            <a:avLst/>
          </a:prstGeom>
          <a:noFill/>
          <a:ln w="9525">
            <a:noFill/>
            <a:miter lim="800000"/>
            <a:headEnd/>
            <a:tailEnd/>
          </a:ln>
        </p:spPr>
        <p:txBody>
          <a:bodyPr>
            <a:spAutoFit/>
          </a:bodyPr>
          <a:lstStyle/>
          <a:p>
            <a:pPr algn="ctr"/>
            <a:r>
              <a:rPr lang="en-CA">
                <a:solidFill>
                  <a:schemeClr val="bg1"/>
                </a:solidFill>
              </a:rPr>
              <a:t>Lymphoma</a:t>
            </a:r>
          </a:p>
        </p:txBody>
      </p:sp>
      <p:sp>
        <p:nvSpPr>
          <p:cNvPr id="9" name="Oval 8"/>
          <p:cNvSpPr/>
          <p:nvPr/>
        </p:nvSpPr>
        <p:spPr>
          <a:xfrm>
            <a:off x="6228734" y="2526889"/>
            <a:ext cx="2087229" cy="993059"/>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CA"/>
          </a:p>
        </p:txBody>
      </p:sp>
      <p:sp>
        <p:nvSpPr>
          <p:cNvPr id="63502" name="TextBox 9"/>
          <p:cNvSpPr txBox="1">
            <a:spLocks noChangeArrowheads="1"/>
          </p:cNvSpPr>
          <p:nvPr/>
        </p:nvSpPr>
        <p:spPr bwMode="auto">
          <a:xfrm>
            <a:off x="6367463" y="2700338"/>
            <a:ext cx="1809750" cy="646112"/>
          </a:xfrm>
          <a:prstGeom prst="rect">
            <a:avLst/>
          </a:prstGeom>
          <a:noFill/>
          <a:ln w="9525">
            <a:noFill/>
            <a:miter lim="800000"/>
            <a:headEnd/>
            <a:tailEnd/>
          </a:ln>
        </p:spPr>
        <p:txBody>
          <a:bodyPr>
            <a:spAutoFit/>
          </a:bodyPr>
          <a:lstStyle/>
          <a:p>
            <a:pPr algn="ctr"/>
            <a:r>
              <a:rPr lang="en-CA">
                <a:solidFill>
                  <a:schemeClr val="bg1"/>
                </a:solidFill>
              </a:rPr>
              <a:t>Immuno-suppressants</a:t>
            </a:r>
          </a:p>
        </p:txBody>
      </p:sp>
      <p:sp>
        <p:nvSpPr>
          <p:cNvPr id="5" name="Rounded Rectangle 4"/>
          <p:cNvSpPr/>
          <p:nvPr/>
        </p:nvSpPr>
        <p:spPr>
          <a:xfrm>
            <a:off x="3748881" y="3903406"/>
            <a:ext cx="2479855" cy="855406"/>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CA"/>
          </a:p>
        </p:txBody>
      </p:sp>
      <p:sp>
        <p:nvSpPr>
          <p:cNvPr id="63506" name="TextBox 11"/>
          <p:cNvSpPr txBox="1">
            <a:spLocks noChangeArrowheads="1"/>
          </p:cNvSpPr>
          <p:nvPr/>
        </p:nvSpPr>
        <p:spPr bwMode="auto">
          <a:xfrm>
            <a:off x="3883025" y="4008438"/>
            <a:ext cx="2193925" cy="646112"/>
          </a:xfrm>
          <a:prstGeom prst="rect">
            <a:avLst/>
          </a:prstGeom>
          <a:noFill/>
          <a:ln w="9525">
            <a:noFill/>
            <a:miter lim="800000"/>
            <a:headEnd/>
            <a:tailEnd/>
          </a:ln>
        </p:spPr>
        <p:txBody>
          <a:bodyPr>
            <a:spAutoFit/>
          </a:bodyPr>
          <a:lstStyle/>
          <a:p>
            <a:pPr algn="ctr"/>
            <a:r>
              <a:rPr lang="en-CA">
                <a:solidFill>
                  <a:schemeClr val="bg1"/>
                </a:solidFill>
              </a:rPr>
              <a:t>Compromised Immune System</a:t>
            </a:r>
          </a:p>
        </p:txBody>
      </p:sp>
      <p:sp>
        <p:nvSpPr>
          <p:cNvPr id="14" name="Rounded Rectangle 13"/>
          <p:cNvSpPr/>
          <p:nvPr/>
        </p:nvSpPr>
        <p:spPr>
          <a:xfrm>
            <a:off x="3748881" y="5142270"/>
            <a:ext cx="2479855" cy="85540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CA"/>
          </a:p>
        </p:txBody>
      </p:sp>
      <p:sp>
        <p:nvSpPr>
          <p:cNvPr id="63510" name="TextBox 14"/>
          <p:cNvSpPr txBox="1">
            <a:spLocks noChangeArrowheads="1"/>
          </p:cNvSpPr>
          <p:nvPr/>
        </p:nvSpPr>
        <p:spPr bwMode="auto">
          <a:xfrm>
            <a:off x="3883025" y="5246688"/>
            <a:ext cx="2193925" cy="646112"/>
          </a:xfrm>
          <a:prstGeom prst="rect">
            <a:avLst/>
          </a:prstGeom>
          <a:noFill/>
          <a:ln w="9525">
            <a:noFill/>
            <a:miter lim="800000"/>
            <a:headEnd/>
            <a:tailEnd/>
          </a:ln>
        </p:spPr>
        <p:txBody>
          <a:bodyPr>
            <a:spAutoFit/>
          </a:bodyPr>
          <a:lstStyle/>
          <a:p>
            <a:pPr algn="ctr"/>
            <a:r>
              <a:rPr lang="en-CA">
                <a:solidFill>
                  <a:schemeClr val="bg1"/>
                </a:solidFill>
              </a:rPr>
              <a:t>Increased Risk of  Infections</a:t>
            </a:r>
          </a:p>
        </p:txBody>
      </p:sp>
      <p:cxnSp>
        <p:nvCxnSpPr>
          <p:cNvPr id="19" name="Straight Arrow Connector 18"/>
          <p:cNvCxnSpPr>
            <a:stCxn id="4" idx="4"/>
          </p:cNvCxnSpPr>
          <p:nvPr/>
        </p:nvCxnSpPr>
        <p:spPr>
          <a:xfrm flipH="1">
            <a:off x="4970463" y="3519488"/>
            <a:ext cx="0" cy="3841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stCxn id="2" idx="4"/>
          </p:cNvCxnSpPr>
          <p:nvPr/>
        </p:nvCxnSpPr>
        <p:spPr>
          <a:xfrm>
            <a:off x="2705100" y="3519488"/>
            <a:ext cx="1042988" cy="3841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a:stCxn id="9" idx="4"/>
          </p:cNvCxnSpPr>
          <p:nvPr/>
        </p:nvCxnSpPr>
        <p:spPr>
          <a:xfrm flipH="1">
            <a:off x="6229350" y="3519488"/>
            <a:ext cx="1042988" cy="3841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0" name="Straight Arrow Connector 29"/>
          <p:cNvCxnSpPr/>
          <p:nvPr/>
        </p:nvCxnSpPr>
        <p:spPr>
          <a:xfrm flipH="1">
            <a:off x="4979988" y="4759325"/>
            <a:ext cx="0" cy="382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3515" name="Text Box 4"/>
          <p:cNvSpPr txBox="1">
            <a:spLocks noChangeArrowheads="1"/>
          </p:cNvSpPr>
          <p:nvPr/>
        </p:nvSpPr>
        <p:spPr bwMode="auto">
          <a:xfrm>
            <a:off x="461963" y="6540500"/>
            <a:ext cx="8201025"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Brown M</a:t>
            </a:r>
            <a:r>
              <a:rPr lang="en-CA" altLang="de-DE" sz="1200" i="1" dirty="0">
                <a:solidFill>
                  <a:schemeClr val="bg1"/>
                </a:solidFill>
                <a:latin typeface="Calibri" pitchFamily="34" charset="0"/>
              </a:rPr>
              <a:t>, 2010.</a:t>
            </a:r>
            <a:endParaRPr lang="en-US" altLang="de-DE" sz="1200" i="1" dirty="0">
              <a:solidFill>
                <a:schemeClr val="bg1"/>
              </a:solidFill>
              <a:latin typeface="Calibri"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Future Lymphoma Treatments (1)</a:t>
            </a:r>
            <a:endParaRPr lang="en-US" altLang="de-DE" sz="3000">
              <a:latin typeface="Calibri" pitchFamily="34" charset="0"/>
            </a:endParaRPr>
          </a:p>
        </p:txBody>
      </p:sp>
      <p:sp>
        <p:nvSpPr>
          <p:cNvPr id="19459" name="Rectangle 3"/>
          <p:cNvSpPr>
            <a:spLocks noGrp="1" noChangeArrowheads="1"/>
          </p:cNvSpPr>
          <p:nvPr>
            <p:ph type="body" idx="4294967295"/>
          </p:nvPr>
        </p:nvSpPr>
        <p:spPr>
          <a:xfrm>
            <a:off x="457200" y="1600200"/>
            <a:ext cx="8229600" cy="4849813"/>
          </a:xfrm>
        </p:spPr>
        <p:txBody>
          <a:bodyPr/>
          <a:lstStyle/>
          <a:p>
            <a:pPr>
              <a:defRPr/>
            </a:pPr>
            <a:r>
              <a:rPr lang="en-CA" altLang="en-US" dirty="0"/>
              <a:t>The future of lymphoma treatment</a:t>
            </a:r>
          </a:p>
          <a:p>
            <a:pPr lvl="1">
              <a:defRPr/>
            </a:pPr>
            <a:r>
              <a:rPr lang="en-CA" altLang="en-US" sz="2400" dirty="0"/>
              <a:t>Molecular </a:t>
            </a:r>
            <a:r>
              <a:rPr lang="en-CA" altLang="en-US" sz="2400" dirty="0" err="1"/>
              <a:t>phenotyping</a:t>
            </a:r>
            <a:r>
              <a:rPr lang="en-CA" altLang="en-US" sz="2400" dirty="0"/>
              <a:t> of lymphoma</a:t>
            </a:r>
          </a:p>
          <a:p>
            <a:pPr lvl="2">
              <a:defRPr/>
            </a:pPr>
            <a:r>
              <a:rPr lang="en-CA" altLang="en-US" sz="2000" dirty="0"/>
              <a:t>Important component of the prognosis and treatment stratification of individual lymphoma types</a:t>
            </a:r>
          </a:p>
          <a:p>
            <a:pPr lvl="1">
              <a:defRPr/>
            </a:pPr>
            <a:r>
              <a:rPr lang="en-CA" altLang="en-US" sz="2400" dirty="0"/>
              <a:t>Examples of targeted therapies*:</a:t>
            </a:r>
          </a:p>
          <a:p>
            <a:pPr lvl="2">
              <a:defRPr/>
            </a:pPr>
            <a:r>
              <a:rPr lang="en-CA" altLang="en-US" sz="1800" dirty="0"/>
              <a:t>NF-</a:t>
            </a:r>
            <a:r>
              <a:rPr lang="el-GR" altLang="en-US" sz="1800" dirty="0"/>
              <a:t>κ</a:t>
            </a:r>
            <a:r>
              <a:rPr lang="en-CA" altLang="en-US" sz="1800" dirty="0"/>
              <a:t>B: Protease Inhibitors (</a:t>
            </a:r>
            <a:r>
              <a:rPr lang="en-CA" altLang="en-US" sz="1800" dirty="0" err="1"/>
              <a:t>bortezomib</a:t>
            </a:r>
            <a:r>
              <a:rPr lang="en-CA" altLang="en-US" sz="1800" dirty="0"/>
              <a:t>)</a:t>
            </a:r>
          </a:p>
          <a:p>
            <a:pPr lvl="2">
              <a:defRPr/>
            </a:pPr>
            <a:r>
              <a:rPr lang="en-CA" altLang="en-US" sz="1800" dirty="0"/>
              <a:t>BCR Signalling: SRC and BTK Inhibitors (</a:t>
            </a:r>
            <a:r>
              <a:rPr lang="en-CA" altLang="en-US" sz="1800" dirty="0" err="1"/>
              <a:t>dasatinib</a:t>
            </a:r>
            <a:r>
              <a:rPr lang="en-CA" altLang="en-US" sz="1800" dirty="0"/>
              <a:t>)</a:t>
            </a:r>
          </a:p>
          <a:p>
            <a:pPr lvl="2">
              <a:defRPr/>
            </a:pPr>
            <a:r>
              <a:rPr lang="en-CA" altLang="en-US" sz="1800" dirty="0"/>
              <a:t>PI3K inhibition (CAL-101) and </a:t>
            </a:r>
            <a:r>
              <a:rPr lang="en-CA" altLang="en-US" sz="1800" dirty="0" err="1"/>
              <a:t>mTOR</a:t>
            </a:r>
            <a:r>
              <a:rPr lang="en-CA" altLang="en-US" sz="1800" dirty="0"/>
              <a:t> inhibition (</a:t>
            </a:r>
            <a:r>
              <a:rPr lang="en-CA" altLang="en-US" sz="1800" dirty="0" err="1"/>
              <a:t>everolimus</a:t>
            </a:r>
            <a:r>
              <a:rPr lang="en-CA" altLang="en-US" sz="1800" dirty="0"/>
              <a:t>, </a:t>
            </a:r>
            <a:r>
              <a:rPr lang="en-CA" altLang="en-US" sz="1800" dirty="0" err="1"/>
              <a:t>temsirolimus</a:t>
            </a:r>
            <a:r>
              <a:rPr lang="en-CA" altLang="en-US" sz="1800" dirty="0"/>
              <a:t>) </a:t>
            </a:r>
          </a:p>
          <a:p>
            <a:pPr lvl="2">
              <a:defRPr/>
            </a:pPr>
            <a:r>
              <a:rPr lang="en-CA" altLang="en-US" sz="1800" dirty="0"/>
              <a:t>Epigenetic Strategies: HDACI inhibitor (</a:t>
            </a:r>
            <a:r>
              <a:rPr lang="en-CA" altLang="en-US" sz="1800" dirty="0" err="1"/>
              <a:t>vorinostat</a:t>
            </a:r>
            <a:r>
              <a:rPr lang="en-CA" altLang="en-US" sz="1800" dirty="0"/>
              <a:t>)</a:t>
            </a:r>
          </a:p>
          <a:p>
            <a:pPr lvl="2">
              <a:defRPr/>
            </a:pPr>
            <a:r>
              <a:rPr lang="en-CA" altLang="en-US" sz="1800" dirty="0"/>
              <a:t>Immunomodulation (</a:t>
            </a:r>
            <a:r>
              <a:rPr lang="en-CA" altLang="en-US" sz="1800" dirty="0" err="1"/>
              <a:t>lenalidomide</a:t>
            </a:r>
            <a:r>
              <a:rPr lang="en-CA" altLang="en-US" sz="1800" dirty="0"/>
              <a:t>)</a:t>
            </a:r>
          </a:p>
          <a:p>
            <a:pPr lvl="2">
              <a:defRPr/>
            </a:pPr>
            <a:r>
              <a:rPr lang="en-CA" altLang="en-US" sz="1800" dirty="0" err="1"/>
              <a:t>Ras</a:t>
            </a:r>
            <a:r>
              <a:rPr lang="en-CA" altLang="en-US" sz="1800" dirty="0"/>
              <a:t>/</a:t>
            </a:r>
            <a:r>
              <a:rPr lang="en-CA" altLang="en-US" sz="1800" dirty="0" err="1"/>
              <a:t>Raf</a:t>
            </a:r>
            <a:r>
              <a:rPr lang="en-CA" altLang="en-US" sz="1800" dirty="0"/>
              <a:t>/MEK/ERK pathway Inhibition (oral </a:t>
            </a:r>
            <a:r>
              <a:rPr lang="en-CA" altLang="en-US" sz="1800" dirty="0" err="1"/>
              <a:t>tipifarnib</a:t>
            </a:r>
            <a:r>
              <a:rPr lang="en-CA" altLang="en-US" sz="1800" dirty="0"/>
              <a:t>)</a:t>
            </a:r>
          </a:p>
          <a:p>
            <a:pPr marL="0" indent="0">
              <a:buFont typeface="Arial" charset="0"/>
              <a:buNone/>
              <a:defRPr/>
            </a:pPr>
            <a:endParaRPr lang="en-CA" altLang="en-US" sz="1600" dirty="0"/>
          </a:p>
          <a:p>
            <a:pPr marL="0" indent="0">
              <a:buFont typeface="Arial" charset="0"/>
              <a:buNone/>
              <a:defRPr/>
            </a:pPr>
            <a:r>
              <a:rPr lang="en-CA" altLang="en-US" sz="1400" i="1" dirty="0"/>
              <a:t>* Most targeted therapies are still in the clinical development phase</a:t>
            </a:r>
          </a:p>
        </p:txBody>
      </p:sp>
      <p:sp>
        <p:nvSpPr>
          <p:cNvPr id="64515" name="Text Box 4"/>
          <p:cNvSpPr txBox="1">
            <a:spLocks noChangeArrowheads="1"/>
          </p:cNvSpPr>
          <p:nvPr/>
        </p:nvSpPr>
        <p:spPr bwMode="auto">
          <a:xfrm>
            <a:off x="461963" y="6540500"/>
            <a:ext cx="8201025"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Barton S et al., 2012</a:t>
            </a:r>
            <a:r>
              <a:rPr lang="en-CA" altLang="de-DE" sz="1200" i="1" dirty="0">
                <a:solidFill>
                  <a:schemeClr val="bg1"/>
                </a:solidFill>
                <a:latin typeface="Calibri" pitchFamily="34" charset="0"/>
              </a:rPr>
              <a:t>.</a:t>
            </a:r>
            <a:endParaRPr lang="en-US" altLang="de-DE" sz="1200" i="1" dirty="0">
              <a:solidFill>
                <a:schemeClr val="bg1"/>
              </a:solidFill>
              <a:latin typeface="Calibri"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Future Lymphoma Treatments (2)</a:t>
            </a:r>
            <a:endParaRPr lang="en-US" altLang="de-DE" sz="3000">
              <a:latin typeface="Calibri" pitchFamily="34" charset="0"/>
            </a:endParaRPr>
          </a:p>
        </p:txBody>
      </p:sp>
      <p:sp>
        <p:nvSpPr>
          <p:cNvPr id="65538" name="Rectangle 3"/>
          <p:cNvSpPr>
            <a:spLocks noGrp="1" noChangeArrowheads="1"/>
          </p:cNvSpPr>
          <p:nvPr>
            <p:ph type="body" idx="4294967295"/>
          </p:nvPr>
        </p:nvSpPr>
        <p:spPr>
          <a:xfrm>
            <a:off x="427038" y="1454150"/>
            <a:ext cx="8229600" cy="512763"/>
          </a:xfrm>
        </p:spPr>
        <p:txBody>
          <a:bodyPr/>
          <a:lstStyle/>
          <a:p>
            <a:r>
              <a:rPr lang="en-CA" altLang="en-US"/>
              <a:t>Emerging therapies for relapsed/refractory NHL:</a:t>
            </a:r>
          </a:p>
        </p:txBody>
      </p:sp>
      <p:pic>
        <p:nvPicPr>
          <p:cNvPr id="65539" name="Picture 2"/>
          <p:cNvPicPr>
            <a:picLocks noChangeAspect="1" noChangeArrowheads="1"/>
          </p:cNvPicPr>
          <p:nvPr/>
        </p:nvPicPr>
        <p:blipFill>
          <a:blip r:embed="rId2"/>
          <a:srcRect/>
          <a:stretch>
            <a:fillRect/>
          </a:stretch>
        </p:blipFill>
        <p:spPr bwMode="auto">
          <a:xfrm>
            <a:off x="1031875" y="2055813"/>
            <a:ext cx="6921500" cy="4337050"/>
          </a:xfrm>
          <a:prstGeom prst="rect">
            <a:avLst/>
          </a:prstGeom>
          <a:noFill/>
          <a:ln w="9525">
            <a:noFill/>
            <a:miter lim="800000"/>
            <a:headEnd/>
            <a:tailEnd/>
          </a:ln>
        </p:spPr>
      </p:pic>
      <p:sp>
        <p:nvSpPr>
          <p:cNvPr id="65540" name="Text Box 4"/>
          <p:cNvSpPr txBox="1">
            <a:spLocks noChangeArrowheads="1"/>
          </p:cNvSpPr>
          <p:nvPr/>
        </p:nvSpPr>
        <p:spPr bwMode="auto">
          <a:xfrm>
            <a:off x="550863" y="6540500"/>
            <a:ext cx="6946900"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Chao MP. 2013.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Future Lymphoma Treatments (3)</a:t>
            </a:r>
            <a:endParaRPr lang="en-GB" altLang="de-DE" sz="3000">
              <a:latin typeface="Calibri" pitchFamily="34" charset="0"/>
            </a:endParaRPr>
          </a:p>
        </p:txBody>
      </p:sp>
      <p:sp>
        <p:nvSpPr>
          <p:cNvPr id="66562" name="Rectangle 3"/>
          <p:cNvSpPr>
            <a:spLocks noGrp="1" noChangeArrowheads="1"/>
          </p:cNvSpPr>
          <p:nvPr>
            <p:ph type="body" idx="4294967295"/>
          </p:nvPr>
        </p:nvSpPr>
        <p:spPr>
          <a:xfrm>
            <a:off x="427038" y="1454150"/>
            <a:ext cx="8229600" cy="512763"/>
          </a:xfrm>
        </p:spPr>
        <p:txBody>
          <a:bodyPr/>
          <a:lstStyle/>
          <a:p>
            <a:r>
              <a:rPr lang="en-GB" altLang="en-US"/>
              <a:t>Targeting the PI3K and BTK pathways in NHL:</a:t>
            </a:r>
          </a:p>
        </p:txBody>
      </p:sp>
      <p:sp>
        <p:nvSpPr>
          <p:cNvPr id="66563" name="Text Box 4"/>
          <p:cNvSpPr txBox="1">
            <a:spLocks noChangeArrowheads="1"/>
          </p:cNvSpPr>
          <p:nvPr/>
        </p:nvSpPr>
        <p:spPr bwMode="auto">
          <a:xfrm>
            <a:off x="550863" y="6540500"/>
            <a:ext cx="6946900" cy="276225"/>
          </a:xfrm>
          <a:prstGeom prst="rect">
            <a:avLst/>
          </a:prstGeom>
          <a:noFill/>
          <a:ln w="9525">
            <a:noFill/>
            <a:miter lim="800000"/>
            <a:headEnd/>
            <a:tailEnd/>
          </a:ln>
        </p:spPr>
        <p:txBody>
          <a:bodyPr>
            <a:spAutoFit/>
          </a:bodyPr>
          <a:lstStyle/>
          <a:p>
            <a:pPr>
              <a:spcBef>
                <a:spcPct val="50000"/>
              </a:spcBef>
            </a:pPr>
            <a:r>
              <a:rPr lang="en-GB" altLang="de-DE" sz="1200" i="1" dirty="0">
                <a:solidFill>
                  <a:schemeClr val="bg1"/>
                </a:solidFill>
                <a:latin typeface="Calibri" pitchFamily="34" charset="0"/>
              </a:rPr>
              <a:t>Source: Chao MP, 2013.</a:t>
            </a:r>
          </a:p>
        </p:txBody>
      </p:sp>
      <p:pic>
        <p:nvPicPr>
          <p:cNvPr id="66564" name="Picture 2"/>
          <p:cNvPicPr>
            <a:picLocks noChangeAspect="1" noChangeArrowheads="1"/>
          </p:cNvPicPr>
          <p:nvPr/>
        </p:nvPicPr>
        <p:blipFill>
          <a:blip r:embed="rId2"/>
          <a:srcRect/>
          <a:stretch>
            <a:fillRect/>
          </a:stretch>
        </p:blipFill>
        <p:spPr bwMode="auto">
          <a:xfrm>
            <a:off x="2008188" y="2025650"/>
            <a:ext cx="5194300" cy="4365625"/>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ext Box 2"/>
          <p:cNvSpPr txBox="1">
            <a:spLocks noChangeArrowheads="1"/>
          </p:cNvSpPr>
          <p:nvPr/>
        </p:nvSpPr>
        <p:spPr bwMode="auto">
          <a:xfrm>
            <a:off x="1985963" y="2322513"/>
            <a:ext cx="5153025" cy="1985962"/>
          </a:xfrm>
          <a:prstGeom prst="rect">
            <a:avLst/>
          </a:prstGeom>
          <a:noFill/>
          <a:ln w="9525">
            <a:noFill/>
            <a:miter lim="800000"/>
            <a:headEnd/>
            <a:tailEnd/>
          </a:ln>
        </p:spPr>
        <p:txBody>
          <a:bodyPr>
            <a:spAutoFit/>
          </a:bodyPr>
          <a:lstStyle/>
          <a:p>
            <a:pPr algn="ctr">
              <a:spcBef>
                <a:spcPct val="50000"/>
              </a:spcBef>
            </a:pPr>
            <a:r>
              <a:rPr lang="en-CA" altLang="de-DE" sz="3600">
                <a:solidFill>
                  <a:srgbClr val="FFFFFF"/>
                </a:solidFill>
                <a:latin typeface="Calibri" pitchFamily="34" charset="0"/>
              </a:rPr>
              <a:t>Module 2B: </a:t>
            </a:r>
          </a:p>
          <a:p>
            <a:pPr algn="ctr"/>
            <a:r>
              <a:rPr lang="en-CA" altLang="de-DE" sz="2800">
                <a:solidFill>
                  <a:srgbClr val="FFFFFF"/>
                </a:solidFill>
                <a:latin typeface="Calibri" pitchFamily="34" charset="0"/>
              </a:rPr>
              <a:t>Nursing Implications: </a:t>
            </a:r>
          </a:p>
          <a:p>
            <a:pPr algn="ctr"/>
            <a:r>
              <a:rPr lang="en-CA" altLang="de-DE" sz="2800">
                <a:solidFill>
                  <a:srgbClr val="FFFFFF"/>
                </a:solidFill>
                <a:latin typeface="Calibri" pitchFamily="34" charset="0"/>
              </a:rPr>
              <a:t>Key role of nurses in managing lymphoma patients</a:t>
            </a:r>
            <a:endParaRPr lang="en-US" altLang="de-DE" sz="2800">
              <a:solidFill>
                <a:srgbClr val="FFFFFF"/>
              </a:solidFill>
              <a:latin typeface="Calibri"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a:xfrm>
            <a:off x="2487613" y="157163"/>
            <a:ext cx="6724650" cy="909637"/>
          </a:xfrm>
        </p:spPr>
        <p:txBody>
          <a:bodyPr/>
          <a:lstStyle/>
          <a:p>
            <a:pPr indent="-342900" eaLnBrk="1" hangingPunct="1"/>
            <a:r>
              <a:rPr lang="en-GB" altLang="en-US" sz="3200" b="1"/>
              <a:t>M2-B</a:t>
            </a:r>
            <a:br>
              <a:rPr lang="en-GB" altLang="en-US" sz="3200" b="1"/>
            </a:br>
            <a:r>
              <a:rPr lang="en-GB" altLang="en-US" sz="2600" b="1"/>
              <a:t>Nursing Care of Lymphoma Patients</a:t>
            </a:r>
            <a:endParaRPr lang="en-US" altLang="de-DE" sz="2600">
              <a:latin typeface="Calibri" pitchFamily="34" charset="0"/>
            </a:endParaRPr>
          </a:p>
        </p:txBody>
      </p:sp>
      <p:pic>
        <p:nvPicPr>
          <p:cNvPr id="5" name="Picture 5" descr="Chemo%20chair%2010%20s%20small"/>
          <p:cNvPicPr>
            <a:picLocks noChangeAspect="1" noChangeArrowheads="1"/>
          </p:cNvPicPr>
          <p:nvPr/>
        </p:nvPicPr>
        <p:blipFill>
          <a:blip r:embed="rId2"/>
          <a:srcRect/>
          <a:stretch>
            <a:fillRect/>
          </a:stretch>
        </p:blipFill>
        <p:spPr bwMode="auto">
          <a:xfrm>
            <a:off x="2586038" y="2279650"/>
            <a:ext cx="3224212" cy="2417763"/>
          </a:xfrm>
          <a:prstGeom prst="rect">
            <a:avLst/>
          </a:prstGeom>
          <a:noFill/>
          <a:ln w="9525">
            <a:noFill/>
            <a:miter lim="800000"/>
            <a:headEnd/>
            <a:tailEnd/>
          </a:ln>
        </p:spPr>
      </p:pic>
      <p:sp>
        <p:nvSpPr>
          <p:cNvPr id="7" name="Rectangle 8"/>
          <p:cNvSpPr txBox="1">
            <a:spLocks noChangeArrowheads="1"/>
          </p:cNvSpPr>
          <p:nvPr/>
        </p:nvSpPr>
        <p:spPr bwMode="auto">
          <a:xfrm>
            <a:off x="5910263" y="5346700"/>
            <a:ext cx="3175000" cy="857250"/>
          </a:xfrm>
          <a:prstGeom prst="rect">
            <a:avLst/>
          </a:prstGeom>
          <a:noFill/>
          <a:ln/>
        </p:spPr>
        <p:txBody>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en-GB" altLang="en-US" sz="1800" b="1" dirty="0">
                <a:latin typeface="+mn-lt"/>
              </a:rPr>
              <a:t>Providing information, advice and emotional support</a:t>
            </a:r>
            <a:endParaRPr lang="en-GB" altLang="en-US" sz="1800" dirty="0">
              <a:latin typeface="+mn-lt"/>
            </a:endParaRPr>
          </a:p>
          <a:p>
            <a:pPr>
              <a:defRPr/>
            </a:pPr>
            <a:endParaRPr lang="en-GB" altLang="en-US" sz="2000" dirty="0"/>
          </a:p>
        </p:txBody>
      </p:sp>
      <p:sp>
        <p:nvSpPr>
          <p:cNvPr id="69636" name="Text Box 4"/>
          <p:cNvSpPr txBox="1">
            <a:spLocks noChangeArrowheads="1"/>
          </p:cNvSpPr>
          <p:nvPr/>
        </p:nvSpPr>
        <p:spPr bwMode="auto">
          <a:xfrm>
            <a:off x="550863" y="6540500"/>
            <a:ext cx="6946900" cy="276225"/>
          </a:xfrm>
          <a:prstGeom prst="rect">
            <a:avLst/>
          </a:prstGeom>
          <a:noFill/>
          <a:ln w="9525">
            <a:noFill/>
            <a:miter lim="800000"/>
            <a:headEnd/>
            <a:tailEnd/>
          </a:ln>
        </p:spPr>
        <p:txBody>
          <a:bodyPr>
            <a:spAutoFit/>
          </a:bodyPr>
          <a:lstStyle/>
          <a:p>
            <a:pPr>
              <a:spcBef>
                <a:spcPct val="50000"/>
              </a:spcBef>
            </a:pPr>
            <a:r>
              <a:rPr lang="en-US" altLang="de-DE" sz="1200" i="1">
                <a:solidFill>
                  <a:schemeClr val="bg1"/>
                </a:solidFill>
                <a:latin typeface="Calibri" pitchFamily="34" charset="0"/>
              </a:rPr>
              <a:t>Source: Liptrott S. IEO 2009; www.mskcc.org</a:t>
            </a:r>
          </a:p>
        </p:txBody>
      </p:sp>
      <p:pic>
        <p:nvPicPr>
          <p:cNvPr id="69637" name="Picture 2" descr="http://www.health-writings.com/img/po/low-grade-non-hodgkins-lymphoma/lymph2.jpg"/>
          <p:cNvPicPr>
            <a:picLocks noChangeAspect="1" noChangeArrowheads="1"/>
          </p:cNvPicPr>
          <p:nvPr/>
        </p:nvPicPr>
        <p:blipFill>
          <a:blip r:embed="rId3"/>
          <a:srcRect/>
          <a:stretch>
            <a:fillRect/>
          </a:stretch>
        </p:blipFill>
        <p:spPr bwMode="auto">
          <a:xfrm>
            <a:off x="550863" y="1479550"/>
            <a:ext cx="1758950" cy="2398713"/>
          </a:xfrm>
          <a:prstGeom prst="rect">
            <a:avLst/>
          </a:prstGeom>
          <a:noFill/>
          <a:ln w="9525">
            <a:noFill/>
            <a:miter lim="800000"/>
            <a:headEnd/>
            <a:tailEnd/>
          </a:ln>
        </p:spPr>
      </p:pic>
      <p:pic>
        <p:nvPicPr>
          <p:cNvPr id="69638" name="Picture 4" descr="http://www.mskcc.org/sites/www.mskcc.org/files/imagecache/extra-large/node/6245/image/102491.jpg"/>
          <p:cNvPicPr>
            <a:picLocks noChangeAspect="1" noChangeArrowheads="1"/>
          </p:cNvPicPr>
          <p:nvPr/>
        </p:nvPicPr>
        <p:blipFill>
          <a:blip r:embed="rId4"/>
          <a:srcRect/>
          <a:stretch>
            <a:fillRect/>
          </a:stretch>
        </p:blipFill>
        <p:spPr bwMode="auto">
          <a:xfrm>
            <a:off x="6037263" y="3486150"/>
            <a:ext cx="2800350" cy="1860550"/>
          </a:xfrm>
          <a:prstGeom prst="rect">
            <a:avLst/>
          </a:prstGeom>
          <a:noFill/>
          <a:ln w="9525">
            <a:noFill/>
            <a:miter lim="800000"/>
            <a:headEnd/>
            <a:tailEnd/>
          </a:ln>
        </p:spPr>
      </p:pic>
      <p:sp>
        <p:nvSpPr>
          <p:cNvPr id="10" name="Rectangle 8"/>
          <p:cNvSpPr txBox="1">
            <a:spLocks noChangeArrowheads="1"/>
          </p:cNvSpPr>
          <p:nvPr/>
        </p:nvSpPr>
        <p:spPr bwMode="auto">
          <a:xfrm>
            <a:off x="2586038" y="4697413"/>
            <a:ext cx="3224212" cy="947737"/>
          </a:xfrm>
          <a:prstGeom prst="rect">
            <a:avLst/>
          </a:prstGeom>
          <a:noFill/>
          <a:ln/>
        </p:spPr>
        <p:txBody>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defRPr/>
            </a:pPr>
            <a:r>
              <a:rPr lang="en-GB" altLang="en-US" sz="1800" b="1" dirty="0">
                <a:latin typeface="+mn-lt"/>
              </a:rPr>
              <a:t>Treatment administration and management of side effects</a:t>
            </a:r>
            <a:endParaRPr lang="en-GB" altLang="en-US" sz="1800" dirty="0">
              <a:latin typeface="+mn-lt"/>
            </a:endParaRPr>
          </a:p>
          <a:p>
            <a:pPr marL="0" indent="0">
              <a:buFont typeface="Arial" charset="0"/>
              <a:buNone/>
              <a:defRPr/>
            </a:pPr>
            <a:endParaRPr lang="en-GB" altLang="en-US" sz="2000" dirty="0"/>
          </a:p>
        </p:txBody>
      </p:sp>
      <p:sp>
        <p:nvSpPr>
          <p:cNvPr id="11" name="Rectangle 8"/>
          <p:cNvSpPr txBox="1">
            <a:spLocks noChangeArrowheads="1"/>
          </p:cNvSpPr>
          <p:nvPr/>
        </p:nvSpPr>
        <p:spPr bwMode="auto">
          <a:xfrm>
            <a:off x="550863" y="3946525"/>
            <a:ext cx="1758950" cy="750888"/>
          </a:xfrm>
          <a:prstGeom prst="rect">
            <a:avLst/>
          </a:prstGeom>
          <a:noFill/>
          <a:ln/>
        </p:spPr>
        <p:txBody>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defRPr/>
            </a:pPr>
            <a:r>
              <a:rPr lang="en-GB" altLang="en-US" sz="1800" b="1" dirty="0">
                <a:latin typeface="+mn-lt"/>
              </a:rPr>
              <a:t>Assessments and follow-up</a:t>
            </a:r>
            <a:endParaRPr lang="en-GB" altLang="en-US" sz="1800" dirty="0">
              <a:latin typeface="+mn-lt"/>
            </a:endParaRPr>
          </a:p>
          <a:p>
            <a:pPr>
              <a:defRPr/>
            </a:pPr>
            <a:endParaRPr lang="en-GB"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a:xfrm>
            <a:off x="2487613" y="157163"/>
            <a:ext cx="6724650" cy="909637"/>
          </a:xfrm>
        </p:spPr>
        <p:txBody>
          <a:bodyPr/>
          <a:lstStyle/>
          <a:p>
            <a:pPr indent="-342900" eaLnBrk="1" hangingPunct="1"/>
            <a:r>
              <a:rPr lang="en-GB" altLang="en-US" sz="3200" b="1"/>
              <a:t>M2-B</a:t>
            </a:r>
            <a:br>
              <a:rPr lang="en-GB" altLang="en-US" sz="3200" b="1"/>
            </a:br>
            <a:r>
              <a:rPr lang="en-GB" altLang="en-US" sz="2600" b="1"/>
              <a:t>Patient Support During </a:t>
            </a:r>
            <a:r>
              <a:rPr lang="en-GB" altLang="en-US" sz="2600" b="1">
                <a:solidFill>
                  <a:srgbClr val="C00000"/>
                </a:solidFill>
              </a:rPr>
              <a:t>“Watch-and-wait” </a:t>
            </a:r>
            <a:endParaRPr lang="en-US" altLang="de-DE" sz="2600">
              <a:solidFill>
                <a:srgbClr val="C00000"/>
              </a:solidFill>
              <a:latin typeface="Calibri" pitchFamily="34" charset="0"/>
            </a:endParaRPr>
          </a:p>
        </p:txBody>
      </p:sp>
      <p:sp>
        <p:nvSpPr>
          <p:cNvPr id="70658" name="Rectangle 3"/>
          <p:cNvSpPr>
            <a:spLocks noGrp="1" noChangeArrowheads="1"/>
          </p:cNvSpPr>
          <p:nvPr>
            <p:ph type="body" idx="4294967295"/>
          </p:nvPr>
        </p:nvSpPr>
        <p:spPr>
          <a:xfrm>
            <a:off x="457200" y="1600200"/>
            <a:ext cx="8229600" cy="3070225"/>
          </a:xfrm>
        </p:spPr>
        <p:txBody>
          <a:bodyPr/>
          <a:lstStyle/>
          <a:p>
            <a:r>
              <a:rPr lang="en-GB" altLang="en-US"/>
              <a:t>Providing:</a:t>
            </a:r>
          </a:p>
          <a:p>
            <a:pPr lvl="1"/>
            <a:r>
              <a:rPr lang="en-GB" altLang="en-US" sz="2400"/>
              <a:t>Information and advice</a:t>
            </a:r>
          </a:p>
          <a:p>
            <a:pPr lvl="2"/>
            <a:r>
              <a:rPr lang="en-GB" altLang="en-US" sz="2000"/>
              <a:t>Expectations, follow-up</a:t>
            </a:r>
          </a:p>
          <a:p>
            <a:pPr lvl="1"/>
            <a:r>
              <a:rPr lang="en-GB" altLang="en-US" sz="2400"/>
              <a:t>Emotional support and reassurance</a:t>
            </a:r>
          </a:p>
          <a:p>
            <a:pPr lvl="1"/>
            <a:r>
              <a:rPr lang="en-GB" altLang="en-US" sz="2400"/>
              <a:t>Instructions for personal care</a:t>
            </a:r>
          </a:p>
          <a:p>
            <a:r>
              <a:rPr lang="en-GB" altLang="en-US"/>
              <a:t>Managing uncertainty</a:t>
            </a:r>
            <a:endParaRPr lang="en-CA" altLang="en-US"/>
          </a:p>
        </p:txBody>
      </p:sp>
      <p:sp>
        <p:nvSpPr>
          <p:cNvPr id="70659" name="Text Box 4"/>
          <p:cNvSpPr txBox="1">
            <a:spLocks noChangeArrowheads="1"/>
          </p:cNvSpPr>
          <p:nvPr/>
        </p:nvSpPr>
        <p:spPr bwMode="auto">
          <a:xfrm>
            <a:off x="550863" y="6540500"/>
            <a:ext cx="6946900"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a:t>
            </a:r>
            <a:r>
              <a:rPr lang="en-US" altLang="de-DE" sz="1200" i="1" dirty="0" err="1">
                <a:solidFill>
                  <a:schemeClr val="bg1"/>
                </a:solidFill>
                <a:latin typeface="Calibri" pitchFamily="34" charset="0"/>
              </a:rPr>
              <a:t>Elphee</a:t>
            </a:r>
            <a:r>
              <a:rPr lang="en-US" altLang="de-DE" sz="1200" i="1" dirty="0">
                <a:solidFill>
                  <a:schemeClr val="bg1"/>
                </a:solidFill>
                <a:latin typeface="Calibri" pitchFamily="34" charset="0"/>
              </a:rPr>
              <a:t> EE,</a:t>
            </a:r>
            <a:r>
              <a:rPr lang="en-CA" altLang="de-DE" sz="1200" i="1" dirty="0">
                <a:solidFill>
                  <a:schemeClr val="bg1"/>
                </a:solidFill>
                <a:latin typeface="Calibri" pitchFamily="34" charset="0"/>
              </a:rPr>
              <a:t> 2008. </a:t>
            </a:r>
            <a:r>
              <a:rPr lang="en-US" altLang="de-DE" sz="1200" i="1" dirty="0">
                <a:solidFill>
                  <a:schemeClr val="bg1"/>
                </a:solidFill>
                <a:latin typeface="Calibri" pitchFamily="34" charset="0"/>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a:xfrm>
            <a:off x="2527300" y="157163"/>
            <a:ext cx="6616700" cy="909637"/>
          </a:xfrm>
        </p:spPr>
        <p:txBody>
          <a:bodyPr/>
          <a:lstStyle/>
          <a:p>
            <a:pPr indent="-342900" eaLnBrk="1" hangingPunct="1"/>
            <a:r>
              <a:rPr lang="en-GB" altLang="en-US" sz="3200" b="1"/>
              <a:t>M2-B</a:t>
            </a:r>
            <a:br>
              <a:rPr lang="en-GB" altLang="en-US" sz="3200" b="1"/>
            </a:br>
            <a:r>
              <a:rPr lang="en-GB" altLang="en-US" sz="2600" b="1"/>
              <a:t>Patient Support During </a:t>
            </a:r>
            <a:r>
              <a:rPr lang="en-GB" altLang="en-US" sz="2600" b="1">
                <a:solidFill>
                  <a:srgbClr val="C00000"/>
                </a:solidFill>
              </a:rPr>
              <a:t>Chemotherapy</a:t>
            </a:r>
            <a:endParaRPr lang="en-US" altLang="de-DE" sz="3000">
              <a:solidFill>
                <a:srgbClr val="C00000"/>
              </a:solidFill>
              <a:latin typeface="Calibri" pitchFamily="34" charset="0"/>
            </a:endParaRPr>
          </a:p>
        </p:txBody>
      </p:sp>
      <p:sp>
        <p:nvSpPr>
          <p:cNvPr id="71682" name="Rectangle 3"/>
          <p:cNvSpPr>
            <a:spLocks noGrp="1" noChangeArrowheads="1"/>
          </p:cNvSpPr>
          <p:nvPr>
            <p:ph type="body" idx="4294967295"/>
          </p:nvPr>
        </p:nvSpPr>
        <p:spPr>
          <a:xfrm>
            <a:off x="457200" y="1600200"/>
            <a:ext cx="8229600" cy="4849813"/>
          </a:xfrm>
        </p:spPr>
        <p:txBody>
          <a:bodyPr/>
          <a:lstStyle/>
          <a:p>
            <a:r>
              <a:rPr lang="en-GB" altLang="en-US"/>
              <a:t>Provide information about the treatment plan</a:t>
            </a:r>
            <a:endParaRPr lang="en-CA" altLang="en-US"/>
          </a:p>
          <a:p>
            <a:pPr lvl="1"/>
            <a:r>
              <a:rPr lang="en-GB" altLang="en-US" sz="2400"/>
              <a:t>Treatment schedule and duration</a:t>
            </a:r>
            <a:endParaRPr lang="en-CA" altLang="en-US" sz="2400"/>
          </a:p>
          <a:p>
            <a:pPr lvl="1"/>
            <a:r>
              <a:rPr lang="en-GB" altLang="en-US" sz="2400"/>
              <a:t>Venous access device (if applicable)</a:t>
            </a:r>
            <a:endParaRPr lang="en-CA" altLang="en-US" sz="2400"/>
          </a:p>
          <a:p>
            <a:pPr lvl="1"/>
            <a:r>
              <a:rPr lang="en-GB" altLang="en-US" sz="2400"/>
              <a:t>Anticipated side effects </a:t>
            </a:r>
          </a:p>
          <a:p>
            <a:pPr lvl="2"/>
            <a:r>
              <a:rPr lang="en-GB" altLang="en-US" sz="2000"/>
              <a:t>e.g. infections, explaining the symptoms and how to avoid them, particularly if blood cell counts are low</a:t>
            </a:r>
            <a:endParaRPr lang="en-CA" altLang="en-US" sz="2000"/>
          </a:p>
          <a:p>
            <a:pPr lvl="1"/>
            <a:r>
              <a:rPr lang="en-GB" altLang="en-US" sz="2400"/>
              <a:t>Contacting the medical team if necessary</a:t>
            </a:r>
            <a:endParaRPr lang="en-CA" altLang="en-US" sz="2400"/>
          </a:p>
          <a:p>
            <a:r>
              <a:rPr lang="en-GB" altLang="en-US"/>
              <a:t>Address fertility issues and provide support</a:t>
            </a:r>
            <a:endParaRPr lang="en-CA" altLang="en-US"/>
          </a:p>
          <a:p>
            <a:r>
              <a:rPr lang="en-GB" altLang="en-US"/>
              <a:t>Management of side-effects </a:t>
            </a:r>
            <a:endParaRPr lang="en-CA" altLang="en-US"/>
          </a:p>
        </p:txBody>
      </p:sp>
      <p:pic>
        <p:nvPicPr>
          <p:cNvPr id="71683" name="Picture 7" descr="11_10_19-mjs_ft_tablets_2381573"/>
          <p:cNvPicPr>
            <a:picLocks noChangeAspect="1" noChangeArrowheads="1"/>
          </p:cNvPicPr>
          <p:nvPr/>
        </p:nvPicPr>
        <p:blipFill>
          <a:blip r:embed="rId2"/>
          <a:srcRect/>
          <a:stretch>
            <a:fillRect/>
          </a:stretch>
        </p:blipFill>
        <p:spPr bwMode="auto">
          <a:xfrm>
            <a:off x="6550025" y="2116138"/>
            <a:ext cx="1951038" cy="1303337"/>
          </a:xfrm>
          <a:prstGeom prst="rect">
            <a:avLst/>
          </a:prstGeom>
          <a:noFill/>
          <a:ln w="9525">
            <a:noFill/>
            <a:miter lim="800000"/>
            <a:headEnd/>
            <a:tailEnd/>
          </a:ln>
        </p:spPr>
      </p:pic>
      <p:sp>
        <p:nvSpPr>
          <p:cNvPr id="71684" name="Text Box 4"/>
          <p:cNvSpPr txBox="1">
            <a:spLocks noChangeArrowheads="1"/>
          </p:cNvSpPr>
          <p:nvPr/>
        </p:nvSpPr>
        <p:spPr bwMode="auto">
          <a:xfrm>
            <a:off x="550863" y="6540500"/>
            <a:ext cx="6946900"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Nagel T,</a:t>
            </a:r>
            <a:r>
              <a:rPr lang="en-CA" altLang="de-DE" sz="1200" i="1" dirty="0">
                <a:solidFill>
                  <a:schemeClr val="bg1"/>
                </a:solidFill>
                <a:latin typeface="Calibri" pitchFamily="34" charset="0"/>
              </a:rPr>
              <a:t> 2004.</a:t>
            </a:r>
            <a:endParaRPr lang="en-US" altLang="de-DE" sz="1200" i="1" dirty="0">
              <a:solidFill>
                <a:schemeClr val="bg1"/>
              </a:solidFill>
              <a:latin typeface="Calibri"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M2-B</a:t>
            </a:r>
            <a:br>
              <a:rPr lang="en-GB" altLang="en-US" sz="3200" b="1"/>
            </a:br>
            <a:r>
              <a:rPr lang="en-GB" altLang="en-US" sz="2600" b="1"/>
              <a:t>Patient Support During </a:t>
            </a:r>
            <a:r>
              <a:rPr lang="en-GB" altLang="en-US" sz="2600" b="1">
                <a:solidFill>
                  <a:srgbClr val="C00000"/>
                </a:solidFill>
              </a:rPr>
              <a:t>Immunotherapy</a:t>
            </a:r>
            <a:endParaRPr lang="en-US" altLang="de-DE" sz="3000">
              <a:solidFill>
                <a:srgbClr val="C00000"/>
              </a:solidFill>
              <a:latin typeface="Calibri" pitchFamily="34" charset="0"/>
            </a:endParaRPr>
          </a:p>
        </p:txBody>
      </p:sp>
      <p:sp>
        <p:nvSpPr>
          <p:cNvPr id="72706" name="Rectangle 3"/>
          <p:cNvSpPr>
            <a:spLocks noGrp="1" noChangeArrowheads="1"/>
          </p:cNvSpPr>
          <p:nvPr>
            <p:ph type="body" idx="4294967295"/>
          </p:nvPr>
        </p:nvSpPr>
        <p:spPr>
          <a:xfrm>
            <a:off x="457200" y="1600200"/>
            <a:ext cx="8229600" cy="3975100"/>
          </a:xfrm>
        </p:spPr>
        <p:txBody>
          <a:bodyPr/>
          <a:lstStyle/>
          <a:p>
            <a:r>
              <a:rPr lang="en-GB"/>
              <a:t>Counselling patients on treatment administrations and anticipated outcomes and side-effects</a:t>
            </a:r>
            <a:endParaRPr lang="en-CA"/>
          </a:p>
          <a:p>
            <a:pPr lvl="1"/>
            <a:r>
              <a:rPr lang="en-GB" sz="2400"/>
              <a:t>Dosing schedule</a:t>
            </a:r>
            <a:endParaRPr lang="en-CA" sz="2400"/>
          </a:p>
          <a:p>
            <a:pPr lvl="1"/>
            <a:r>
              <a:rPr lang="en-GB" sz="2400"/>
              <a:t>Important safety information [see Module 3A]</a:t>
            </a:r>
            <a:endParaRPr lang="en-CA" sz="2400"/>
          </a:p>
          <a:p>
            <a:pPr lvl="1"/>
            <a:r>
              <a:rPr lang="en-GB" sz="2400"/>
              <a:t>Important administration precautions</a:t>
            </a:r>
            <a:endParaRPr lang="en-CA" sz="2400"/>
          </a:p>
          <a:p>
            <a:r>
              <a:rPr lang="en-GB"/>
              <a:t>Premedication (prophylactic antipyretic and antihistamine)</a:t>
            </a:r>
            <a:endParaRPr lang="en-CA"/>
          </a:p>
        </p:txBody>
      </p:sp>
      <p:sp>
        <p:nvSpPr>
          <p:cNvPr id="72707" name="Text Box 4"/>
          <p:cNvSpPr txBox="1">
            <a:spLocks noChangeArrowheads="1"/>
          </p:cNvSpPr>
          <p:nvPr/>
        </p:nvSpPr>
        <p:spPr bwMode="auto">
          <a:xfrm>
            <a:off x="550863" y="6540500"/>
            <a:ext cx="6946900"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Long JM, 2007.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2"/>
          <p:cNvSpPr txBox="1">
            <a:spLocks noChangeArrowheads="1"/>
          </p:cNvSpPr>
          <p:nvPr/>
        </p:nvSpPr>
        <p:spPr bwMode="auto">
          <a:xfrm>
            <a:off x="1985963" y="2460625"/>
            <a:ext cx="5153025" cy="1508125"/>
          </a:xfrm>
          <a:prstGeom prst="rect">
            <a:avLst/>
          </a:prstGeom>
          <a:noFill/>
          <a:ln w="9525">
            <a:noFill/>
            <a:miter lim="800000"/>
            <a:headEnd/>
            <a:tailEnd/>
          </a:ln>
        </p:spPr>
        <p:txBody>
          <a:bodyPr>
            <a:spAutoFit/>
          </a:bodyPr>
          <a:lstStyle/>
          <a:p>
            <a:pPr algn="ctr">
              <a:spcBef>
                <a:spcPct val="50000"/>
              </a:spcBef>
            </a:pPr>
            <a:r>
              <a:rPr lang="en-CA" altLang="de-DE" sz="3600">
                <a:solidFill>
                  <a:srgbClr val="FFFFFF"/>
                </a:solidFill>
                <a:latin typeface="Calibri" pitchFamily="34" charset="0"/>
              </a:rPr>
              <a:t>Module 2A: </a:t>
            </a:r>
          </a:p>
          <a:p>
            <a:pPr algn="ctr"/>
            <a:r>
              <a:rPr lang="en-CA" altLang="de-DE" sz="2800">
                <a:solidFill>
                  <a:srgbClr val="FFFFFF"/>
                </a:solidFill>
                <a:latin typeface="Calibri" pitchFamily="34" charset="0"/>
              </a:rPr>
              <a:t>Overview of Lymphoma Treatments</a:t>
            </a:r>
            <a:endParaRPr lang="en-US" altLang="de-DE" sz="2800">
              <a:solidFill>
                <a:srgbClr val="FFFFFF"/>
              </a:solidFill>
              <a:latin typeface="Calibri"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M2-B</a:t>
            </a:r>
            <a:br>
              <a:rPr lang="en-GB" altLang="en-US" sz="3200" b="1"/>
            </a:br>
            <a:r>
              <a:rPr lang="en-GB" altLang="en-US" sz="2600" b="1"/>
              <a:t>Patient Support During </a:t>
            </a:r>
            <a:r>
              <a:rPr lang="en-GB" altLang="en-US" sz="2600" b="1">
                <a:solidFill>
                  <a:srgbClr val="C00000"/>
                </a:solidFill>
              </a:rPr>
              <a:t>Immunotherapy</a:t>
            </a:r>
            <a:endParaRPr lang="en-US" altLang="de-DE" sz="3000">
              <a:solidFill>
                <a:srgbClr val="C00000"/>
              </a:solidFill>
              <a:latin typeface="Calibri" pitchFamily="34" charset="0"/>
            </a:endParaRPr>
          </a:p>
        </p:txBody>
      </p:sp>
      <p:sp>
        <p:nvSpPr>
          <p:cNvPr id="73730" name="Rectangle 3"/>
          <p:cNvSpPr>
            <a:spLocks noGrp="1" noChangeArrowheads="1"/>
          </p:cNvSpPr>
          <p:nvPr>
            <p:ph type="body" idx="4294967295"/>
          </p:nvPr>
        </p:nvSpPr>
        <p:spPr>
          <a:xfrm>
            <a:off x="457200" y="1600200"/>
            <a:ext cx="8229600" cy="4849813"/>
          </a:xfrm>
        </p:spPr>
        <p:txBody>
          <a:bodyPr/>
          <a:lstStyle/>
          <a:p>
            <a:r>
              <a:rPr lang="en-GB"/>
              <a:t>Monitoring of vital signs (heart rate, blood pressure, respiratory rate) during and after the first infusion</a:t>
            </a:r>
            <a:endParaRPr lang="en-CA"/>
          </a:p>
          <a:p>
            <a:r>
              <a:rPr lang="en-GB"/>
              <a:t>Providing supportive care, as required </a:t>
            </a:r>
          </a:p>
          <a:p>
            <a:pPr lvl="1"/>
            <a:r>
              <a:rPr lang="en-GB" sz="2400"/>
              <a:t>e.g. reassuring the patient about chills and shaking, until symptoms resolve</a:t>
            </a:r>
            <a:endParaRPr lang="en-CA" sz="2400"/>
          </a:p>
        </p:txBody>
      </p:sp>
      <p:sp>
        <p:nvSpPr>
          <p:cNvPr id="73731" name="Text Box 4"/>
          <p:cNvSpPr txBox="1">
            <a:spLocks noChangeArrowheads="1"/>
          </p:cNvSpPr>
          <p:nvPr/>
        </p:nvSpPr>
        <p:spPr bwMode="auto">
          <a:xfrm>
            <a:off x="550863" y="6540500"/>
            <a:ext cx="6946900"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Long JM, 2007.</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a:xfrm>
            <a:off x="2527300" y="157163"/>
            <a:ext cx="6616700" cy="909637"/>
          </a:xfrm>
        </p:spPr>
        <p:txBody>
          <a:bodyPr/>
          <a:lstStyle/>
          <a:p>
            <a:pPr indent="-342900" eaLnBrk="1" hangingPunct="1"/>
            <a:r>
              <a:rPr lang="en-GB" altLang="en-US" sz="3200" b="1"/>
              <a:t>M2-B</a:t>
            </a:r>
            <a:br>
              <a:rPr lang="en-GB" altLang="en-US" sz="3200" b="1"/>
            </a:br>
            <a:r>
              <a:rPr lang="en-GB" altLang="en-US" sz="2600" b="1"/>
              <a:t>Patient Support During </a:t>
            </a:r>
            <a:r>
              <a:rPr lang="en-GB" altLang="en-US" sz="2600" b="1">
                <a:solidFill>
                  <a:srgbClr val="C00000"/>
                </a:solidFill>
              </a:rPr>
              <a:t>Radiotherapy</a:t>
            </a:r>
            <a:endParaRPr lang="en-US" altLang="de-DE" sz="3000">
              <a:solidFill>
                <a:srgbClr val="C00000"/>
              </a:solidFill>
              <a:latin typeface="Calibri" pitchFamily="34" charset="0"/>
            </a:endParaRPr>
          </a:p>
        </p:txBody>
      </p:sp>
      <p:sp>
        <p:nvSpPr>
          <p:cNvPr id="74754" name="Rectangle 3"/>
          <p:cNvSpPr>
            <a:spLocks noGrp="1" noChangeArrowheads="1"/>
          </p:cNvSpPr>
          <p:nvPr>
            <p:ph type="body" idx="4294967295"/>
          </p:nvPr>
        </p:nvSpPr>
        <p:spPr>
          <a:xfrm>
            <a:off x="457200" y="1493838"/>
            <a:ext cx="8372475" cy="4956175"/>
          </a:xfrm>
        </p:spPr>
        <p:txBody>
          <a:bodyPr/>
          <a:lstStyle/>
          <a:p>
            <a:r>
              <a:rPr lang="en-GB" altLang="en-US"/>
              <a:t>Provide information about the treatment and its side-effects </a:t>
            </a:r>
            <a:endParaRPr lang="en-CA" altLang="en-US"/>
          </a:p>
          <a:p>
            <a:r>
              <a:rPr lang="en-GB" altLang="en-US"/>
              <a:t>Support and care before treatment: </a:t>
            </a:r>
          </a:p>
          <a:p>
            <a:pPr lvl="1"/>
            <a:r>
              <a:rPr lang="en-GB" altLang="en-US" sz="2400"/>
              <a:t>address patient concerns</a:t>
            </a:r>
          </a:p>
          <a:p>
            <a:pPr lvl="1"/>
            <a:r>
              <a:rPr lang="en-GB" altLang="en-US" sz="2400"/>
              <a:t>give instructions on skin care to minimise complications and discomfort</a:t>
            </a:r>
          </a:p>
          <a:p>
            <a:pPr lvl="1"/>
            <a:r>
              <a:rPr lang="en-GB" altLang="en-US" sz="2400"/>
              <a:t>address fertility issues</a:t>
            </a:r>
          </a:p>
          <a:p>
            <a:pPr lvl="1"/>
            <a:r>
              <a:rPr lang="en-GB" altLang="en-US" sz="2400"/>
              <a:t>assess for infection, skin integrity, dehydration, and sufficient haemoglobin level</a:t>
            </a:r>
            <a:endParaRPr lang="en-CA" altLang="en-US" sz="2400"/>
          </a:p>
          <a:p>
            <a:pPr lvl="1"/>
            <a:r>
              <a:rPr lang="en-GB" altLang="en-US" sz="2400"/>
              <a:t>Premedication</a:t>
            </a:r>
            <a:endParaRPr lang="en-CA" altLang="en-US" sz="2400"/>
          </a:p>
          <a:p>
            <a:r>
              <a:rPr lang="en-GB" altLang="en-US"/>
              <a:t>Management of side effects</a:t>
            </a:r>
            <a:endParaRPr lang="en-CA" altLang="en-US"/>
          </a:p>
        </p:txBody>
      </p:sp>
      <p:sp>
        <p:nvSpPr>
          <p:cNvPr id="74755" name="Text Box 4"/>
          <p:cNvSpPr txBox="1">
            <a:spLocks noChangeArrowheads="1"/>
          </p:cNvSpPr>
          <p:nvPr/>
        </p:nvSpPr>
        <p:spPr bwMode="auto">
          <a:xfrm>
            <a:off x="550863" y="6540500"/>
            <a:ext cx="8189912"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Quinn LK, </a:t>
            </a:r>
            <a:r>
              <a:rPr lang="en-CA" altLang="de-DE" sz="1200" i="1" dirty="0">
                <a:solidFill>
                  <a:schemeClr val="bg1"/>
                </a:solidFill>
                <a:latin typeface="Calibri" pitchFamily="34" charset="0"/>
              </a:rPr>
              <a:t>2010</a:t>
            </a:r>
            <a:r>
              <a:rPr lang="en-US" altLang="de-DE" sz="1200" i="1" dirty="0">
                <a:solidFill>
                  <a:schemeClr val="bg1"/>
                </a:solidFill>
                <a:latin typeface="Calibri" pitchFamily="34" charset="0"/>
              </a:rPr>
              <a:t>; Poirier P,</a:t>
            </a:r>
            <a:r>
              <a:rPr lang="en-CA" altLang="de-DE" sz="1200" i="1" dirty="0">
                <a:solidFill>
                  <a:schemeClr val="bg1"/>
                </a:solidFill>
                <a:latin typeface="Calibri" pitchFamily="34" charset="0"/>
              </a:rPr>
              <a:t> 2013. </a:t>
            </a:r>
            <a:r>
              <a:rPr lang="en-US" altLang="de-DE" sz="1200" i="1" dirty="0">
                <a:solidFill>
                  <a:schemeClr val="bg1"/>
                </a:solidFill>
                <a:latin typeface="Calibri" pitchFamily="34" charset="0"/>
              </a:rPr>
              <a:t>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M2-B</a:t>
            </a:r>
            <a:br>
              <a:rPr lang="en-GB" altLang="en-US" sz="3200" b="1"/>
            </a:br>
            <a:r>
              <a:rPr lang="en-GB" altLang="en-US" sz="2600" b="1"/>
              <a:t>Patient Support </a:t>
            </a:r>
            <a:r>
              <a:rPr lang="en-GB" altLang="en-US" sz="2600" b="1">
                <a:solidFill>
                  <a:srgbClr val="C00000"/>
                </a:solidFill>
              </a:rPr>
              <a:t>Pre- and Post-transplant</a:t>
            </a:r>
            <a:endParaRPr lang="en-US" altLang="de-DE" sz="3000">
              <a:solidFill>
                <a:srgbClr val="C00000"/>
              </a:solidFill>
              <a:latin typeface="Calibri" pitchFamily="34" charset="0"/>
            </a:endParaRPr>
          </a:p>
        </p:txBody>
      </p:sp>
      <p:sp>
        <p:nvSpPr>
          <p:cNvPr id="75778" name="Rectangle 3"/>
          <p:cNvSpPr>
            <a:spLocks noGrp="1" noChangeArrowheads="1"/>
          </p:cNvSpPr>
          <p:nvPr>
            <p:ph type="body" idx="4294967295"/>
          </p:nvPr>
        </p:nvSpPr>
        <p:spPr>
          <a:xfrm>
            <a:off x="457200" y="1600200"/>
            <a:ext cx="8229600" cy="4849813"/>
          </a:xfrm>
        </p:spPr>
        <p:txBody>
          <a:bodyPr/>
          <a:lstStyle/>
          <a:p>
            <a:r>
              <a:rPr lang="en-GB" altLang="en-US"/>
              <a:t>Counselling patients on the procedure and anticipated outcomes and complications</a:t>
            </a:r>
            <a:endParaRPr lang="en-CA" altLang="en-US"/>
          </a:p>
          <a:p>
            <a:r>
              <a:rPr lang="en-GB" altLang="en-US"/>
              <a:t>Premedication before SCT, to reduce unwarranted symptoms</a:t>
            </a:r>
            <a:endParaRPr lang="en-CA" altLang="en-US"/>
          </a:p>
          <a:p>
            <a:r>
              <a:rPr lang="en-GB" altLang="en-US"/>
              <a:t>Ensuring the patient is hydrated before, during and after stem cell infusion </a:t>
            </a:r>
            <a:endParaRPr lang="en-CA" altLang="en-US"/>
          </a:p>
          <a:p>
            <a:r>
              <a:rPr lang="en-GB" altLang="en-US"/>
              <a:t>Providing follow-up care to help prevent and treat complications</a:t>
            </a:r>
            <a:endParaRPr lang="en-CA" altLang="en-US"/>
          </a:p>
        </p:txBody>
      </p:sp>
      <p:sp>
        <p:nvSpPr>
          <p:cNvPr id="75779" name="Text Box 4"/>
          <p:cNvSpPr txBox="1">
            <a:spLocks noChangeArrowheads="1"/>
          </p:cNvSpPr>
          <p:nvPr/>
        </p:nvSpPr>
        <p:spPr bwMode="auto">
          <a:xfrm>
            <a:off x="550863" y="6540500"/>
            <a:ext cx="6946900"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a:t>
            </a:r>
            <a:r>
              <a:rPr lang="en-CA" altLang="de-DE" sz="1200" i="1" dirty="0">
                <a:solidFill>
                  <a:schemeClr val="bg1"/>
                </a:solidFill>
                <a:latin typeface="Calibri" pitchFamily="34" charset="0"/>
              </a:rPr>
              <a:t>Brown M, 2010</a:t>
            </a:r>
            <a:r>
              <a:rPr lang="en-US" altLang="de-DE" sz="1200" i="1" dirty="0">
                <a:solidFill>
                  <a:schemeClr val="bg1"/>
                </a:solidFill>
                <a:latin typeface="Calibri" pitchFamily="34" charset="0"/>
              </a:rPr>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M2-B</a:t>
            </a:r>
            <a:br>
              <a:rPr lang="en-GB" altLang="en-US" sz="3200" b="1"/>
            </a:br>
            <a:r>
              <a:rPr lang="en-GB" altLang="en-US" sz="2600" b="1"/>
              <a:t>Patient Support </a:t>
            </a:r>
            <a:r>
              <a:rPr lang="en-GB" altLang="en-US" sz="2600" b="1">
                <a:solidFill>
                  <a:srgbClr val="C00000"/>
                </a:solidFill>
              </a:rPr>
              <a:t>Pre- and Post-transplant</a:t>
            </a:r>
            <a:endParaRPr lang="en-US" altLang="de-DE" sz="3000">
              <a:solidFill>
                <a:srgbClr val="C00000"/>
              </a:solidFill>
              <a:latin typeface="Calibri" pitchFamily="34" charset="0"/>
            </a:endParaRPr>
          </a:p>
        </p:txBody>
      </p:sp>
      <p:sp>
        <p:nvSpPr>
          <p:cNvPr id="76802" name="Rectangle 3"/>
          <p:cNvSpPr>
            <a:spLocks noGrp="1" noChangeArrowheads="1"/>
          </p:cNvSpPr>
          <p:nvPr>
            <p:ph type="body" idx="4294967295"/>
          </p:nvPr>
        </p:nvSpPr>
        <p:spPr>
          <a:xfrm>
            <a:off x="457200" y="1600200"/>
            <a:ext cx="8229600" cy="4849813"/>
          </a:xfrm>
        </p:spPr>
        <p:txBody>
          <a:bodyPr/>
          <a:lstStyle/>
          <a:p>
            <a:r>
              <a:rPr lang="en-GB" altLang="en-US"/>
              <a:t>Discharge plan and home care taking into consideration the type of transplant and the risk of complications</a:t>
            </a:r>
            <a:endParaRPr lang="en-CA" altLang="en-US"/>
          </a:p>
          <a:p>
            <a:r>
              <a:rPr lang="en-GB" altLang="en-US"/>
              <a:t>Ensuring consistent communication between outpatient and home caregivers</a:t>
            </a:r>
            <a:endParaRPr lang="en-CA" altLang="en-US"/>
          </a:p>
          <a:p>
            <a:r>
              <a:rPr lang="en-GB" altLang="en-US"/>
              <a:t>Note: Unit-specific recommendations should be followed.</a:t>
            </a:r>
            <a:endParaRPr lang="en-CA" altLang="en-US"/>
          </a:p>
        </p:txBody>
      </p:sp>
      <p:sp>
        <p:nvSpPr>
          <p:cNvPr id="5" name="Text Box 4"/>
          <p:cNvSpPr txBox="1">
            <a:spLocks noChangeArrowheads="1"/>
          </p:cNvSpPr>
          <p:nvPr/>
        </p:nvSpPr>
        <p:spPr bwMode="auto">
          <a:xfrm>
            <a:off x="550863" y="6540500"/>
            <a:ext cx="6946900"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a:t>
            </a:r>
            <a:r>
              <a:rPr lang="en-CA" altLang="de-DE" sz="1200" i="1" dirty="0">
                <a:solidFill>
                  <a:schemeClr val="bg1"/>
                </a:solidFill>
                <a:latin typeface="Calibri" pitchFamily="34" charset="0"/>
              </a:rPr>
              <a:t>Brown M, 2010</a:t>
            </a:r>
            <a:r>
              <a:rPr lang="en-US" altLang="de-DE" sz="1200" i="1" dirty="0">
                <a:solidFill>
                  <a:schemeClr val="bg1"/>
                </a:solidFill>
                <a:latin typeface="Calibri" pitchFamily="34" charset="0"/>
              </a:rPr>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M2-B</a:t>
            </a:r>
            <a:br>
              <a:rPr lang="en-GB" altLang="en-US" sz="3200" b="1"/>
            </a:br>
            <a:r>
              <a:rPr lang="en-GB" altLang="en-US" sz="2600" b="1"/>
              <a:t>Supportive and Palliative Care</a:t>
            </a:r>
            <a:endParaRPr lang="en-US" altLang="de-DE" sz="3000">
              <a:latin typeface="Calibri" pitchFamily="34" charset="0"/>
            </a:endParaRPr>
          </a:p>
        </p:txBody>
      </p:sp>
      <p:sp>
        <p:nvSpPr>
          <p:cNvPr id="28675" name="Rectangle 3"/>
          <p:cNvSpPr>
            <a:spLocks noGrp="1" noChangeArrowheads="1"/>
          </p:cNvSpPr>
          <p:nvPr>
            <p:ph type="body" idx="4294967295"/>
          </p:nvPr>
        </p:nvSpPr>
        <p:spPr>
          <a:xfrm>
            <a:off x="457200" y="1600200"/>
            <a:ext cx="8229600" cy="4354513"/>
          </a:xfrm>
        </p:spPr>
        <p:txBody>
          <a:bodyPr/>
          <a:lstStyle/>
          <a:p>
            <a:pPr marL="0" indent="0">
              <a:buFont typeface="Arial" charset="0"/>
              <a:buNone/>
              <a:defRPr/>
            </a:pPr>
            <a:r>
              <a:rPr lang="en-GB" altLang="en-US" sz="2400" dirty="0">
                <a:solidFill>
                  <a:srgbClr val="C00000"/>
                </a:solidFill>
              </a:rPr>
              <a:t>Supportive Care</a:t>
            </a:r>
          </a:p>
          <a:p>
            <a:pPr>
              <a:defRPr/>
            </a:pPr>
            <a:r>
              <a:rPr lang="en-CA" altLang="en-US" sz="2400" dirty="0"/>
              <a:t>Aims to alleviate the symptoms and complications of cancer, and to reduce or prevent the toxicities of cancer treatment. </a:t>
            </a:r>
          </a:p>
          <a:p>
            <a:pPr>
              <a:defRPr/>
            </a:pPr>
            <a:r>
              <a:rPr lang="en-CA" altLang="en-US" sz="2400" dirty="0"/>
              <a:t>Includes:</a:t>
            </a:r>
            <a:endParaRPr lang="en-GB" altLang="en-US" sz="2400" dirty="0"/>
          </a:p>
          <a:p>
            <a:pPr lvl="1">
              <a:defRPr/>
            </a:pPr>
            <a:r>
              <a:rPr lang="en-GB" altLang="en-US" sz="2000" dirty="0"/>
              <a:t>Providing advice and information regarding care options, practical, and social needs</a:t>
            </a:r>
            <a:endParaRPr lang="en-CA" altLang="en-US" sz="2000" dirty="0"/>
          </a:p>
          <a:p>
            <a:pPr lvl="1">
              <a:defRPr/>
            </a:pPr>
            <a:r>
              <a:rPr lang="en-GB" altLang="en-US" sz="2000" dirty="0"/>
              <a:t>Providing help with emotional and physical needs</a:t>
            </a:r>
            <a:endParaRPr lang="en-CA" altLang="en-US" sz="2000" dirty="0"/>
          </a:p>
          <a:p>
            <a:pPr lvl="1">
              <a:defRPr/>
            </a:pPr>
            <a:r>
              <a:rPr lang="en-GB" altLang="en-US" sz="2000" dirty="0"/>
              <a:t>Assisting in symptom relief</a:t>
            </a:r>
            <a:endParaRPr lang="en-CA" altLang="en-US" sz="2000" dirty="0"/>
          </a:p>
          <a:p>
            <a:pPr lvl="1">
              <a:defRPr/>
            </a:pPr>
            <a:r>
              <a:rPr lang="en-GB" altLang="en-US" sz="2000" dirty="0"/>
              <a:t>Providing contacts for care and support</a:t>
            </a:r>
          </a:p>
          <a:p>
            <a:pPr lvl="2">
              <a:defRPr/>
            </a:pPr>
            <a:r>
              <a:rPr lang="en-GB" altLang="en-US" sz="1800" dirty="0"/>
              <a:t>Support groups</a:t>
            </a:r>
            <a:endParaRPr lang="en-CA" altLang="en-US" sz="1800" dirty="0"/>
          </a:p>
        </p:txBody>
      </p:sp>
      <p:sp>
        <p:nvSpPr>
          <p:cNvPr id="77827" name="Text Box 4"/>
          <p:cNvSpPr txBox="1">
            <a:spLocks noChangeArrowheads="1"/>
          </p:cNvSpPr>
          <p:nvPr/>
        </p:nvSpPr>
        <p:spPr bwMode="auto">
          <a:xfrm>
            <a:off x="550863" y="6540500"/>
            <a:ext cx="6946900" cy="276225"/>
          </a:xfrm>
          <a:prstGeom prst="rect">
            <a:avLst/>
          </a:prstGeom>
          <a:noFill/>
          <a:ln w="9525">
            <a:noFill/>
            <a:miter lim="800000"/>
            <a:headEnd/>
            <a:tailEnd/>
          </a:ln>
        </p:spPr>
        <p:txBody>
          <a:bodyPr>
            <a:spAutoFit/>
          </a:bodyPr>
          <a:lstStyle/>
          <a:p>
            <a:pPr>
              <a:spcBef>
                <a:spcPct val="50000"/>
              </a:spcBef>
            </a:pPr>
            <a:r>
              <a:rPr lang="en-US" altLang="de-DE" sz="1200" i="1" dirty="0">
                <a:solidFill>
                  <a:schemeClr val="bg1"/>
                </a:solidFill>
                <a:latin typeface="Calibri" pitchFamily="34" charset="0"/>
              </a:rPr>
              <a:t>Source: </a:t>
            </a:r>
            <a:r>
              <a:rPr lang="en-CA" altLang="de-DE" sz="1200" i="1" dirty="0">
                <a:solidFill>
                  <a:schemeClr val="bg1"/>
                </a:solidFill>
                <a:latin typeface="Calibri" pitchFamily="34" charset="0"/>
              </a:rPr>
              <a:t>www.who.int/cancer/palliative</a:t>
            </a:r>
            <a:endParaRPr lang="en-US" altLang="de-DE" sz="1200" i="1" dirty="0">
              <a:solidFill>
                <a:schemeClr val="bg1"/>
              </a:solidFill>
              <a:latin typeface="Calibri" pitchFamily="34" charset="0"/>
            </a:endParaRPr>
          </a:p>
        </p:txBody>
      </p:sp>
      <p:pic>
        <p:nvPicPr>
          <p:cNvPr id="77828" name="Picture 4" descr="lymphoma-net-carer"/>
          <p:cNvPicPr>
            <a:picLocks noChangeAspect="1" noChangeArrowheads="1"/>
          </p:cNvPicPr>
          <p:nvPr/>
        </p:nvPicPr>
        <p:blipFill>
          <a:blip r:embed="rId2"/>
          <a:srcRect/>
          <a:stretch>
            <a:fillRect/>
          </a:stretch>
        </p:blipFill>
        <p:spPr bwMode="auto">
          <a:xfrm>
            <a:off x="6908800" y="4108450"/>
            <a:ext cx="1857375" cy="222567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M2-B</a:t>
            </a:r>
            <a:br>
              <a:rPr lang="en-GB" altLang="en-US" sz="3200" b="1"/>
            </a:br>
            <a:r>
              <a:rPr lang="en-GB" altLang="en-US" sz="2600" b="1"/>
              <a:t>Supportive and Palliative Care</a:t>
            </a:r>
            <a:endParaRPr lang="en-US" altLang="de-DE" sz="3000">
              <a:latin typeface="Calibri" pitchFamily="34" charset="0"/>
            </a:endParaRPr>
          </a:p>
        </p:txBody>
      </p:sp>
      <p:sp>
        <p:nvSpPr>
          <p:cNvPr id="78850" name="Rectangle 3"/>
          <p:cNvSpPr>
            <a:spLocks noGrp="1" noChangeArrowheads="1"/>
          </p:cNvSpPr>
          <p:nvPr>
            <p:ph type="body" idx="4294967295"/>
          </p:nvPr>
        </p:nvSpPr>
        <p:spPr>
          <a:xfrm>
            <a:off x="436563" y="1398588"/>
            <a:ext cx="8229600" cy="2971800"/>
          </a:xfrm>
        </p:spPr>
        <p:txBody>
          <a:bodyPr/>
          <a:lstStyle/>
          <a:p>
            <a:pPr marL="0" indent="0">
              <a:buFont typeface="Arial" charset="0"/>
              <a:buNone/>
            </a:pPr>
            <a:r>
              <a:rPr lang="en-GB" sz="2400">
                <a:solidFill>
                  <a:srgbClr val="C00000"/>
                </a:solidFill>
              </a:rPr>
              <a:t>Palliative </a:t>
            </a:r>
            <a:r>
              <a:rPr lang="en-CA" sz="2400">
                <a:solidFill>
                  <a:srgbClr val="C00000"/>
                </a:solidFill>
              </a:rPr>
              <a:t>Care</a:t>
            </a:r>
          </a:p>
          <a:p>
            <a:pPr lvl="1"/>
            <a:r>
              <a:rPr lang="en-CA" sz="2000">
                <a:solidFill>
                  <a:srgbClr val="000000"/>
                </a:solidFill>
              </a:rPr>
              <a:t>Provides relief from pain and other distressing symptoms</a:t>
            </a:r>
          </a:p>
          <a:p>
            <a:pPr lvl="1"/>
            <a:r>
              <a:rPr lang="en-CA" sz="2000">
                <a:solidFill>
                  <a:srgbClr val="000000"/>
                </a:solidFill>
              </a:rPr>
              <a:t>Enhances quality of life</a:t>
            </a:r>
          </a:p>
          <a:p>
            <a:pPr lvl="1"/>
            <a:r>
              <a:rPr lang="en-CA" sz="2000">
                <a:solidFill>
                  <a:srgbClr val="000000"/>
                </a:solidFill>
              </a:rPr>
              <a:t>May also positively influence the course of illness</a:t>
            </a:r>
          </a:p>
          <a:p>
            <a:pPr lvl="1"/>
            <a:r>
              <a:rPr lang="en-CA" sz="2000">
                <a:solidFill>
                  <a:srgbClr val="000000"/>
                </a:solidFill>
              </a:rPr>
              <a:t>Integrates the psychological and spiritual aspects of patient care</a:t>
            </a:r>
          </a:p>
          <a:p>
            <a:pPr lvl="1"/>
            <a:r>
              <a:rPr lang="en-CA" sz="2000">
                <a:solidFill>
                  <a:srgbClr val="000000"/>
                </a:solidFill>
              </a:rPr>
              <a:t>Offers a support system to:</a:t>
            </a:r>
          </a:p>
          <a:p>
            <a:pPr lvl="2"/>
            <a:r>
              <a:rPr lang="en-CA" sz="1600">
                <a:solidFill>
                  <a:srgbClr val="000000"/>
                </a:solidFill>
              </a:rPr>
              <a:t>Help patients live as actively as possible until death and </a:t>
            </a:r>
          </a:p>
          <a:p>
            <a:pPr lvl="2"/>
            <a:r>
              <a:rPr lang="en-CA" sz="1600">
                <a:solidFill>
                  <a:srgbClr val="000000"/>
                </a:solidFill>
              </a:rPr>
              <a:t>Help the family cope during the patients illness</a:t>
            </a:r>
          </a:p>
        </p:txBody>
      </p:sp>
      <p:sp>
        <p:nvSpPr>
          <p:cNvPr id="78851" name="Text Box 4"/>
          <p:cNvSpPr txBox="1">
            <a:spLocks noChangeArrowheads="1"/>
          </p:cNvSpPr>
          <p:nvPr/>
        </p:nvSpPr>
        <p:spPr bwMode="auto">
          <a:xfrm>
            <a:off x="550863" y="6540500"/>
            <a:ext cx="6946900" cy="276225"/>
          </a:xfrm>
          <a:prstGeom prst="rect">
            <a:avLst/>
          </a:prstGeom>
          <a:noFill/>
          <a:ln w="9525">
            <a:noFill/>
            <a:miter lim="800000"/>
            <a:headEnd/>
            <a:tailEnd/>
          </a:ln>
        </p:spPr>
        <p:txBody>
          <a:bodyPr>
            <a:spAutoFit/>
          </a:bodyPr>
          <a:lstStyle/>
          <a:p>
            <a:pPr>
              <a:spcBef>
                <a:spcPct val="50000"/>
              </a:spcBef>
            </a:pPr>
            <a:r>
              <a:rPr lang="en-US" altLang="de-DE" sz="1200" i="1">
                <a:solidFill>
                  <a:schemeClr val="bg1"/>
                </a:solidFill>
                <a:latin typeface="Calibri" pitchFamily="34" charset="0"/>
              </a:rPr>
              <a:t>Source: </a:t>
            </a:r>
            <a:r>
              <a:rPr lang="en-CA" altLang="de-DE" sz="1200" i="1">
                <a:solidFill>
                  <a:schemeClr val="bg1"/>
                </a:solidFill>
                <a:latin typeface="Calibri" pitchFamily="34" charset="0"/>
              </a:rPr>
              <a:t>www.who.int/cancer/palliative</a:t>
            </a:r>
            <a:endParaRPr lang="en-US" altLang="de-DE" sz="1200" i="1">
              <a:solidFill>
                <a:schemeClr val="bg1"/>
              </a:solidFill>
              <a:latin typeface="Calibri" pitchFamily="34" charset="0"/>
            </a:endParaRPr>
          </a:p>
        </p:txBody>
      </p:sp>
      <p:pic>
        <p:nvPicPr>
          <p:cNvPr id="78852" name="Picture 14" descr="cropped nurse LP"/>
          <p:cNvPicPr>
            <a:picLocks noChangeAspect="1" noChangeArrowheads="1"/>
          </p:cNvPicPr>
          <p:nvPr/>
        </p:nvPicPr>
        <p:blipFill>
          <a:blip r:embed="rId2"/>
          <a:srcRect/>
          <a:stretch>
            <a:fillRect/>
          </a:stretch>
        </p:blipFill>
        <p:spPr bwMode="auto">
          <a:xfrm>
            <a:off x="6775450" y="4029075"/>
            <a:ext cx="1820863" cy="2173288"/>
          </a:xfrm>
          <a:prstGeom prst="rect">
            <a:avLst/>
          </a:prstGeom>
          <a:noFill/>
          <a:ln w="9525">
            <a:noFill/>
            <a:miter lim="800000"/>
            <a:headEnd/>
            <a:tailEnd/>
          </a:ln>
        </p:spPr>
      </p:pic>
      <p:sp>
        <p:nvSpPr>
          <p:cNvPr id="78853" name="Rectangle 3"/>
          <p:cNvSpPr>
            <a:spLocks noGrp="1" noChangeArrowheads="1"/>
          </p:cNvSpPr>
          <p:nvPr>
            <p:ph type="body" idx="4294967295"/>
          </p:nvPr>
        </p:nvSpPr>
        <p:spPr>
          <a:xfrm>
            <a:off x="446088" y="4275138"/>
            <a:ext cx="6081712" cy="1852612"/>
          </a:xfrm>
        </p:spPr>
        <p:txBody>
          <a:bodyPr/>
          <a:lstStyle/>
          <a:p>
            <a:pPr lvl="1"/>
            <a:r>
              <a:rPr lang="en-CA" altLang="en-US" sz="2000">
                <a:solidFill>
                  <a:srgbClr val="000000"/>
                </a:solidFill>
              </a:rPr>
              <a:t>Regards dying as a normal process and intends neither to hasten or postpone death; however, it offers a support system to help the family cope in their bereavement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M2-B</a:t>
            </a:r>
            <a:br>
              <a:rPr lang="en-GB" altLang="en-US" sz="3200" b="1"/>
            </a:br>
            <a:r>
              <a:rPr lang="en-GB" altLang="en-US" sz="2600" b="1"/>
              <a:t>Nursing Care</a:t>
            </a:r>
            <a:endParaRPr lang="en-US" altLang="de-DE" sz="3000">
              <a:latin typeface="Calibri" pitchFamily="34" charset="0"/>
            </a:endParaRPr>
          </a:p>
        </p:txBody>
      </p:sp>
      <p:pic>
        <p:nvPicPr>
          <p:cNvPr id="79874" name="Picture 2" descr="http://rlv.zcache.com/nurses_rule_cute_cartoon_nurse_photo_cutouts-r6b78779f205645e2b604ac8acffb8fff_x7sa6_8byvr_512.jpg"/>
          <p:cNvPicPr>
            <a:picLocks noChangeAspect="1" noChangeArrowheads="1"/>
          </p:cNvPicPr>
          <p:nvPr/>
        </p:nvPicPr>
        <p:blipFill>
          <a:blip r:embed="rId2"/>
          <a:srcRect/>
          <a:stretch>
            <a:fillRect/>
          </a:stretch>
        </p:blipFill>
        <p:spPr bwMode="auto">
          <a:xfrm>
            <a:off x="2132013" y="1319213"/>
            <a:ext cx="4876800" cy="48768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Module 2</a:t>
            </a:r>
            <a:br>
              <a:rPr lang="en-GB" altLang="en-US" sz="3200" b="1"/>
            </a:br>
            <a:r>
              <a:rPr lang="en-GB" altLang="en-US" sz="2600" b="1"/>
              <a:t>References (1)</a:t>
            </a:r>
            <a:endParaRPr lang="en-US" altLang="de-DE" sz="3000">
              <a:latin typeface="Calibri" pitchFamily="34" charset="0"/>
            </a:endParaRPr>
          </a:p>
        </p:txBody>
      </p:sp>
      <p:sp>
        <p:nvSpPr>
          <p:cNvPr id="80898" name="Rectangle 3"/>
          <p:cNvSpPr>
            <a:spLocks noGrp="1" noChangeArrowheads="1"/>
          </p:cNvSpPr>
          <p:nvPr>
            <p:ph type="body" idx="4294967295"/>
          </p:nvPr>
        </p:nvSpPr>
        <p:spPr>
          <a:xfrm>
            <a:off x="457200" y="1366838"/>
            <a:ext cx="8229600" cy="5083175"/>
          </a:xfrm>
        </p:spPr>
        <p:txBody>
          <a:bodyPr/>
          <a:lstStyle/>
          <a:p>
            <a:pPr marL="0" indent="0">
              <a:buFont typeface="Arial" charset="0"/>
              <a:buNone/>
            </a:pPr>
            <a:r>
              <a:rPr lang="en-CA" altLang="en-US" sz="1500"/>
              <a:t>Balducci &amp; Carreca, Crit Rev Oncol Hematol. 2003 Oct 15;48(Suppl):S65-70.</a:t>
            </a:r>
          </a:p>
          <a:p>
            <a:pPr marL="0" indent="0">
              <a:buFont typeface="Arial" charset="0"/>
              <a:buNone/>
            </a:pPr>
            <a:r>
              <a:rPr lang="en-CA" altLang="en-US" sz="1500"/>
              <a:t>Barton S et al., Oncologist. 2012;17(12):1562-73.</a:t>
            </a:r>
          </a:p>
          <a:p>
            <a:pPr marL="0" indent="0">
              <a:buFont typeface="Arial" charset="0"/>
              <a:buNone/>
            </a:pPr>
            <a:r>
              <a:rPr lang="en-CA" altLang="en-US" sz="1500"/>
              <a:t>Brown M. Nurs Stand. 2010 Nov 17-23;25(11):47-56; quiz 58.</a:t>
            </a:r>
          </a:p>
          <a:p>
            <a:pPr marL="0" indent="0">
              <a:buFont typeface="Arial" charset="0"/>
              <a:buNone/>
            </a:pPr>
            <a:r>
              <a:rPr lang="en-CA" altLang="en-US" sz="1500"/>
              <a:t>Chao MP. Cancer Manag Res. 2013 Aug 23;5:251-69.</a:t>
            </a:r>
          </a:p>
          <a:p>
            <a:pPr marL="0" indent="0">
              <a:buFont typeface="Arial" charset="0"/>
              <a:buNone/>
            </a:pPr>
            <a:r>
              <a:rPr lang="en-CA" altLang="en-US" sz="1500"/>
              <a:t>Dreyling M et al. [ESMO Guidelines – FL]. Ann Oncol. 2011 Sep;22 Suppl 6:vi59-63. </a:t>
            </a:r>
          </a:p>
          <a:p>
            <a:pPr marL="0" indent="0">
              <a:buFont typeface="Arial" charset="0"/>
              <a:buNone/>
            </a:pPr>
            <a:r>
              <a:rPr lang="en-CA" altLang="en-US" sz="1500"/>
              <a:t>Dreyling M et al. [ESMO Guidelines – MZL, MCL, PTCL]. Ann Oncol 2013; 24: 857–877.</a:t>
            </a:r>
          </a:p>
          <a:p>
            <a:pPr marL="0" indent="0">
              <a:buFont typeface="Arial" charset="0"/>
              <a:buNone/>
            </a:pPr>
            <a:r>
              <a:rPr lang="en-CA" altLang="en-US" sz="1500"/>
              <a:t>Eichenauer DA et al. [ESMO Guidelines - HL]. Ann Oncol. 2011 Sep;22 Suppl 6:vi55-8.</a:t>
            </a:r>
          </a:p>
          <a:p>
            <a:pPr marL="0" indent="0">
              <a:buFont typeface="Arial" charset="0"/>
              <a:buNone/>
            </a:pPr>
            <a:r>
              <a:rPr lang="en-CA" altLang="en-US" sz="1500"/>
              <a:t>Eichhorst B et al. [ESMO Guidelines – CLL]. Ann Oncol. 2011 Sep;22 Suppl 6:vi50-4. </a:t>
            </a:r>
          </a:p>
          <a:p>
            <a:pPr marL="0" indent="0">
              <a:buFont typeface="Arial" charset="0"/>
              <a:buNone/>
            </a:pPr>
            <a:r>
              <a:rPr lang="en-CA" altLang="en-US" sz="1500"/>
              <a:t>Elphee EE. Oncol Nurs Forum. 2008 May;35(3):449-54. </a:t>
            </a:r>
          </a:p>
          <a:p>
            <a:pPr marL="0" indent="0">
              <a:buFont typeface="Arial" charset="0"/>
              <a:buNone/>
            </a:pPr>
            <a:r>
              <a:rPr lang="en-CA" altLang="en-US" sz="1500"/>
              <a:t>European Society for Medical Oncology. Ann Oncol 2005; 16 (Suppl 1).</a:t>
            </a:r>
          </a:p>
          <a:p>
            <a:pPr marL="0" indent="0">
              <a:buFont typeface="Arial" charset="0"/>
              <a:buNone/>
            </a:pPr>
            <a:r>
              <a:rPr lang="en-CA" altLang="en-US" sz="1500"/>
              <a:t>Gisselbrecht C. Hematology Am Soc Hematol Educ Program. 2012;2012:410-6.</a:t>
            </a:r>
          </a:p>
          <a:p>
            <a:pPr marL="0" indent="0">
              <a:buFont typeface="Arial" charset="0"/>
              <a:buNone/>
            </a:pPr>
            <a:r>
              <a:rPr lang="en-CA" altLang="en-US" sz="1500"/>
              <a:t>Hudson &amp; Donaldson, Ped Clin N America 1997;44(4):894-895.</a:t>
            </a:r>
          </a:p>
          <a:p>
            <a:pPr marL="0" indent="0">
              <a:buFont typeface="Arial" charset="0"/>
              <a:buNone/>
            </a:pPr>
            <a:r>
              <a:rPr lang="en-CA" altLang="en-US" sz="1500"/>
              <a:t>Kosits C and Callaghan M. Oncol Nurs Forum 2000; 27: 51–9.</a:t>
            </a:r>
          </a:p>
          <a:p>
            <a:pPr marL="0" indent="0">
              <a:buFont typeface="Arial" charset="0"/>
              <a:buNone/>
            </a:pPr>
            <a:r>
              <a:rPr lang="en-CA" altLang="en-US" sz="1500"/>
              <a:t>Lerner R and Burns L. Bone Marrow Transplantation 2003; 31: 531–7.</a:t>
            </a:r>
          </a:p>
          <a:p>
            <a:pPr marL="0" indent="0">
              <a:buFont typeface="Arial" charset="0"/>
              <a:buNone/>
            </a:pPr>
            <a:r>
              <a:rPr lang="en-CA" altLang="en-US" sz="1500"/>
              <a:t>Lionberger JM and Armitage JO. Expert Rev Anticancer Ther 2001; 1: 43–52.</a:t>
            </a:r>
          </a:p>
          <a:p>
            <a:pPr marL="0" indent="0">
              <a:buFont typeface="Arial" charset="0"/>
              <a:buNone/>
            </a:pPr>
            <a:r>
              <a:rPr lang="en-CA" altLang="en-US" sz="1500"/>
              <a:t>Long JM. Clin J Oncol Nurs. 2007 Feb;11(1 Suppl):13-21.</a:t>
            </a:r>
          </a:p>
          <a:p>
            <a:pPr marL="0" indent="0">
              <a:buFont typeface="Arial" charset="0"/>
              <a:buNone/>
            </a:pPr>
            <a:r>
              <a:rPr lang="en-CA" altLang="en-US" sz="1500"/>
              <a:t>Nagel T. RN. 2004 Oct;67(10):25-6, 28-30; quiz 31.</a:t>
            </a:r>
          </a:p>
          <a:p>
            <a:pPr marL="0" indent="0">
              <a:buFont typeface="Arial" charset="0"/>
              <a:buNone/>
            </a:pPr>
            <a:r>
              <a:rPr lang="en-CA" altLang="en-US" sz="1500"/>
              <a:t>Otto SE. Oncology Nursing. Third edition. St Louis: Mosby, 2000.</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Module 2</a:t>
            </a:r>
            <a:br>
              <a:rPr lang="en-GB" altLang="en-US" sz="3200" b="1"/>
            </a:br>
            <a:r>
              <a:rPr lang="en-GB" altLang="en-US" sz="2600" b="1"/>
              <a:t>References (2)</a:t>
            </a:r>
            <a:endParaRPr lang="en-US" altLang="de-DE" sz="3000">
              <a:latin typeface="Calibri" pitchFamily="34" charset="0"/>
            </a:endParaRPr>
          </a:p>
        </p:txBody>
      </p:sp>
      <p:sp>
        <p:nvSpPr>
          <p:cNvPr id="81922" name="Rectangle 3"/>
          <p:cNvSpPr>
            <a:spLocks noGrp="1" noChangeArrowheads="1"/>
          </p:cNvSpPr>
          <p:nvPr>
            <p:ph type="body" idx="4294967295"/>
          </p:nvPr>
        </p:nvSpPr>
        <p:spPr>
          <a:xfrm>
            <a:off x="457200" y="1357313"/>
            <a:ext cx="8229600" cy="5172075"/>
          </a:xfrm>
        </p:spPr>
        <p:txBody>
          <a:bodyPr/>
          <a:lstStyle/>
          <a:p>
            <a:pPr marL="0" indent="0">
              <a:buFont typeface="Arial" charset="0"/>
              <a:buNone/>
            </a:pPr>
            <a:r>
              <a:rPr lang="en-CA" altLang="en-US" sz="1500"/>
              <a:t>Pereg D et al. Haematologica. 2007 Sep;92(9):1230-7.</a:t>
            </a:r>
          </a:p>
          <a:p>
            <a:pPr marL="0" indent="0">
              <a:buFont typeface="Arial" charset="0"/>
              <a:buNone/>
            </a:pPr>
            <a:r>
              <a:rPr lang="en-CA" altLang="en-US" sz="1500"/>
              <a:t>Place AE et al. Br J Haematol. 2013 Sep 6. doi: 10.1111/bjh.12556.</a:t>
            </a:r>
          </a:p>
          <a:p>
            <a:pPr marL="0" indent="0">
              <a:buFont typeface="Arial" charset="0"/>
              <a:buNone/>
            </a:pPr>
            <a:r>
              <a:rPr lang="en-CA" altLang="en-US" sz="1500"/>
              <a:t>Poirier P. Nursing: Research and Reviews. 2013(3):47-57.</a:t>
            </a:r>
          </a:p>
          <a:p>
            <a:pPr marL="0" indent="0">
              <a:buFont typeface="Arial" charset="0"/>
              <a:buNone/>
            </a:pPr>
            <a:r>
              <a:rPr lang="en-CA" altLang="en-US" sz="1500"/>
              <a:t>Provan D et al. Oxford handbook of clinical haematology. Oxford University Press, 2004.</a:t>
            </a:r>
          </a:p>
          <a:p>
            <a:pPr marL="0" indent="0">
              <a:buFont typeface="Arial" charset="0"/>
              <a:buNone/>
            </a:pPr>
            <a:r>
              <a:rPr lang="en-CA" altLang="en-US" sz="1500"/>
              <a:t>Quinn LK. Oncology Nurse Advisor May 2010:35-36.</a:t>
            </a:r>
          </a:p>
          <a:p>
            <a:pPr marL="0" indent="0">
              <a:buFont typeface="Arial" charset="0"/>
              <a:buNone/>
            </a:pPr>
            <a:r>
              <a:rPr lang="en-CA" altLang="en-US" sz="1500"/>
              <a:t>Ramphal et al., Cancer. 2011 May 15;117(10):2316-22. </a:t>
            </a:r>
          </a:p>
          <a:p>
            <a:pPr marL="0" indent="0">
              <a:buFont typeface="Arial" charset="0"/>
              <a:buNone/>
            </a:pPr>
            <a:r>
              <a:rPr lang="en-CA" altLang="en-US" sz="1500"/>
              <a:t>Repetto, J Support Oncol. 2003 Nov-Dec;1(4 Suppl 2):18-24.</a:t>
            </a:r>
          </a:p>
          <a:p>
            <a:pPr marL="0" indent="0">
              <a:buFont typeface="Arial" charset="0"/>
              <a:buNone/>
            </a:pPr>
            <a:r>
              <a:rPr lang="en-CA" altLang="en-US" sz="1500"/>
              <a:t>Saouhami R &amp; Tobias J. Cancer and its management. Blackwell Science, Oxford, 2003.</a:t>
            </a:r>
          </a:p>
          <a:p>
            <a:pPr marL="0" indent="0">
              <a:buFont typeface="Arial" charset="0"/>
              <a:buNone/>
            </a:pPr>
            <a:r>
              <a:rPr lang="en-CA" altLang="en-US" sz="1500"/>
              <a:t>Sehn L et al. Blood 2004; 104: 394a.</a:t>
            </a:r>
          </a:p>
          <a:p>
            <a:pPr marL="0" indent="0">
              <a:buFont typeface="Arial" charset="0"/>
              <a:buNone/>
            </a:pPr>
            <a:r>
              <a:rPr lang="da-DK" altLang="en-US" sz="1500"/>
              <a:t>Shankland KR et al. Lancet. 2012 Sep 1;380(9844):848-57.</a:t>
            </a:r>
            <a:endParaRPr lang="en-CA" altLang="en-US" sz="1500"/>
          </a:p>
          <a:p>
            <a:pPr marL="0" indent="0">
              <a:buFont typeface="Arial" charset="0"/>
              <a:buNone/>
            </a:pPr>
            <a:r>
              <a:rPr lang="en-CA" altLang="en-US" sz="1500"/>
              <a:t>Stein RS and Greer JP. In: Skeel RT. Ed. Handbook of Cancer Chemotherapy. Lippincott Williams and Wilkins, 2003: 503–24.</a:t>
            </a:r>
          </a:p>
          <a:p>
            <a:pPr marL="0" indent="0">
              <a:buFont typeface="Arial" charset="0"/>
              <a:buNone/>
            </a:pPr>
            <a:r>
              <a:rPr lang="en-CA" altLang="en-US" sz="1500"/>
              <a:t>Tilly H et al. [ESMO Guidelines - DLBCL]. Ann Oncol. 2012 Oct;23 Suppl 7:vii78-82.</a:t>
            </a:r>
          </a:p>
          <a:p>
            <a:pPr marL="0" indent="0">
              <a:buFont typeface="Arial" charset="0"/>
              <a:buNone/>
            </a:pPr>
            <a:r>
              <a:rPr lang="en-CA" altLang="en-US" sz="1500"/>
              <a:t>Ujjani C, Cheson BD. Expert Rev Hematol. 2013 Apr;6(2):191-202; quiz 203.</a:t>
            </a:r>
          </a:p>
          <a:p>
            <a:pPr marL="0" indent="0">
              <a:buFont typeface="Arial" charset="0"/>
              <a:buNone/>
            </a:pPr>
            <a:r>
              <a:rPr lang="en-CA" altLang="en-US" sz="1500"/>
              <a:t>World Health Organization. WHO Definition of Palliative Care</a:t>
            </a:r>
          </a:p>
          <a:p>
            <a:pPr marL="0" indent="0">
              <a:buFont typeface="Arial" charset="0"/>
              <a:buNone/>
            </a:pPr>
            <a:r>
              <a:rPr lang="en-CA" altLang="en-US" sz="1500"/>
              <a:t>Wood WA and Lee SJ. Blood. 2011 Jun 2;117(22):5803-15.</a:t>
            </a:r>
          </a:p>
          <a:p>
            <a:pPr marL="0" indent="0">
              <a:buFont typeface="Arial" charset="0"/>
              <a:buNone/>
            </a:pPr>
            <a:r>
              <a:rPr lang="en-CA" altLang="en-US" sz="1500"/>
              <a:t>Younes A. Nat Rev Clin Oncol. 2011 February;8(2):85–96.</a:t>
            </a:r>
          </a:p>
          <a:p>
            <a:pPr marL="0" indent="0">
              <a:buFont typeface="Arial" charset="0"/>
              <a:buNone/>
            </a:pPr>
            <a:r>
              <a:rPr lang="en-CA" altLang="en-US" sz="1500"/>
              <a:t>Zucca E et al. [ESMO Guidelines - Gastric MZL MALT]. Ann Oncol. 2013 Oct;24 Suppl 6:vi144-8.</a:t>
            </a:r>
          </a:p>
          <a:p>
            <a:pPr marL="0" indent="0">
              <a:buFont typeface="Arial" charset="0"/>
              <a:buNone/>
            </a:pPr>
            <a:endParaRPr lang="en-CA" altLang="en-US" sz="1500"/>
          </a:p>
          <a:p>
            <a:pPr marL="0" indent="0">
              <a:buFont typeface="Arial" charset="0"/>
              <a:buNone/>
            </a:pPr>
            <a:endParaRPr lang="en-CA" altLang="en-US" sz="1500"/>
          </a:p>
          <a:p>
            <a:pPr marL="0" indent="0">
              <a:buFont typeface="Arial" charset="0"/>
              <a:buNone/>
            </a:pPr>
            <a:endParaRPr lang="en-CA" altLang="en-US" sz="15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dirty="0"/>
              <a:t>M2</a:t>
            </a:r>
            <a:br>
              <a:rPr lang="en-GB" altLang="en-US" sz="3200" b="1" dirty="0"/>
            </a:br>
            <a:r>
              <a:rPr lang="en-GB" altLang="en-US" sz="3200" b="1" dirty="0"/>
              <a:t>Questions &amp; Answers</a:t>
            </a:r>
            <a:endParaRPr lang="en-US" altLang="de-DE" sz="3200" dirty="0">
              <a:latin typeface="Calibri" pitchFamily="34" charset="0"/>
            </a:endParaRPr>
          </a:p>
        </p:txBody>
      </p:sp>
      <p:sp>
        <p:nvSpPr>
          <p:cNvPr id="31747" name="Rectangle 3"/>
          <p:cNvSpPr>
            <a:spLocks noGrp="1" noChangeArrowheads="1"/>
          </p:cNvSpPr>
          <p:nvPr>
            <p:ph type="body" idx="4294967295"/>
          </p:nvPr>
        </p:nvSpPr>
        <p:spPr/>
        <p:txBody>
          <a:bodyPr/>
          <a:lstStyle/>
          <a:p>
            <a:pPr marL="457200" lvl="1" indent="0">
              <a:buNone/>
            </a:pPr>
            <a:endParaRPr lang="en-GB" altLang="en-US" sz="2400" dirty="0"/>
          </a:p>
          <a:p>
            <a:pPr marL="457200" lvl="1" indent="0">
              <a:buNone/>
            </a:pPr>
            <a:endParaRPr lang="en-GB" altLang="en-US" sz="2400" dirty="0"/>
          </a:p>
          <a:p>
            <a:pPr marL="457200" lvl="1" indent="0">
              <a:buNone/>
            </a:pPr>
            <a:endParaRPr lang="en-GB" altLang="en-US" sz="2400" dirty="0"/>
          </a:p>
          <a:p>
            <a:pPr marL="457200" lvl="1" indent="0" algn="ctr">
              <a:buNone/>
            </a:pPr>
            <a:r>
              <a:rPr lang="en-GB" altLang="en-US" sz="4400" dirty="0"/>
              <a:t>Questions from Training Participants?</a:t>
            </a:r>
          </a:p>
        </p:txBody>
      </p:sp>
    </p:spTree>
    <p:extLst>
      <p:ext uri="{BB962C8B-B14F-4D97-AF65-F5344CB8AC3E}">
        <p14:creationId xmlns:p14="http://schemas.microsoft.com/office/powerpoint/2010/main" val="920358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The Aims of Lymphoma Treatment</a:t>
            </a:r>
            <a:endParaRPr lang="en-US" altLang="de-DE" sz="3000">
              <a:latin typeface="Calibri" pitchFamily="34" charset="0"/>
            </a:endParaRPr>
          </a:p>
        </p:txBody>
      </p:sp>
      <p:sp>
        <p:nvSpPr>
          <p:cNvPr id="16386" name="Rectangle 3"/>
          <p:cNvSpPr>
            <a:spLocks noGrp="1" noChangeArrowheads="1"/>
          </p:cNvSpPr>
          <p:nvPr>
            <p:ph type="body" idx="4294967295"/>
          </p:nvPr>
        </p:nvSpPr>
        <p:spPr/>
        <p:txBody>
          <a:bodyPr/>
          <a:lstStyle/>
          <a:p>
            <a:r>
              <a:rPr lang="en-GB" altLang="en-US"/>
              <a:t>Indolent lymphomas</a:t>
            </a:r>
            <a:endParaRPr lang="en-CA" altLang="en-US"/>
          </a:p>
          <a:p>
            <a:pPr lvl="1"/>
            <a:r>
              <a:rPr lang="en-GB" altLang="en-US"/>
              <a:t>Watch-and-wait</a:t>
            </a:r>
            <a:endParaRPr lang="en-CA" altLang="en-US"/>
          </a:p>
          <a:p>
            <a:pPr lvl="1"/>
            <a:r>
              <a:rPr lang="en-GB" altLang="en-US"/>
              <a:t>Prolongation of the disease-free period, minimising disease extent, preventing/alleviating symptoms</a:t>
            </a:r>
            <a:endParaRPr lang="en-CA" altLang="en-US"/>
          </a:p>
          <a:p>
            <a:r>
              <a:rPr lang="en-GB" altLang="en-US"/>
              <a:t>Aggressive lymphomas</a:t>
            </a:r>
            <a:endParaRPr lang="en-CA" altLang="en-US"/>
          </a:p>
          <a:p>
            <a:pPr lvl="1"/>
            <a:r>
              <a:rPr lang="en-GB" altLang="en-US"/>
              <a:t>Aggressive treatment, to achieve complete (or partial) remission</a:t>
            </a:r>
            <a:endParaRPr lang="en-CA"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Lymphoma Treatment Guidelines</a:t>
            </a:r>
            <a:endParaRPr lang="en-US" altLang="de-DE" sz="3000">
              <a:latin typeface="Calibri" pitchFamily="34" charset="0"/>
            </a:endParaRPr>
          </a:p>
        </p:txBody>
      </p:sp>
      <p:sp>
        <p:nvSpPr>
          <p:cNvPr id="17410" name="Rectangle 3"/>
          <p:cNvSpPr>
            <a:spLocks noGrp="1" noChangeArrowheads="1"/>
          </p:cNvSpPr>
          <p:nvPr>
            <p:ph type="body" idx="4294967295"/>
          </p:nvPr>
        </p:nvSpPr>
        <p:spPr/>
        <p:txBody>
          <a:bodyPr/>
          <a:lstStyle/>
          <a:p>
            <a:r>
              <a:rPr lang="en-GB" altLang="en-US"/>
              <a:t>Local: </a:t>
            </a:r>
          </a:p>
          <a:p>
            <a:pPr lvl="1"/>
            <a:r>
              <a:rPr lang="en-GB" altLang="en-US"/>
              <a:t>Institutional</a:t>
            </a:r>
          </a:p>
          <a:p>
            <a:pPr lvl="1"/>
            <a:r>
              <a:rPr lang="en-GB" altLang="en-US"/>
              <a:t>Health Authority</a:t>
            </a:r>
          </a:p>
          <a:p>
            <a:pPr lvl="1"/>
            <a:r>
              <a:rPr lang="en-GB" altLang="en-US"/>
              <a:t>National</a:t>
            </a:r>
            <a:endParaRPr lang="en-CA" altLang="en-US"/>
          </a:p>
          <a:p>
            <a:r>
              <a:rPr lang="en-GB" altLang="en-US"/>
              <a:t>International</a:t>
            </a:r>
            <a:endParaRPr lang="en-CA"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a:xfrm>
            <a:off x="2527300" y="157163"/>
            <a:ext cx="6616700" cy="909637"/>
          </a:xfrm>
        </p:spPr>
        <p:txBody>
          <a:bodyPr/>
          <a:lstStyle/>
          <a:p>
            <a:pPr eaLnBrk="1" hangingPunct="1"/>
            <a:r>
              <a:rPr lang="en-GB" altLang="en-US" sz="3200" b="1"/>
              <a:t>M2-A </a:t>
            </a:r>
            <a:br>
              <a:rPr lang="en-GB" altLang="en-US" sz="3200" b="1"/>
            </a:br>
            <a:r>
              <a:rPr lang="en-GB" altLang="en-US" sz="3000" b="1"/>
              <a:t>Lymphoma Treatment Guidelines</a:t>
            </a:r>
            <a:endParaRPr lang="en-US" altLang="de-DE" sz="3000">
              <a:latin typeface="Calibri" pitchFamily="34" charset="0"/>
            </a:endParaRPr>
          </a:p>
        </p:txBody>
      </p:sp>
      <p:sp>
        <p:nvSpPr>
          <p:cNvPr id="18434" name="Rectangle 3"/>
          <p:cNvSpPr>
            <a:spLocks noGrp="1" noChangeArrowheads="1"/>
          </p:cNvSpPr>
          <p:nvPr>
            <p:ph type="body" idx="4294967295"/>
          </p:nvPr>
        </p:nvSpPr>
        <p:spPr>
          <a:xfrm>
            <a:off x="457200" y="1600200"/>
            <a:ext cx="8229600" cy="4308475"/>
          </a:xfrm>
        </p:spPr>
        <p:txBody>
          <a:bodyPr/>
          <a:lstStyle/>
          <a:p>
            <a:r>
              <a:rPr lang="en-CA" sz="2400"/>
              <a:t>European Society for Medical Oncology (ESMO) clinical practice guidelines for haematological malignancies:</a:t>
            </a:r>
          </a:p>
          <a:p>
            <a:pPr lvl="1"/>
            <a:r>
              <a:rPr lang="en-CA" sz="2000"/>
              <a:t>Hodgkin lymphoma </a:t>
            </a:r>
            <a:r>
              <a:rPr lang="en-GB" sz="2000"/>
              <a:t>(Eichenauer et al., 2011)</a:t>
            </a:r>
            <a:endParaRPr lang="en-CA" sz="2000"/>
          </a:p>
          <a:p>
            <a:pPr lvl="1"/>
            <a:r>
              <a:rPr lang="en-CA" sz="2000"/>
              <a:t>Diffuse large B-cell lymphoma (DLBCL) (Tilly et al., 2012)</a:t>
            </a:r>
          </a:p>
          <a:p>
            <a:pPr lvl="1"/>
            <a:r>
              <a:rPr lang="en-CA" sz="2000"/>
              <a:t>Follicular lymphoma (Dreyling et al., 2011)</a:t>
            </a:r>
          </a:p>
          <a:p>
            <a:pPr lvl="1"/>
            <a:r>
              <a:rPr lang="en-CA" sz="2000"/>
              <a:t>Marginal zone B-cell lymphoma of the mucosa-associated lymphoid tissue (MALT)-type (Zucca et al., 2013)</a:t>
            </a:r>
          </a:p>
          <a:p>
            <a:pPr lvl="1"/>
            <a:r>
              <a:rPr lang="en-CA" sz="2000"/>
              <a:t>Chronic lymphocytic leukemia (CLL) (Eichhorst et al., 2011)</a:t>
            </a:r>
          </a:p>
          <a:p>
            <a:pPr lvl="1"/>
            <a:r>
              <a:rPr lang="en-CA" sz="2000"/>
              <a:t>Primary cutaneous lymphomas (Willemze et al., 2010)</a:t>
            </a:r>
          </a:p>
          <a:p>
            <a:pPr lvl="1"/>
            <a:r>
              <a:rPr lang="en-CA" sz="2000"/>
              <a:t>Waldenström's macroglobulinaemia (Buske et al., 2013)</a:t>
            </a:r>
            <a:endParaRPr lang="en-CA" altLang="en-US" sz="2000"/>
          </a:p>
        </p:txBody>
      </p:sp>
    </p:spTree>
  </p:cSld>
  <p:clrMapOvr>
    <a:masterClrMapping/>
  </p:clrMapOvr>
</p:sld>
</file>

<file path=ppt/theme/theme1.xml><?xml version="1.0" encoding="utf-8"?>
<a:theme xmlns:a="http://schemas.openxmlformats.org/drawingml/2006/main" name="1_EBMT Templat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EBMT Template">
      <a:majorFont>
        <a:latin typeface=""/>
        <a:ea typeface=""/>
        <a:cs typeface=""/>
      </a:majorFont>
      <a:minorFont>
        <a:latin typeface=""/>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BMT Templat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EBMT Template">
      <a:majorFont>
        <a:latin typeface=""/>
        <a:ea typeface=""/>
        <a:cs typeface=""/>
      </a:majorFont>
      <a:minorFont>
        <a:latin typeface=""/>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4353</Words>
  <Application>Microsoft Office PowerPoint</Application>
  <PresentationFormat>Bildschirmpräsentation (4:3)</PresentationFormat>
  <Paragraphs>617</Paragraphs>
  <Slides>69</Slides>
  <Notes>5</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69</vt:i4>
      </vt:variant>
    </vt:vector>
  </HeadingPairs>
  <TitlesOfParts>
    <vt:vector size="75" baseType="lpstr">
      <vt:lpstr>Arial</vt:lpstr>
      <vt:lpstr>Calibri</vt:lpstr>
      <vt:lpstr>Times New Roman</vt:lpstr>
      <vt:lpstr>Wingdings</vt:lpstr>
      <vt:lpstr>1_EBMT Template</vt:lpstr>
      <vt:lpstr>2_EBMT Template</vt:lpstr>
      <vt:lpstr>PowerPoint-Präsentation</vt:lpstr>
      <vt:lpstr>PowerPoint-Präsentation</vt:lpstr>
      <vt:lpstr>Module 2 Objectives</vt:lpstr>
      <vt:lpstr>Module 2 Overview</vt:lpstr>
      <vt:lpstr>Module 2 Overview</vt:lpstr>
      <vt:lpstr>PowerPoint-Präsentation</vt:lpstr>
      <vt:lpstr>M2-A  The Aims of Lymphoma Treatment</vt:lpstr>
      <vt:lpstr>M2-A  Lymphoma Treatment Guidelines</vt:lpstr>
      <vt:lpstr>M2-A  Lymphoma Treatment Guidelines</vt:lpstr>
      <vt:lpstr>M2-A  Lymphoma Treatment Guidelines</vt:lpstr>
      <vt:lpstr>M2-A  Types of Lymphoma Treatment (1)</vt:lpstr>
      <vt:lpstr>M2-A  Types of Lymphoma Treatment (2)</vt:lpstr>
      <vt:lpstr>M2-A  Types of Lymphoma Treatment (3)</vt:lpstr>
      <vt:lpstr>M2-A  Types of Lymphoma Treatment (4)</vt:lpstr>
      <vt:lpstr>M2-A  Types of Lymphoma Treatment (5)</vt:lpstr>
      <vt:lpstr>M2-A  Types of Lymphoma Treatment (6)</vt:lpstr>
      <vt:lpstr>M2-A  Types of Lymphoma Treatment (7)</vt:lpstr>
      <vt:lpstr>M2-A  Types of Lymphoma Treatment (8)</vt:lpstr>
      <vt:lpstr>M2-A  Types of Lymphoma Treatment (9)</vt:lpstr>
      <vt:lpstr>M2-A  Types of Lymphoma Treatment (10)</vt:lpstr>
      <vt:lpstr>M2-A  Types of Lymphoma Treatment (11)</vt:lpstr>
      <vt:lpstr>M2-A  Types of Lymphoma Treatment (12)</vt:lpstr>
      <vt:lpstr>M2-A  Types of Lymphoma Treatment (13)</vt:lpstr>
      <vt:lpstr>M2-A  Types of Lymphoma Treatment (14)</vt:lpstr>
      <vt:lpstr>M2-A  Types of Lymphoma Treatment (15)</vt:lpstr>
      <vt:lpstr>M2-A  Types of Lymphoma Treatment (16)</vt:lpstr>
      <vt:lpstr>M2-A  Types of Lymphoma Treatment (17)</vt:lpstr>
      <vt:lpstr>M2-A  Types of Lymphoma Treatment (18)</vt:lpstr>
      <vt:lpstr>M2-A  Types of Lymphoma Treatment (19)</vt:lpstr>
      <vt:lpstr>M2-A  Types of Lymphoma Treatment (20)</vt:lpstr>
      <vt:lpstr>M2-A  Types of Lymphoma Treatment (21)</vt:lpstr>
      <vt:lpstr>M2-A  Lymphoma Treatment Options (1)</vt:lpstr>
      <vt:lpstr>M2-A  Lymphoma Treatment Options (2)</vt:lpstr>
      <vt:lpstr>M2-A  Lymphoma Treatment Options (3)</vt:lpstr>
      <vt:lpstr>M2-A  Lymphoma Treatment Options (4)</vt:lpstr>
      <vt:lpstr>M2-A  Lymphoma Treatment Options (5)</vt:lpstr>
      <vt:lpstr>M2-A  Lymphoma Treatment Options (6)</vt:lpstr>
      <vt:lpstr>M2-A  Lymphoma Treatment Options (7)</vt:lpstr>
      <vt:lpstr>M2-A  Lymphoma Treatment Options (8)</vt:lpstr>
      <vt:lpstr>M2-A  Lymphoma Treatment Options (9)</vt:lpstr>
      <vt:lpstr>M2-A  Lymphoma Treatment Options (10)</vt:lpstr>
      <vt:lpstr>M2-A  Lymphoma Treatment Options (11)</vt:lpstr>
      <vt:lpstr>M2-A  Supportive Treatment &amp; Care (1)</vt:lpstr>
      <vt:lpstr>M2-A  Supportive Treatment &amp; Care (2)</vt:lpstr>
      <vt:lpstr>M2-A  Supportive Treatment &amp; Care (3)</vt:lpstr>
      <vt:lpstr>M2-A  Special Patient Groups (1)</vt:lpstr>
      <vt:lpstr>M2-A  Special Patient Groups (2)</vt:lpstr>
      <vt:lpstr>M2-A  Special Patient Groups (3)</vt:lpstr>
      <vt:lpstr>M2-A  Special Patient Groups (4)</vt:lpstr>
      <vt:lpstr>M2-A  Special Patient Groups (5)</vt:lpstr>
      <vt:lpstr>M2-A  Special Patient Groups (6)</vt:lpstr>
      <vt:lpstr>M2-A  Future Lymphoma Treatments (1)</vt:lpstr>
      <vt:lpstr>M2-A  Future Lymphoma Treatments (2)</vt:lpstr>
      <vt:lpstr>M2-A  Future Lymphoma Treatments (3)</vt:lpstr>
      <vt:lpstr>PowerPoint-Präsentation</vt:lpstr>
      <vt:lpstr>M2-B Nursing Care of Lymphoma Patients</vt:lpstr>
      <vt:lpstr>M2-B Patient Support During “Watch-and-wait” </vt:lpstr>
      <vt:lpstr>M2-B Patient Support During Chemotherapy</vt:lpstr>
      <vt:lpstr>M2-B Patient Support During Immunotherapy</vt:lpstr>
      <vt:lpstr>M2-B Patient Support During Immunotherapy</vt:lpstr>
      <vt:lpstr>M2-B Patient Support During Radiotherapy</vt:lpstr>
      <vt:lpstr>M2-B Patient Support Pre- and Post-transplant</vt:lpstr>
      <vt:lpstr>M2-B Patient Support Pre- and Post-transplant</vt:lpstr>
      <vt:lpstr>M2-B Supportive and Palliative Care</vt:lpstr>
      <vt:lpstr>M2-B Supportive and Palliative Care</vt:lpstr>
      <vt:lpstr>M2-B Nursing Care</vt:lpstr>
      <vt:lpstr>Module 2 References (1)</vt:lpstr>
      <vt:lpstr>Module 2 References (2)</vt:lpstr>
      <vt:lpstr>M2 Questions &amp; Answers</vt:lpstr>
    </vt:vector>
  </TitlesOfParts>
  <Company>EBMT Swiss Nurses Working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Lymphoma Learning Programme Module 2</dc:title>
  <dc:creator>EBMT Swiss Nurses Workin Group</dc:creator>
  <cp:lastModifiedBy>Sibel Chet</cp:lastModifiedBy>
  <cp:revision>1</cp:revision>
  <dcterms:created xsi:type="dcterms:W3CDTF">2012-02-11T15:36:13Z</dcterms:created>
  <dcterms:modified xsi:type="dcterms:W3CDTF">2020-07-21T13:25:57Z</dcterms:modified>
  <cp:version>1</cp:version>
</cp:coreProperties>
</file>