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330" r:id="rId6"/>
    <p:sldId id="260" r:id="rId7"/>
    <p:sldId id="269" r:id="rId8"/>
    <p:sldId id="274" r:id="rId9"/>
    <p:sldId id="261" r:id="rId10"/>
    <p:sldId id="275" r:id="rId11"/>
    <p:sldId id="270" r:id="rId12"/>
    <p:sldId id="331" r:id="rId13"/>
    <p:sldId id="290" r:id="rId14"/>
    <p:sldId id="276" r:id="rId15"/>
    <p:sldId id="286" r:id="rId16"/>
    <p:sldId id="277" r:id="rId17"/>
    <p:sldId id="287" r:id="rId18"/>
    <p:sldId id="310" r:id="rId19"/>
    <p:sldId id="262" r:id="rId20"/>
    <p:sldId id="332" r:id="rId21"/>
    <p:sldId id="320" r:id="rId22"/>
    <p:sldId id="333" r:id="rId23"/>
    <p:sldId id="282" r:id="rId24"/>
    <p:sldId id="318" r:id="rId25"/>
    <p:sldId id="284" r:id="rId26"/>
    <p:sldId id="285" r:id="rId27"/>
    <p:sldId id="323" r:id="rId28"/>
    <p:sldId id="325" r:id="rId29"/>
    <p:sldId id="321" r:id="rId30"/>
    <p:sldId id="326" r:id="rId31"/>
    <p:sldId id="327" r:id="rId32"/>
    <p:sldId id="328" r:id="rId33"/>
    <p:sldId id="329" r:id="rId34"/>
    <p:sldId id="334" r:id="rId35"/>
    <p:sldId id="283" r:id="rId36"/>
    <p:sldId id="319" r:id="rId37"/>
    <p:sldId id="322" r:id="rId38"/>
    <p:sldId id="324" r:id="rId39"/>
    <p:sldId id="317" r:id="rId40"/>
    <p:sldId id="303" r:id="rId41"/>
    <p:sldId id="298" r:id="rId42"/>
    <p:sldId id="335" r:id="rId43"/>
    <p:sldId id="265" r:id="rId44"/>
    <p:sldId id="291" r:id="rId45"/>
    <p:sldId id="281" r:id="rId46"/>
    <p:sldId id="266" r:id="rId47"/>
    <p:sldId id="308" r:id="rId48"/>
    <p:sldId id="292" r:id="rId49"/>
    <p:sldId id="309" r:id="rId50"/>
    <p:sldId id="279" r:id="rId51"/>
    <p:sldId id="305" r:id="rId52"/>
    <p:sldId id="306" r:id="rId53"/>
    <p:sldId id="307" r:id="rId54"/>
    <p:sldId id="293" r:id="rId55"/>
    <p:sldId id="300" r:id="rId56"/>
    <p:sldId id="294" r:id="rId57"/>
  </p:sldIdLst>
  <p:sldSz cx="9144000" cy="6858000" type="screen4x3"/>
  <p:notesSz cx="7086600" cy="93726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6" pos="5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9900"/>
    <a:srgbClr val="99CC00"/>
    <a:srgbClr val="339933"/>
    <a:srgbClr val="006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0" autoAdjust="0"/>
    <p:restoredTop sz="95429" autoAdjust="0"/>
  </p:normalViewPr>
  <p:slideViewPr>
    <p:cSldViewPr snapToGrid="0">
      <p:cViewPr varScale="1">
        <p:scale>
          <a:sx n="85" d="100"/>
          <a:sy n="85" d="100"/>
        </p:scale>
        <p:origin x="1608" y="30"/>
      </p:cViewPr>
      <p:guideLst>
        <p:guide orient="horz" pos="1253"/>
        <p:guide pos="2880"/>
        <p:guide orient="horz" pos="482"/>
        <p:guide pos="363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Sheet1!$A$42:$A$48</c:f>
              <c:strCache>
                <c:ptCount val="7"/>
                <c:pt idx="0">
                  <c:v>DLBCL, 31%</c:v>
                </c:pt>
                <c:pt idx="1">
                  <c:v>FL, 22%</c:v>
                </c:pt>
                <c:pt idx="2">
                  <c:v>SLL, 6%</c:v>
                </c:pt>
                <c:pt idx="3">
                  <c:v>MCL, 6%</c:v>
                </c:pt>
                <c:pt idx="4">
                  <c:v>PTCL, 6%</c:v>
                </c:pt>
                <c:pt idx="5">
                  <c:v>MZL, MALT, 5%</c:v>
                </c:pt>
                <c:pt idx="6">
                  <c:v>Other, 24%</c:v>
                </c:pt>
              </c:strCache>
            </c:strRef>
          </c:cat>
          <c:val>
            <c:numRef>
              <c:f>Sheet1!$B$42:$B$48</c:f>
              <c:numCache>
                <c:formatCode>0%</c:formatCode>
                <c:ptCount val="7"/>
                <c:pt idx="0">
                  <c:v>0.31</c:v>
                </c:pt>
                <c:pt idx="1">
                  <c:v>0.22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0.05</c:v>
                </c:pt>
                <c:pt idx="6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8-4E19-81D8-FBE311FC7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943526786397145"/>
          <c:y val="0.12239803987370056"/>
          <c:w val="0.20056473213602852"/>
          <c:h val="0.76403371261492936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59-4134-A0C5-8E166335C74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A59-4134-A0C5-8E166335C746}"/>
              </c:ext>
            </c:extLst>
          </c:dPt>
          <c:dPt>
            <c:idx val="2"/>
            <c:invertIfNegative val="0"/>
            <c:bubble3D val="0"/>
            <c:spPr>
              <a:solidFill>
                <a:srgbClr val="9966FF"/>
              </a:solidFill>
            </c:spPr>
            <c:extLst>
              <c:ext xmlns:c16="http://schemas.microsoft.com/office/drawing/2014/chart" uri="{C3380CC4-5D6E-409C-BE32-E72D297353CC}">
                <c16:uniqueId val="{00000005-AA59-4134-A0C5-8E166335C746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A59-4134-A0C5-8E166335C746}"/>
              </c:ext>
            </c:extLst>
          </c:dPt>
          <c:cat>
            <c:strRef>
              <c:f>Sheet2!$A$3:$A$6</c:f>
              <c:strCache>
                <c:ptCount val="4"/>
                <c:pt idx="0">
                  <c:v>Stage I (Localized)</c:v>
                </c:pt>
                <c:pt idx="1">
                  <c:v>Stage II – III (Regional)</c:v>
                </c:pt>
                <c:pt idx="2">
                  <c:v>Stage IV (Distant)</c:v>
                </c:pt>
                <c:pt idx="3">
                  <c:v>Unknown</c:v>
                </c:pt>
              </c:strCache>
            </c:strRef>
          </c:cat>
          <c:val>
            <c:numRef>
              <c:f>Sheet2!$B$3:$B$6</c:f>
              <c:numCache>
                <c:formatCode>0%</c:formatCode>
                <c:ptCount val="4"/>
                <c:pt idx="0">
                  <c:v>0.9</c:v>
                </c:pt>
                <c:pt idx="1">
                  <c:v>0.91</c:v>
                </c:pt>
                <c:pt idx="2">
                  <c:v>0.76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9-4134-A0C5-8E166335C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0544"/>
        <c:axId val="35182080"/>
      </c:barChart>
      <c:catAx>
        <c:axId val="3518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182080"/>
        <c:crosses val="autoZero"/>
        <c:auto val="1"/>
        <c:lblAlgn val="ctr"/>
        <c:lblOffset val="100"/>
        <c:noMultiLvlLbl val="0"/>
      </c:catAx>
      <c:valAx>
        <c:axId val="35182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1805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B8D215B-940B-42B1-8B89-D1DB94C4458A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BB811E5-E549-4D94-99CC-DED8EA26E4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5096C5-68E7-42E6-887F-682F50D44850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C847568-949D-44D7-BFC8-FE1C9923A5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71399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472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à coins arrondis 14"/>
          <p:cNvSpPr/>
          <p:nvPr userDrawn="1"/>
        </p:nvSpPr>
        <p:spPr>
          <a:xfrm>
            <a:off x="4106863" y="3954463"/>
            <a:ext cx="5037137" cy="400050"/>
          </a:xfrm>
          <a:prstGeom prst="roundRect">
            <a:avLst>
              <a:gd name="adj" fmla="val 50000"/>
            </a:avLst>
          </a:prstGeom>
          <a:solidFill>
            <a:srgbClr val="0060AD"/>
          </a:solidFill>
          <a:ln w="38100">
            <a:noFill/>
          </a:ln>
        </p:spPr>
        <p:txBody>
          <a:bodyPr>
            <a:normAutofit fontScale="92500" lnSpcReduction="20000"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1500" b="1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8475663" y="3954463"/>
            <a:ext cx="665162" cy="400050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8475663" y="2052638"/>
            <a:ext cx="668337" cy="17954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à coins arrondis 9"/>
          <p:cNvSpPr>
            <a:spLocks noChangeArrowheads="1"/>
          </p:cNvSpPr>
          <p:nvPr userDrawn="1"/>
        </p:nvSpPr>
        <p:spPr bwMode="auto">
          <a:xfrm>
            <a:off x="4106863" y="2052638"/>
            <a:ext cx="5037137" cy="1795462"/>
          </a:xfrm>
          <a:prstGeom prst="roundRect">
            <a:avLst>
              <a:gd name="adj" fmla="val 10824"/>
            </a:avLst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de-DE" altLang="de-DE" sz="1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 userDrawn="1"/>
        </p:nvSpPr>
        <p:spPr bwMode="auto">
          <a:xfrm>
            <a:off x="1203325" y="6519863"/>
            <a:ext cx="794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de-DE" sz="2000" dirty="0">
                <a:solidFill>
                  <a:schemeClr val="bg1"/>
                </a:solidFill>
              </a:rPr>
              <a:t>www.ebmt-swiss-ng.org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07766" y="2053814"/>
            <a:ext cx="5036234" cy="1329466"/>
          </a:xfrm>
          <a:prstGeom prst="rect">
            <a:avLst/>
          </a:prstGeom>
        </p:spPr>
        <p:txBody>
          <a:bodyPr/>
          <a:lstStyle>
            <a:lvl1pPr algn="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72596" y="3947486"/>
            <a:ext cx="3147649" cy="39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000" i="1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615410" y="3407187"/>
            <a:ext cx="3528590" cy="41923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>
          <a:xfrm>
            <a:off x="7621175" y="3945506"/>
            <a:ext cx="1522825" cy="39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fr-FR" sz="2000" i="1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3" descr="K:\EBMT Swiss Nurses Working Group (bm)\14-202 Logo und Corporate-Design 2014\Logo\Logo EBM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8" y="2052637"/>
            <a:ext cx="328546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à coins arrondis 3"/>
          <p:cNvSpPr/>
          <p:nvPr userDrawn="1"/>
        </p:nvSpPr>
        <p:spPr>
          <a:xfrm>
            <a:off x="2054225" y="2389188"/>
            <a:ext cx="5035550" cy="1795462"/>
          </a:xfrm>
          <a:prstGeom prst="roundRect">
            <a:avLst>
              <a:gd name="adj" fmla="val 10822"/>
            </a:avLst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imes New Roman" pitchFamily="18" charset="0"/>
              <a:cs typeface="+mn-cs"/>
            </a:endParaRPr>
          </a:p>
        </p:txBody>
      </p:sp>
      <p:sp>
        <p:nvSpPr>
          <p:cNvPr id="7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84D3D6C-8A38-4AC6-B2F4-D86F610CBD27}" type="slidenum">
              <a:rPr lang="en-GB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54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4984" y="2390671"/>
            <a:ext cx="5029201" cy="177336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0" y="6498001"/>
            <a:ext cx="6534150" cy="3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8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060AD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endParaRPr lang="fr-FR" altLang="de-DE" sz="1500" b="1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endParaRPr lang="fr-FR" altLang="de-DE" sz="35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Espace réservé du numéro de diapositive 11"/>
          <p:cNvSpPr txBox="1">
            <a:spLocks/>
          </p:cNvSpPr>
          <p:nvPr userDrawn="1"/>
        </p:nvSpPr>
        <p:spPr>
          <a:xfrm>
            <a:off x="7010400" y="6497638"/>
            <a:ext cx="2133600" cy="360362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42E939-46E2-4B2F-84B0-981CB8249BB9}" type="slidenum">
              <a:rPr lang="en-GB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à coins arrondis 6"/>
          <p:cNvSpPr/>
          <p:nvPr userDrawn="1"/>
        </p:nvSpPr>
        <p:spPr>
          <a:xfrm>
            <a:off x="2411413" y="1149350"/>
            <a:ext cx="6732587" cy="73025"/>
          </a:xfrm>
          <a:prstGeom prst="roundRect">
            <a:avLst/>
          </a:prstGeom>
          <a:solidFill>
            <a:srgbClr val="0060AD"/>
          </a:solidFill>
          <a:ln w="12700">
            <a:solidFill>
              <a:srgbClr val="336699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Times New Roman" pitchFamily="18" charset="0"/>
              <a:cs typeface="+mn-cs"/>
            </a:endParaRPr>
          </a:p>
        </p:txBody>
      </p:sp>
      <p:pic>
        <p:nvPicPr>
          <p:cNvPr id="8" name="Picture 2" descr="J:\EBMT.Swiss.Working.Group.Study.Day.17.11.12\Logo_EBM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50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2526890" y="0"/>
            <a:ext cx="6617109" cy="114651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60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661182" y="1491175"/>
            <a:ext cx="8300257" cy="493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285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Haga clic para modificar el estilo de texto del patrón</a:t>
            </a:r>
          </a:p>
          <a:p>
            <a:pPr lvl="1"/>
            <a:r>
              <a:rPr lang="en-US" altLang="de-DE"/>
              <a:t>Segundo nivel</a:t>
            </a:r>
          </a:p>
          <a:p>
            <a:pPr lvl="2"/>
            <a:r>
              <a:rPr lang="en-US" altLang="de-DE"/>
              <a:t>Tercer nivel</a:t>
            </a:r>
          </a:p>
          <a:p>
            <a:pPr lvl="3"/>
            <a:r>
              <a:rPr lang="en-US" altLang="de-DE"/>
              <a:t>Cuarto nivel</a:t>
            </a:r>
          </a:p>
          <a:p>
            <a:pPr lvl="4"/>
            <a:r>
              <a:rPr lang="en-US" altLang="de-DE"/>
              <a:t>Quinto nivel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2363" y="157163"/>
            <a:ext cx="675163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0060A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60A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researchuk.org/cancer-info/cancerstats/types/nhl/mortality/uk-nonhodgkin-lymphoma-mortality-statistic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ancerresearchuk.org/cancer-info/cancerstats/types/nhl/mortality/uk-nonhodgkin-lymphoma-mortality-statistics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ancerresearchuk.org/cancer-info/cancerstats/types/nhl/mortality/uk-nonhodgkin-lymphoma-mortality-statistics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ncerresearchuk.org/cancer-info/cancerstats/types/nhl/mortality/uk-nonhodgkin-lymphoma-mortality-statistics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researchuk.org/cancer-info/cancerstats/types/nhl/mortality/uk-nonhodgkin-lymphoma-mortality-statistic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cnx.org/content/m46563/1.3" TargetMode="Externa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7583488" y="4002088"/>
            <a:ext cx="143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800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281488" y="2068513"/>
            <a:ext cx="48625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Lymphoma Learning Programme</a:t>
            </a:r>
          </a:p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for Nurses and </a:t>
            </a:r>
          </a:p>
          <a:p>
            <a:pPr algn="r" eaLnBrk="1" hangingPunct="1">
              <a:spcBef>
                <a:spcPts val="300"/>
              </a:spcBef>
              <a:buFontTx/>
              <a:buNone/>
            </a:pPr>
            <a:r>
              <a:rPr lang="en-CA" altLang="de-DE" sz="2700">
                <a:solidFill>
                  <a:schemeClr val="bg1"/>
                </a:solidFill>
                <a:latin typeface="Calibri" pitchFamily="34" charset="0"/>
              </a:rPr>
              <a:t>Allied </a:t>
            </a:r>
            <a:r>
              <a:rPr lang="en-CA" altLang="de-DE" sz="2700" dirty="0">
                <a:solidFill>
                  <a:schemeClr val="bg1"/>
                </a:solidFill>
                <a:latin typeface="Calibri" pitchFamily="34" charset="0"/>
              </a:rPr>
              <a:t>Healthcare Professionals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es-ES" altLang="de-DE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270375" y="3946525"/>
            <a:ext cx="487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de-DE" sz="2000" i="1">
                <a:solidFill>
                  <a:schemeClr val="bg1"/>
                </a:solidFill>
                <a:latin typeface="Calibri" pitchFamily="34" charset="0"/>
              </a:rPr>
              <a:t>September/2014</a:t>
            </a:r>
            <a:endParaRPr lang="en-US" altLang="de-DE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M1-A </a:t>
            </a:r>
            <a:br>
              <a:rPr lang="en-GB" altLang="en-US" sz="3200" b="1" dirty="0"/>
            </a:br>
            <a:r>
              <a:rPr lang="en-GB" altLang="en-US" sz="3200" b="1" dirty="0" err="1"/>
              <a:t>Lymphopoiesis</a:t>
            </a:r>
            <a:r>
              <a:rPr lang="en-GB" altLang="en-US" sz="3200" b="1" dirty="0"/>
              <a:t> (2)  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171" y="1657145"/>
            <a:ext cx="8229600" cy="466922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CA" altLang="en-US" sz="2400" dirty="0"/>
              <a:t>Lymphocyte development is a complex process, highly controlled by many different genes which act at specific stages of B or T cell differentiation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CA" altLang="en-US" sz="2400" dirty="0">
                <a:solidFill>
                  <a:prstClr val="black"/>
                </a:solidFill>
              </a:rPr>
              <a:t>Characteristic combinations of CD (cluster of differentiation) antigens are present on different lymphocyte types and stages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CA" altLang="en-US" sz="2400" dirty="0">
                <a:solidFill>
                  <a:prstClr val="black"/>
                </a:solidFill>
              </a:rPr>
              <a:t>Various forms of lymphomas are derived from different lymphocyte types and stages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>
                <a:solidFill>
                  <a:prstClr val="black"/>
                </a:solidFill>
              </a:rPr>
              <a:t>Can be identified and distinguished by CD antigen expression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>
                <a:solidFill>
                  <a:prstClr val="black"/>
                </a:solidFill>
              </a:rPr>
              <a:t>Most B cell lymphomas express the CD19 and CD20 antigen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>
                <a:solidFill>
                  <a:prstClr val="black"/>
                </a:solidFill>
              </a:rPr>
              <a:t>CD30 is the hallmark for several Peripheral T Cell Lymphoma types (e.g. ALCL), and classical Hodgkin Lymphoma</a:t>
            </a:r>
          </a:p>
          <a:p>
            <a:endParaRPr lang="en-CA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M1-A </a:t>
            </a:r>
            <a:br>
              <a:rPr lang="en-GB" altLang="en-US" sz="3200" b="1" dirty="0"/>
            </a:br>
            <a:r>
              <a:rPr lang="en-GB" altLang="en-US" sz="3200" b="1" dirty="0"/>
              <a:t>What is a Lymphoma?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696" y="1649512"/>
            <a:ext cx="8229600" cy="474145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Cancer of the lymphatic system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Most common blood cancer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Occurs when lymphocytes (B or T cells) grow and multiply uncontrollably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Cancerous lymphocytes travel to the lymph nodes, spleen, bone marrow, blood, or other organs, and form a tumor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>
                <a:solidFill>
                  <a:prstClr val="black"/>
                </a:solidFill>
              </a:rPr>
              <a:t>Two main forms: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>
                <a:solidFill>
                  <a:prstClr val="black"/>
                </a:solidFill>
              </a:rPr>
              <a:t>Hodgkin lymphoma (HL) and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>
                <a:solidFill>
                  <a:prstClr val="black"/>
                </a:solidFill>
              </a:rPr>
              <a:t>Non-Hodgkin lymphoma (NHL)</a:t>
            </a:r>
            <a:endParaRPr lang="en-CA" alt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alt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1B: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Classification of Lymphoma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Classification of Lymphomas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696" y="1649510"/>
            <a:ext cx="8229600" cy="4525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Historical (Outdated) classifications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Rappaport classification (1966)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Rye classification for Hodgkin disease (1966)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 err="1"/>
              <a:t>Lukes</a:t>
            </a:r>
            <a:r>
              <a:rPr lang="en-GB" altLang="en-US" sz="2400" dirty="0"/>
              <a:t> and Collins’ classification (1974)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Kiel classification for B and T cell lymphomas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NCI Working Formulation for Non-Hodgkin Lymphoma (NHL) (1982)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The Revised European American Lymphoma </a:t>
            </a:r>
            <a:r>
              <a:rPr lang="en-CA" altLang="en-US" sz="2400" dirty="0">
                <a:solidFill>
                  <a:srgbClr val="000000"/>
                </a:solidFill>
              </a:rPr>
              <a:t>(REAL) </a:t>
            </a:r>
            <a:r>
              <a:rPr lang="en-CA" altLang="en-US" sz="2400" dirty="0"/>
              <a:t>Classification (1993)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81012" y="6516614"/>
            <a:ext cx="57284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Müller et al., 2005; Lu, 2005</a:t>
            </a:r>
          </a:p>
        </p:txBody>
      </p:sp>
    </p:spTree>
    <p:extLst>
      <p:ext uri="{BB962C8B-B14F-4D97-AF65-F5344CB8AC3E}">
        <p14:creationId xmlns:p14="http://schemas.microsoft.com/office/powerpoint/2010/main" val="189177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Classification of Lymphomas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5"/>
            <a:ext cx="8229600" cy="4132006"/>
          </a:xfrm>
        </p:spPr>
        <p:txBody>
          <a:bodyPr/>
          <a:lstStyle/>
          <a:p>
            <a:r>
              <a:rPr lang="en-GB" altLang="en-US" sz="2400" dirty="0"/>
              <a:t>Current Classification:</a:t>
            </a:r>
          </a:p>
          <a:p>
            <a:pPr lvl="1"/>
            <a:r>
              <a:rPr lang="en-GB" altLang="en-US" sz="2400" dirty="0"/>
              <a:t>WHO Lymphoma Classification, 4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edition (2008)</a:t>
            </a:r>
            <a:endParaRPr lang="en-CA" altLang="en-US" sz="2400" dirty="0"/>
          </a:p>
          <a:p>
            <a:pPr lvl="2"/>
            <a:r>
              <a:rPr lang="en-CA" altLang="en-US" dirty="0"/>
              <a:t>Tumors of hematopoietic and lymphoid tissues:</a:t>
            </a:r>
          </a:p>
          <a:p>
            <a:pPr lvl="3"/>
            <a:r>
              <a:rPr lang="en-CA" altLang="en-US" sz="2400" dirty="0"/>
              <a:t>Mature B cell neoplasms</a:t>
            </a:r>
          </a:p>
          <a:p>
            <a:pPr lvl="3"/>
            <a:r>
              <a:rPr lang="en-CA" altLang="en-US" sz="2400" dirty="0"/>
              <a:t>Mature T cell and NK-cell neoplasms</a:t>
            </a:r>
          </a:p>
          <a:p>
            <a:pPr lvl="3"/>
            <a:r>
              <a:rPr lang="en-CA" altLang="en-US" sz="2400" dirty="0"/>
              <a:t>Hodgkin Lymphoma</a:t>
            </a:r>
          </a:p>
          <a:p>
            <a:pPr lvl="3"/>
            <a:r>
              <a:rPr lang="en-CA" altLang="en-US" sz="2400" dirty="0" err="1"/>
              <a:t>Histiocytic</a:t>
            </a:r>
            <a:r>
              <a:rPr lang="en-CA" altLang="en-US" sz="2400" dirty="0"/>
              <a:t> and dendritic cell neoplasms</a:t>
            </a:r>
          </a:p>
          <a:p>
            <a:pPr lvl="3"/>
            <a:r>
              <a:rPr lang="en-CA" altLang="en-US" sz="2400" dirty="0"/>
              <a:t>Post-transplantation </a:t>
            </a:r>
            <a:r>
              <a:rPr lang="en-CA" altLang="en-US" sz="2400" dirty="0" err="1"/>
              <a:t>lymphoproliferative</a:t>
            </a:r>
            <a:r>
              <a:rPr lang="en-CA" altLang="en-US" sz="2400" dirty="0"/>
              <a:t> disorders (PTLDs)</a:t>
            </a:r>
            <a:endParaRPr lang="en-GB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4824" y="6529360"/>
            <a:ext cx="810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Swerdlow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SH et al., 2008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WHO Classification, 2008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8631" y="1332964"/>
            <a:ext cx="2505144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altLang="en-US" sz="2800" dirty="0">
                <a:solidFill>
                  <a:prstClr val="black"/>
                </a:solidFill>
              </a:rPr>
              <a:t>Lymphomas</a:t>
            </a:r>
            <a:endParaRPr lang="en-CA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664" y="4152211"/>
            <a:ext cx="2989006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Mature B-cell neoplasms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664" y="4595216"/>
            <a:ext cx="4470886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Mature T-cell and NK-cell neoplasms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2392" y="2148555"/>
            <a:ext cx="3261787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Hodgkin Lymphomas (HL)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972" y="5148275"/>
            <a:ext cx="4647867" cy="400110"/>
          </a:xfrm>
          <a:prstGeom prst="rect">
            <a:avLst/>
          </a:prstGeom>
          <a:solidFill>
            <a:srgbClr val="CCFF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 err="1">
                <a:solidFill>
                  <a:prstClr val="black"/>
                </a:solidFill>
                <a:latin typeface="Arial" charset="0"/>
              </a:rPr>
              <a:t>Histiocytic</a:t>
            </a:r>
            <a:r>
              <a:rPr lang="en-CA" altLang="en-US" sz="2000" dirty="0">
                <a:solidFill>
                  <a:prstClr val="black"/>
                </a:solidFill>
                <a:latin typeface="Arial" charset="0"/>
              </a:rPr>
              <a:t> and dendritic cell neoplasms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308" y="5645960"/>
            <a:ext cx="4647867" cy="707886"/>
          </a:xfrm>
          <a:prstGeom prst="rect">
            <a:avLst/>
          </a:prstGeom>
          <a:solidFill>
            <a:srgbClr val="CCFF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 err="1">
                <a:solidFill>
                  <a:prstClr val="black"/>
                </a:solidFill>
                <a:latin typeface="Arial" charset="0"/>
              </a:rPr>
              <a:t>Posttransplantation</a:t>
            </a:r>
            <a:r>
              <a:rPr lang="en-CA" altLang="en-US" sz="20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CA" altLang="en-US" sz="2000" dirty="0" err="1">
                <a:solidFill>
                  <a:prstClr val="black"/>
                </a:solidFill>
                <a:latin typeface="Arial" charset="0"/>
              </a:rPr>
              <a:t>lymphoproliferative</a:t>
            </a:r>
            <a:r>
              <a:rPr lang="en-CA" altLang="en-US" sz="2000" dirty="0">
                <a:solidFill>
                  <a:prstClr val="black"/>
                </a:solidFill>
                <a:latin typeface="Arial" charset="0"/>
              </a:rPr>
              <a:t> disorders (PTLDs)</a:t>
            </a:r>
            <a:endParaRPr lang="en-GB" altLang="en-US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664" y="2668755"/>
            <a:ext cx="3700448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Precursor lymphoid neoplasms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938" y="2135710"/>
            <a:ext cx="3970174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Non-Hodgkin Lymphomas (NHL)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4541113" y="1856184"/>
            <a:ext cx="420090" cy="27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4961203" y="1856184"/>
            <a:ext cx="511189" cy="292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972" y="2519289"/>
            <a:ext cx="0" cy="224711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6972" y="2866601"/>
            <a:ext cx="2036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972" y="4360599"/>
            <a:ext cx="2036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6972" y="4766401"/>
            <a:ext cx="2036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0561" y="2548665"/>
            <a:ext cx="0" cy="115639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29489" y="2714922"/>
            <a:ext cx="2547595" cy="70788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Nodular Lymphocyte predominant HL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29489" y="3562625"/>
            <a:ext cx="1790511" cy="4001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2000" dirty="0">
                <a:solidFill>
                  <a:prstClr val="black"/>
                </a:solidFill>
              </a:rPr>
              <a:t>Classical HL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590395" y="3705064"/>
            <a:ext cx="24684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1" idx="1"/>
          </p:cNvCxnSpPr>
          <p:nvPr/>
        </p:nvCxnSpPr>
        <p:spPr>
          <a:xfrm>
            <a:off x="5582642" y="3068865"/>
            <a:ext cx="24684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97677" y="4165595"/>
            <a:ext cx="2809503" cy="353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Nodular Sclerosis CHL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97677" y="4640444"/>
            <a:ext cx="2809503" cy="353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Lymphocyte-rich CHL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97678" y="5139741"/>
            <a:ext cx="2819336" cy="353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Mixed cellularity CHL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04389" y="5643810"/>
            <a:ext cx="2819334" cy="353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Lymphocyte-depleted CHL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5863121" y="3987972"/>
            <a:ext cx="10328" cy="183280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9" idx="1"/>
          </p:cNvCxnSpPr>
          <p:nvPr/>
        </p:nvCxnSpPr>
        <p:spPr>
          <a:xfrm>
            <a:off x="5851989" y="4342566"/>
            <a:ext cx="145688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80966" y="4817415"/>
            <a:ext cx="1234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38633" y="5820781"/>
            <a:ext cx="1234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63121" y="5316712"/>
            <a:ext cx="12342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13522" y="3222913"/>
            <a:ext cx="1319245" cy="353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B-LB NOS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49009" y="3211013"/>
            <a:ext cx="1319245" cy="353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T-LB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3522" y="3672884"/>
            <a:ext cx="3354732" cy="353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</a:pPr>
            <a:r>
              <a:rPr lang="en-CA" altLang="en-US" sz="1700" dirty="0">
                <a:solidFill>
                  <a:prstClr val="black"/>
                </a:solidFill>
              </a:rPr>
              <a:t>B-LB NOS with genetic </a:t>
            </a:r>
            <a:r>
              <a:rPr lang="en-CA" altLang="en-US" sz="1700" dirty="0" err="1">
                <a:solidFill>
                  <a:prstClr val="black"/>
                </a:solidFill>
              </a:rPr>
              <a:t>abnorm</a:t>
            </a:r>
            <a:r>
              <a:rPr lang="en-CA" altLang="en-US" sz="17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60" name="Straight Connector 59"/>
          <p:cNvCxnSpPr>
            <a:endCxn id="63" idx="0"/>
          </p:cNvCxnSpPr>
          <p:nvPr/>
        </p:nvCxnSpPr>
        <p:spPr>
          <a:xfrm>
            <a:off x="2690888" y="3068865"/>
            <a:ext cx="0" cy="6040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409" name="Straight Connector 17408"/>
          <p:cNvCxnSpPr/>
          <p:nvPr/>
        </p:nvCxnSpPr>
        <p:spPr>
          <a:xfrm flipH="1">
            <a:off x="2335168" y="3387984"/>
            <a:ext cx="71384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4824" y="6529360"/>
            <a:ext cx="810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Swerdlow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SH et al., 2008</a:t>
            </a:r>
          </a:p>
        </p:txBody>
      </p:sp>
    </p:spTree>
    <p:extLst>
      <p:ext uri="{BB962C8B-B14F-4D97-AF65-F5344CB8AC3E}">
        <p14:creationId xmlns:p14="http://schemas.microsoft.com/office/powerpoint/2010/main" val="183288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Classification of NHL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5"/>
            <a:ext cx="8229600" cy="38763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400"/>
              <a:t>Non-Hodgkin’s lymphoma (NHL)</a:t>
            </a:r>
            <a:endParaRPr lang="en-CA" altLang="en-US" sz="240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/>
              <a:t>Old classification</a:t>
            </a:r>
            <a:endParaRPr lang="en-CA" altLang="en-US" sz="240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altLang="en-US"/>
              <a:t>Aggressive / High-grade (B-cell, T-cell)</a:t>
            </a:r>
            <a:endParaRPr lang="en-CA" altLang="en-US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altLang="en-US"/>
              <a:t>Indolent lymphomas / Low-grade (B-cell, T-cell)</a:t>
            </a:r>
            <a:endParaRPr lang="en-CA" altLang="en-US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/>
              <a:t>WHO Lymphoma Classification, 4</a:t>
            </a:r>
            <a:r>
              <a:rPr lang="en-GB" altLang="en-US" sz="2400" baseline="30000"/>
              <a:t>th</a:t>
            </a:r>
            <a:r>
              <a:rPr lang="en-GB" altLang="en-US" sz="2400"/>
              <a:t> edition</a:t>
            </a:r>
            <a:endParaRPr lang="en-CA" altLang="en-US" sz="240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altLang="en-US"/>
              <a:t>Precursor lymphomas</a:t>
            </a:r>
            <a:endParaRPr lang="en-CA" altLang="en-US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altLang="en-US"/>
              <a:t>Mature B-cell lymphomas </a:t>
            </a:r>
            <a:endParaRPr lang="en-CA" altLang="en-US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altLang="en-US"/>
              <a:t>Mature T-cell and NK-cell lymphomas</a:t>
            </a:r>
            <a:endParaRPr lang="en-CA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4824" y="6529360"/>
            <a:ext cx="810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Swerdlow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SH et al., 2008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Classification of NHL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864" y="2298286"/>
            <a:ext cx="8229600" cy="3669890"/>
          </a:xfrm>
        </p:spPr>
        <p:txBody>
          <a:bodyPr numCol="2"/>
          <a:lstStyle/>
          <a:p>
            <a:pPr marL="114300" lvl="0" indent="0"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B-cell Type (~85-90%)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B-CLL/SLL (Lymphocytic Lymphoma)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B-PLL (</a:t>
            </a:r>
            <a:r>
              <a:rPr lang="en-CA" altLang="en-US" sz="1600" dirty="0" err="1">
                <a:solidFill>
                  <a:prstClr val="black"/>
                </a:solidFill>
              </a:rPr>
              <a:t>Prolymphocytic</a:t>
            </a:r>
            <a:r>
              <a:rPr lang="en-CA" altLang="en-US" sz="1600" dirty="0">
                <a:solidFill>
                  <a:prstClr val="black"/>
                </a:solidFill>
              </a:rPr>
              <a:t> Leukemia)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Hairy-cell Leukemia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Splenic Marginal-zone Lymphoma (MZL)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Nodal MZL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Extra-nodal MZL (MALT-Lymphoma)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Mantle Cell Lymphoma (MCL)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Follicular Lymphoma (FL, Grade I-II)</a:t>
            </a:r>
          </a:p>
          <a:p>
            <a:pPr lvl="0"/>
            <a:r>
              <a:rPr lang="en-CA" altLang="en-US" sz="1600" dirty="0">
                <a:solidFill>
                  <a:prstClr val="black"/>
                </a:solidFill>
              </a:rPr>
              <a:t>Primary Cutaneous Follicle Center Lymphoma</a:t>
            </a:r>
          </a:p>
          <a:p>
            <a:pPr marL="114300" indent="0"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T-cell Type (~10-15%)</a:t>
            </a:r>
          </a:p>
          <a:p>
            <a:r>
              <a:rPr lang="en-CA" altLang="en-US" sz="1600" dirty="0"/>
              <a:t>T-PLL (</a:t>
            </a:r>
            <a:r>
              <a:rPr lang="en-CA" altLang="en-US" sz="1600" dirty="0" err="1"/>
              <a:t>Prolymphocytic</a:t>
            </a:r>
            <a:r>
              <a:rPr lang="en-CA" altLang="en-US" sz="1600" dirty="0"/>
              <a:t> Leukemia)</a:t>
            </a:r>
          </a:p>
          <a:p>
            <a:r>
              <a:rPr lang="en-CA" altLang="en-US" sz="1600" dirty="0"/>
              <a:t>T-cell large granular lymphocytic leukemia</a:t>
            </a:r>
          </a:p>
          <a:p>
            <a:r>
              <a:rPr lang="en-CA" altLang="en-US" sz="1600" dirty="0"/>
              <a:t>Chronic NK-cell Proliferation</a:t>
            </a:r>
          </a:p>
          <a:p>
            <a:r>
              <a:rPr lang="en-CA" altLang="en-US" sz="1600" dirty="0"/>
              <a:t>Mycosis </a:t>
            </a:r>
            <a:r>
              <a:rPr lang="en-CA" altLang="en-US" sz="1600" dirty="0" err="1"/>
              <a:t>fungoides</a:t>
            </a:r>
            <a:r>
              <a:rPr lang="en-CA" altLang="en-US" sz="1600" dirty="0"/>
              <a:t> (MF; cutaneous T-cell lymphoma)</a:t>
            </a:r>
          </a:p>
          <a:p>
            <a:r>
              <a:rPr lang="en-CA" altLang="en-US" sz="1600" dirty="0" err="1"/>
              <a:t>Sézary</a:t>
            </a:r>
            <a:r>
              <a:rPr lang="en-CA" altLang="en-US" sz="1600" dirty="0"/>
              <a:t> Syndrome</a:t>
            </a:r>
          </a:p>
          <a:p>
            <a:r>
              <a:rPr lang="en-CA" altLang="en-US" sz="1600" dirty="0"/>
              <a:t>Primary cutaneous CD30+ T-cell </a:t>
            </a:r>
            <a:r>
              <a:rPr lang="en-CA" altLang="en-US" sz="1600" dirty="0" err="1"/>
              <a:t>lymphoproliferative</a:t>
            </a:r>
            <a:r>
              <a:rPr lang="en-CA" altLang="en-US" sz="1600" dirty="0"/>
              <a:t> disorders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3757" y="1602652"/>
            <a:ext cx="401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C00000"/>
                </a:solidFill>
              </a:rPr>
              <a:t>“Indolent” Lymphoma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824" y="6529360"/>
            <a:ext cx="810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Swerdlow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SH et al., 2008;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Bierman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and Armitage, 2012</a:t>
            </a:r>
          </a:p>
        </p:txBody>
      </p:sp>
    </p:spTree>
    <p:extLst>
      <p:ext uri="{BB962C8B-B14F-4D97-AF65-F5344CB8AC3E}">
        <p14:creationId xmlns:p14="http://schemas.microsoft.com/office/powerpoint/2010/main" val="418586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Classification of NHL (3)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1139" y="2260186"/>
            <a:ext cx="7990861" cy="2226089"/>
          </a:xfrm>
        </p:spPr>
        <p:txBody>
          <a:bodyPr numCol="2"/>
          <a:lstStyle/>
          <a:p>
            <a:pPr lvl="0" indent="-257175"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B-cell Type </a:t>
            </a:r>
          </a:p>
          <a:p>
            <a:pPr lvl="0" indent="-257175"/>
            <a:r>
              <a:rPr lang="en-CA" altLang="en-US" sz="1600" dirty="0">
                <a:solidFill>
                  <a:prstClr val="black"/>
                </a:solidFill>
              </a:rPr>
              <a:t>Diffuse large B-cell lymphoma (DLBCL)</a:t>
            </a:r>
          </a:p>
          <a:p>
            <a:pPr indent="-257175"/>
            <a:r>
              <a:rPr lang="en-CA" altLang="en-US" sz="1600" dirty="0">
                <a:solidFill>
                  <a:prstClr val="black"/>
                </a:solidFill>
              </a:rPr>
              <a:t>Primary cutaneous DLBCL</a:t>
            </a:r>
          </a:p>
          <a:p>
            <a:pPr indent="-257175"/>
            <a:r>
              <a:rPr lang="en-CA" altLang="en-US" sz="1600" dirty="0">
                <a:solidFill>
                  <a:prstClr val="black"/>
                </a:solidFill>
              </a:rPr>
              <a:t>Primary </a:t>
            </a:r>
            <a:r>
              <a:rPr lang="en-CA" altLang="en-US" sz="1600" dirty="0" err="1">
                <a:solidFill>
                  <a:prstClr val="black"/>
                </a:solidFill>
              </a:rPr>
              <a:t>mediastinal</a:t>
            </a:r>
            <a:r>
              <a:rPr lang="en-CA" altLang="en-US" sz="1600" dirty="0">
                <a:solidFill>
                  <a:prstClr val="black"/>
                </a:solidFill>
              </a:rPr>
              <a:t> (</a:t>
            </a:r>
            <a:r>
              <a:rPr lang="en-CA" altLang="en-US" sz="1600" dirty="0" err="1">
                <a:solidFill>
                  <a:prstClr val="black"/>
                </a:solidFill>
              </a:rPr>
              <a:t>thymic</a:t>
            </a:r>
            <a:r>
              <a:rPr lang="en-CA" altLang="en-US" sz="1600" dirty="0">
                <a:solidFill>
                  <a:prstClr val="black"/>
                </a:solidFill>
              </a:rPr>
              <a:t>) large B-cell lymphoma</a:t>
            </a:r>
          </a:p>
          <a:p>
            <a:pPr indent="-257175"/>
            <a:r>
              <a:rPr lang="en-CA" altLang="en-US" sz="1600" dirty="0">
                <a:solidFill>
                  <a:prstClr val="black"/>
                </a:solidFill>
              </a:rPr>
              <a:t>Intravascular large B-cell lymphoma</a:t>
            </a:r>
          </a:p>
          <a:p>
            <a:pPr lvl="0" indent="-257175"/>
            <a:r>
              <a:rPr lang="en-CA" altLang="en-US" sz="1600" dirty="0" err="1">
                <a:solidFill>
                  <a:prstClr val="black"/>
                </a:solidFill>
              </a:rPr>
              <a:t>Burkitt</a:t>
            </a:r>
            <a:r>
              <a:rPr lang="en-CA" altLang="en-US" sz="1600" dirty="0">
                <a:solidFill>
                  <a:prstClr val="black"/>
                </a:solidFill>
              </a:rPr>
              <a:t> Lymphoma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0775" y="1602652"/>
            <a:ext cx="462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Aggressive Lymphoma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4824" y="6529360"/>
            <a:ext cx="8101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Swerdlow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SH et al., 2008; </a:t>
            </a:r>
            <a:r>
              <a:rPr lang="en-CA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Bierman</a:t>
            </a:r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and Armitage, 2012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1189" y="2260186"/>
            <a:ext cx="8229600" cy="2226089"/>
          </a:xfrm>
        </p:spPr>
        <p:txBody>
          <a:bodyPr numCol="2"/>
          <a:lstStyle/>
          <a:p>
            <a:pPr indent="-257175">
              <a:buNone/>
            </a:pPr>
            <a:r>
              <a:rPr lang="en-GB" altLang="en-US" sz="2400" dirty="0">
                <a:solidFill>
                  <a:srgbClr val="0070C0"/>
                </a:solidFill>
              </a:rPr>
              <a:t>T-cell Type </a:t>
            </a:r>
          </a:p>
          <a:p>
            <a:pPr indent="-257175"/>
            <a:r>
              <a:rPr lang="en-CA" altLang="en-US" sz="1600" dirty="0"/>
              <a:t>Anaplastic large cell lymphoma (ALCL)</a:t>
            </a:r>
          </a:p>
          <a:p>
            <a:pPr indent="-257175"/>
            <a:r>
              <a:rPr lang="en-CA" altLang="en-US" sz="1600" dirty="0"/>
              <a:t>Peripheral T-cell lymphoma, NOS</a:t>
            </a:r>
          </a:p>
          <a:p>
            <a:pPr indent="-257175"/>
            <a:r>
              <a:rPr lang="en-CA" altLang="en-US" sz="1600" dirty="0"/>
              <a:t>Extranodal NK/T-cell lymphoma, nasal</a:t>
            </a:r>
          </a:p>
          <a:p>
            <a:pPr indent="-257175"/>
            <a:r>
              <a:rPr lang="en-CA" altLang="en-US" sz="1600" dirty="0" err="1"/>
              <a:t>Enteropathy</a:t>
            </a:r>
            <a:r>
              <a:rPr lang="en-CA" altLang="en-US" sz="1600" dirty="0"/>
              <a:t>-associated T-cell lymphoma</a:t>
            </a:r>
          </a:p>
          <a:p>
            <a:pPr indent="-257175"/>
            <a:r>
              <a:rPr lang="en-CA" altLang="en-US" sz="1600" dirty="0" err="1"/>
              <a:t>Hepatosplenic</a:t>
            </a:r>
            <a:r>
              <a:rPr lang="en-CA" altLang="en-US" sz="1600" dirty="0"/>
              <a:t> T-cell lymphoma</a:t>
            </a:r>
          </a:p>
        </p:txBody>
      </p:sp>
    </p:spTree>
    <p:extLst>
      <p:ext uri="{BB962C8B-B14F-4D97-AF65-F5344CB8AC3E}">
        <p14:creationId xmlns:p14="http://schemas.microsoft.com/office/powerpoint/2010/main" val="244927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M1-B </a:t>
            </a:r>
            <a:br>
              <a:rPr lang="en-GB" altLang="en-US" sz="3200" b="1" dirty="0"/>
            </a:br>
            <a:r>
              <a:rPr lang="en-GB" altLang="en-US" sz="3200" b="1" dirty="0"/>
              <a:t>Distribution of Lymphoma Types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787" y="6545818"/>
            <a:ext cx="14670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050" i="1" dirty="0">
                <a:solidFill>
                  <a:schemeClr val="bg1"/>
                </a:solidFill>
              </a:rPr>
              <a:t>Source: </a:t>
            </a:r>
            <a:r>
              <a:rPr lang="en-CA" altLang="en-US" sz="1050" i="1" dirty="0" err="1">
                <a:solidFill>
                  <a:schemeClr val="bg1"/>
                </a:solidFill>
              </a:rPr>
              <a:t>DeVos</a:t>
            </a:r>
            <a:r>
              <a:rPr lang="en-CA" altLang="en-US" sz="1050" i="1" dirty="0">
                <a:solidFill>
                  <a:schemeClr val="bg1"/>
                </a:solidFill>
              </a:rPr>
              <a:t> 2006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87323"/>
              </p:ext>
            </p:extLst>
          </p:nvPr>
        </p:nvGraphicFramePr>
        <p:xfrm>
          <a:off x="1133476" y="1769012"/>
          <a:ext cx="7191374" cy="43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2100" y="161217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C00000"/>
                </a:solidFill>
              </a:rPr>
              <a:t>Common B-cell Lymphoma Types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>
                <a:solidFill>
                  <a:schemeClr val="bg1"/>
                </a:solidFill>
                <a:latin typeface="Calibri" pitchFamily="34" charset="0"/>
              </a:rPr>
              <a:t>Module 1: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100">
                <a:solidFill>
                  <a:schemeClr val="bg1"/>
                </a:solidFill>
                <a:latin typeface="Calibri" pitchFamily="34" charset="0"/>
              </a:rPr>
              <a:t>Overview of the Basic Science</a:t>
            </a:r>
            <a:endParaRPr lang="en-US" altLang="de-DE" sz="31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1C: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Pathophysiology of Lymphoma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2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M1-C </a:t>
            </a:r>
            <a:br>
              <a:rPr lang="en-GB" altLang="en-US" sz="3200" b="1" dirty="0"/>
            </a:br>
            <a:r>
              <a:rPr lang="en-GB" altLang="en-US" sz="3200" b="1" dirty="0"/>
              <a:t>Pathophysiology of Lymphoma 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563" y="1645605"/>
            <a:ext cx="8229600" cy="4502893"/>
          </a:xfrm>
        </p:spPr>
        <p:txBody>
          <a:bodyPr/>
          <a:lstStyle/>
          <a:p>
            <a:r>
              <a:rPr lang="en-GB" altLang="en-US" sz="2400" dirty="0"/>
              <a:t>Causes: unknown</a:t>
            </a:r>
          </a:p>
          <a:p>
            <a:r>
              <a:rPr lang="en-GB" altLang="en-US" sz="2400" dirty="0"/>
              <a:t>Risk factors:</a:t>
            </a:r>
            <a:endParaRPr lang="en-CA" altLang="en-US" sz="2400" dirty="0"/>
          </a:p>
          <a:p>
            <a:pPr lvl="1"/>
            <a:r>
              <a:rPr lang="en-GB" altLang="en-US" sz="2000" dirty="0"/>
              <a:t>Primary immune deficiency </a:t>
            </a:r>
            <a:endParaRPr lang="en-CA" altLang="en-US" sz="2000" dirty="0"/>
          </a:p>
          <a:p>
            <a:pPr lvl="2"/>
            <a:r>
              <a:rPr lang="en-GB" altLang="en-US" sz="1800" dirty="0"/>
              <a:t>e.g. SCID syndrome, Wiskott–Aldrich syndrome, Ataxia–telangiectasia [Louis−Bar syndrome]</a:t>
            </a:r>
            <a:endParaRPr lang="en-CA" altLang="en-US" sz="1800" dirty="0"/>
          </a:p>
          <a:p>
            <a:pPr lvl="1"/>
            <a:r>
              <a:rPr lang="en-GB" altLang="en-US" sz="2000" dirty="0"/>
              <a:t>Acquired immune deficiency </a:t>
            </a:r>
            <a:endParaRPr lang="en-CA" altLang="en-US" sz="2000" dirty="0"/>
          </a:p>
          <a:p>
            <a:pPr lvl="2"/>
            <a:r>
              <a:rPr lang="en-GB" altLang="en-US" sz="1800" dirty="0"/>
              <a:t>Viral infection (HIV, HTLV, EBV, HCV)</a:t>
            </a:r>
            <a:endParaRPr lang="en-CA" altLang="en-US" sz="1800" dirty="0"/>
          </a:p>
          <a:p>
            <a:pPr lvl="2"/>
            <a:r>
              <a:rPr lang="en-GB" altLang="en-US" sz="1800" dirty="0"/>
              <a:t>Post-organ transplant</a:t>
            </a:r>
            <a:endParaRPr lang="en-CA" altLang="en-US" sz="1800" dirty="0"/>
          </a:p>
          <a:p>
            <a:pPr lvl="1"/>
            <a:r>
              <a:rPr lang="en-CA" altLang="en-US" sz="2000" dirty="0"/>
              <a:t>Family history of NHL (no hereditary pattern established)</a:t>
            </a:r>
          </a:p>
          <a:p>
            <a:pPr lvl="1"/>
            <a:r>
              <a:rPr lang="en-CA" altLang="en-US" sz="2000" dirty="0"/>
              <a:t>Autoimmune disease</a:t>
            </a:r>
          </a:p>
          <a:p>
            <a:pPr lvl="1"/>
            <a:r>
              <a:rPr lang="en-CA" altLang="en-US" sz="2000" dirty="0"/>
              <a:t>Long-term exposure to chemicals (pesticides, fertil­izers or organic solvents)</a:t>
            </a:r>
          </a:p>
        </p:txBody>
      </p:sp>
    </p:spTree>
    <p:extLst>
      <p:ext uri="{BB962C8B-B14F-4D97-AF65-F5344CB8AC3E}">
        <p14:creationId xmlns:p14="http://schemas.microsoft.com/office/powerpoint/2010/main" val="260551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1D: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Epidemiology, Natural History &amp; Prognosis for NHL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3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M1-D1 </a:t>
            </a:r>
            <a:br>
              <a:rPr lang="en-GB" altLang="en-US" sz="3200" b="1" dirty="0"/>
            </a:br>
            <a:r>
              <a:rPr lang="en-GB" altLang="en-US" sz="3200" b="1" dirty="0"/>
              <a:t>Epidemiology of NHL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996" y="1653084"/>
            <a:ext cx="8229600" cy="49158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altLang="en-US" sz="2400" dirty="0">
                <a:solidFill>
                  <a:srgbClr val="C00000"/>
                </a:solidFill>
              </a:rPr>
              <a:t>NHL Incidence </a:t>
            </a:r>
            <a:endParaRPr lang="en-CA" altLang="en-US" sz="24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NHL is the tenth most common cancer worldwide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With an estimated 356,000 new cases diagnosed in 2008 (3% of the total), it comprises 41% haematological cancers worldwide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Incidence (age-standardized; per 100,000 per year):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More developed countries: 10.3 (M) and 6.6 (F)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Less developed countries: 4.3 (M) and 2.6 (F)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US (SEER database): 17.1 (M) and 11.5 (F) for Caucasians and 12.6 (M) and 7.4 (F) for African Americans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CA" altLang="en-US" sz="2000" dirty="0"/>
              <a:t>Annual rise of 1–4% observed between the 1970s and 1990s, resulting in almost a doubling of the NHL incidence, particularly in elderly people &gt;55 years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0259" y="6524849"/>
            <a:ext cx="837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Müller et al., 2005; Cancer Research UK, Cancer Stats report – Non-Hodgkin Lymphoma (2014); SEER, 2013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M1-D1 </a:t>
            </a:r>
            <a:br>
              <a:rPr lang="en-GB" altLang="en-US" sz="3200" b="1" dirty="0"/>
            </a:br>
            <a:r>
              <a:rPr lang="en-GB" altLang="en-US" sz="3200" b="1" dirty="0"/>
              <a:t>Epidemiology of NHL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896" y="1653084"/>
            <a:ext cx="8229600" cy="524597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400" b="1" dirty="0">
                <a:solidFill>
                  <a:srgbClr val="7030A0"/>
                </a:solidFill>
              </a:rPr>
              <a:t>Incidence of Common NHL Subtypes, UK 2004-2011</a:t>
            </a:r>
            <a:endParaRPr lang="en-CA" altLang="en-US" sz="2400" b="1" dirty="0">
              <a:solidFill>
                <a:srgbClr val="7030A0"/>
              </a:solidFill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0259" y="6524849"/>
            <a:ext cx="8377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Müller et al., 2005; Cancer Research UK, Cancer Stats report – Non-Hodgkin Lymphoma (April 2014) </a:t>
            </a:r>
          </a:p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 http://www.cancerresearchuk.org/cancer-info/cancerstats/types/nhl/mortality/uk-nonhodgkin-lymphoma-mortality-statistics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02" y="2024394"/>
            <a:ext cx="5746658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80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M1-D1 </a:t>
            </a:r>
            <a:br>
              <a:rPr lang="en-GB" altLang="en-US" sz="3200" b="1" dirty="0"/>
            </a:br>
            <a:r>
              <a:rPr lang="en-GB" altLang="en-US" sz="3200" b="1" dirty="0"/>
              <a:t>Epidemiology of NHL (3)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04375" y="6527875"/>
            <a:ext cx="837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Adopted from: Müller et al., 2005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500188"/>
            <a:ext cx="5989637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495761" y="1771542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/>
              <a:t>Figure </a:t>
            </a:r>
            <a:r>
              <a:rPr lang="en-CA" altLang="en-US" sz="1400" b="1"/>
              <a:t>a</a:t>
            </a:r>
            <a:r>
              <a:rPr lang="en-CA" altLang="en-US" sz="1400"/>
              <a:t> </a:t>
            </a:r>
          </a:p>
          <a:p>
            <a:pPr eaLnBrk="1" hangingPunct="1"/>
            <a:r>
              <a:rPr lang="en-CA" altLang="en-US" sz="1400"/>
              <a:t>Increasing NHL incidence (rate per 100,000) with age in gender and race subgroups according to SEER data.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M1-D1 </a:t>
            </a:r>
            <a:br>
              <a:rPr lang="en-GB" altLang="en-US" sz="3200" b="1" dirty="0"/>
            </a:br>
            <a:r>
              <a:rPr lang="en-GB" altLang="en-US" sz="3200" b="1" dirty="0"/>
              <a:t>Epidemiology of NHL (4)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53421" y="6524480"/>
            <a:ext cx="837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Adopted from: Müller et al., 2005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481013" y="1786289"/>
            <a:ext cx="2133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 dirty="0"/>
              <a:t>Figure </a:t>
            </a:r>
            <a:r>
              <a:rPr lang="en-CA" altLang="en-US" sz="1400" b="1" dirty="0"/>
              <a:t>b</a:t>
            </a:r>
            <a:r>
              <a:rPr lang="en-CA" altLang="en-US" sz="1400" dirty="0"/>
              <a:t> </a:t>
            </a:r>
          </a:p>
          <a:p>
            <a:pPr eaLnBrk="1" hangingPunct="1"/>
            <a:r>
              <a:rPr lang="en-CA" altLang="en-US" sz="1400" dirty="0"/>
              <a:t>NHL incidence increasing in various subgroups from 1973</a:t>
            </a:r>
          </a:p>
          <a:p>
            <a:pPr eaLnBrk="1" hangingPunct="1"/>
            <a:r>
              <a:rPr lang="en-CA" altLang="en-US" sz="1400" dirty="0"/>
              <a:t>through 2000 according to SEER data.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446213"/>
            <a:ext cx="58959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6663" y="157163"/>
            <a:ext cx="6637337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M1-D1 </a:t>
            </a:r>
            <a:br>
              <a:rPr lang="en-GB" altLang="en-US" sz="3200" b="1" dirty="0"/>
            </a:br>
            <a:r>
              <a:rPr lang="en-GB" altLang="en-US" sz="3200" b="1" dirty="0"/>
              <a:t>NHL-related Mortality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44445"/>
            <a:ext cx="7862123" cy="92668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Mortality rates from NHL in Europe per 100,000 population </a:t>
            </a:r>
            <a:r>
              <a:rPr lang="en-CA" altLang="en-US" sz="2400" dirty="0"/>
              <a:t>between 2005 and 2009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30040"/>
              </p:ext>
            </p:extLst>
          </p:nvPr>
        </p:nvGraphicFramePr>
        <p:xfrm>
          <a:off x="573772" y="2724355"/>
          <a:ext cx="753311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/>
                        <a:t>Non-Hodgkin</a:t>
                      </a:r>
                      <a:r>
                        <a:rPr lang="en-CA" baseline="0" dirty="0"/>
                        <a:t> </a:t>
                      </a:r>
                      <a:r>
                        <a:rPr lang="en-CA" dirty="0"/>
                        <a:t>Lymphoma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Overall age-adjusted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Average annual</a:t>
                      </a:r>
                      <a:r>
                        <a:rPr lang="en-CA" baseline="0" dirty="0"/>
                        <a:t> no. of deaths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14,385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0259" y="6524479"/>
            <a:ext cx="8377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Bosetti et al., Ann Oncol. 2013</a:t>
            </a:r>
          </a:p>
        </p:txBody>
      </p:sp>
    </p:spTree>
    <p:extLst>
      <p:ext uri="{BB962C8B-B14F-4D97-AF65-F5344CB8AC3E}">
        <p14:creationId xmlns:p14="http://schemas.microsoft.com/office/powerpoint/2010/main" val="14090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M1-D1 </a:t>
            </a:r>
            <a:br>
              <a:rPr lang="en-GB" altLang="en-US" sz="3200" b="1" dirty="0"/>
            </a:br>
            <a:r>
              <a:rPr lang="en-GB" altLang="en-US" sz="3200" b="1" dirty="0"/>
              <a:t>NHL-related Mortality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85062" y="6548512"/>
            <a:ext cx="8377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</a:rPr>
              <a:t>Source: Cancer Research UK, Cancer Stats report – Non-Hodgkin </a:t>
            </a:r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Lymphoma</a:t>
            </a:r>
            <a:r>
              <a:rPr lang="en-CA" altLang="en-US" sz="900" i="1" dirty="0">
                <a:solidFill>
                  <a:schemeClr val="bg1"/>
                </a:solidFill>
              </a:rPr>
              <a:t> (April 2014)</a:t>
            </a:r>
          </a:p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</a:rPr>
              <a:t>http://www.cancerresearchuk.org/cancer-info/cancerstats/types/nhl/mortality/uk-nonhodgkin-lymphoma-mortality-statistics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6368902" y="3634959"/>
            <a:ext cx="23637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prstClr val="black"/>
                </a:solidFill>
              </a:rPr>
              <a:t>Non-Hodgkin Lymphoma: European Age-Standardised Mortality Rates per 100,000 Population, by Age, Persons, UK, 1971-2011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448" y="1646901"/>
            <a:ext cx="794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European Age-standardized NHL-related mortality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148146"/>
            <a:ext cx="6018163" cy="41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4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M1-D2 </a:t>
            </a:r>
            <a:br>
              <a:rPr lang="en-GB" altLang="en-US" sz="3200" b="1" dirty="0"/>
            </a:br>
            <a:r>
              <a:rPr lang="en-GB" altLang="en-US" sz="3200" b="1" dirty="0"/>
              <a:t>Natural History of NHL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563" y="1651591"/>
            <a:ext cx="8229600" cy="5073669"/>
          </a:xfrm>
        </p:spPr>
        <p:txBody>
          <a:bodyPr/>
          <a:lstStyle/>
          <a:p>
            <a:r>
              <a:rPr lang="en-CA" altLang="en-US" sz="2400" dirty="0"/>
              <a:t>Natural history of NHLs:</a:t>
            </a:r>
          </a:p>
          <a:p>
            <a:pPr lvl="1"/>
            <a:r>
              <a:rPr lang="en-CA" altLang="en-US" sz="2400" dirty="0"/>
              <a:t>Depends on the lymphoma type. Examples:</a:t>
            </a:r>
          </a:p>
          <a:p>
            <a:pPr lvl="2"/>
            <a:r>
              <a:rPr lang="en-CA" altLang="en-US" sz="2000" dirty="0"/>
              <a:t>DLBCL: onset in adulthood (sometimes in children; aggressive (fast-growing) lymphoma</a:t>
            </a:r>
          </a:p>
          <a:p>
            <a:pPr lvl="2"/>
            <a:r>
              <a:rPr lang="en-CA" altLang="en-US" sz="2000" dirty="0"/>
              <a:t>FL: typical onset in middle-aged and older adults; the most common indolent (slow-growing) form of NHL, but ~30-40% eventually transform into a more aggressive lymphoma</a:t>
            </a:r>
          </a:p>
          <a:p>
            <a:pPr lvl="2"/>
            <a:r>
              <a:rPr lang="en-CA" altLang="en-US" sz="2000" dirty="0"/>
              <a:t>MZL: median age for diagnosis is 65 years; indolent (slow-growing) B-cell lymphoma</a:t>
            </a:r>
          </a:p>
          <a:p>
            <a:pPr lvl="2"/>
            <a:r>
              <a:rPr lang="en-CA" altLang="en-US" sz="2000" dirty="0"/>
              <a:t>CLL/SLL: indolent (slow-growing), however, it can progress to a more aggressive type of lymphoma over time</a:t>
            </a:r>
          </a:p>
          <a:p>
            <a:pPr lvl="2"/>
            <a:r>
              <a:rPr lang="en-CA" altLang="en-US" sz="2000" dirty="0"/>
              <a:t>PTCL:  affects adults; usually aggressive (fast-growing) </a:t>
            </a:r>
          </a:p>
        </p:txBody>
      </p:sp>
    </p:spTree>
    <p:extLst>
      <p:ext uri="{BB962C8B-B14F-4D97-AF65-F5344CB8AC3E}">
        <p14:creationId xmlns:p14="http://schemas.microsoft.com/office/powerpoint/2010/main" val="83453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marL="342900" indent="-342900" eaLnBrk="1" hangingPunct="1"/>
            <a:r>
              <a:rPr lang="en-GB" altLang="en-US" sz="3600" b="1"/>
              <a:t>Module 1 Objectives</a:t>
            </a:r>
            <a:endParaRPr lang="en-US" altLang="de-DE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altLang="en-US" sz="2400" dirty="0"/>
              <a:t>After completing this module, participants should be able to describe:</a:t>
            </a:r>
            <a:endParaRPr lang="en-CA" altLang="en-US" sz="2400" dirty="0"/>
          </a:p>
          <a:p>
            <a:pPr lvl="1"/>
            <a:r>
              <a:rPr lang="en-GB" altLang="en-US" sz="2400" dirty="0"/>
              <a:t>What a lymphoma is</a:t>
            </a:r>
            <a:endParaRPr lang="en-CA" altLang="en-US" sz="2400" dirty="0"/>
          </a:p>
          <a:p>
            <a:pPr lvl="1"/>
            <a:r>
              <a:rPr lang="en-GB" altLang="en-US" sz="2400" dirty="0"/>
              <a:t>Who is affected by a lymphoma and how frequent it is</a:t>
            </a:r>
            <a:endParaRPr lang="en-CA" altLang="en-US" sz="2400" dirty="0"/>
          </a:p>
          <a:p>
            <a:pPr lvl="1"/>
            <a:r>
              <a:rPr lang="en-GB" altLang="en-US" sz="2400" dirty="0"/>
              <a:t>How a lymphoma develops and which cells and tissues are involved in the disease process</a:t>
            </a:r>
            <a:endParaRPr lang="en-CA" altLang="en-US" sz="2400" dirty="0"/>
          </a:p>
          <a:p>
            <a:pPr lvl="1"/>
            <a:r>
              <a:rPr lang="en-GB" altLang="en-US" sz="2400" dirty="0"/>
              <a:t>The signs, symptoms and stages of a lymphoma</a:t>
            </a:r>
            <a:endParaRPr lang="en-CA" altLang="en-US" sz="2400" dirty="0"/>
          </a:p>
          <a:p>
            <a:pPr lvl="1"/>
            <a:r>
              <a:rPr lang="en-GB" altLang="en-US" sz="2400" dirty="0"/>
              <a:t>The techniques used to diagnose and investigate lymphomas, and the prognostic indices used for lymphoma risk stratification</a:t>
            </a:r>
            <a:endParaRPr lang="en-CA" altLang="en-US" sz="2400" dirty="0"/>
          </a:p>
          <a:p>
            <a:pPr eaLnBrk="1" hangingPunct="1"/>
            <a:endParaRPr lang="en-US" altLang="de-DE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6663" y="157163"/>
            <a:ext cx="6637337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M1-D3 </a:t>
            </a:r>
            <a:br>
              <a:rPr lang="en-GB" altLang="en-US" sz="3200" b="1" dirty="0"/>
            </a:br>
            <a:r>
              <a:rPr lang="en-GB" altLang="en-US" sz="3200" b="1" dirty="0"/>
              <a:t>Prognosis in NHL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22" y="1654272"/>
            <a:ext cx="8205019" cy="1703438"/>
          </a:xfrm>
        </p:spPr>
        <p:txBody>
          <a:bodyPr/>
          <a:lstStyle/>
          <a:p>
            <a:r>
              <a:rPr lang="en-GB" altLang="en-US" sz="2400" dirty="0"/>
              <a:t>Prognostic indices used for lymphoma International Prognostic Index (IPI)</a:t>
            </a:r>
          </a:p>
          <a:p>
            <a:pPr marL="628650" lvl="2" indent="-266700"/>
            <a:r>
              <a:rPr lang="en-CA" altLang="en-US" sz="2000" dirty="0"/>
              <a:t>Developed in 1993, based on studies in 2031 patients with aggressive NHL from US, EU, and Canada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97251"/>
              </p:ext>
            </p:extLst>
          </p:nvPr>
        </p:nvGraphicFramePr>
        <p:xfrm>
          <a:off x="710047" y="3186635"/>
          <a:ext cx="774357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138">
                <a:tc>
                  <a:txBody>
                    <a:bodyPr/>
                    <a:lstStyle/>
                    <a:p>
                      <a:r>
                        <a:rPr lang="en-CA" dirty="0"/>
                        <a:t>IPI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No. of Risk Factors*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CR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5-YR</a:t>
                      </a:r>
                      <a:r>
                        <a:rPr lang="en-CA" baseline="0" dirty="0"/>
                        <a:t> RFS Rate in CR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5-YR OS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138">
                <a:tc>
                  <a:txBody>
                    <a:bodyPr/>
                    <a:lstStyle/>
                    <a:p>
                      <a:r>
                        <a:rPr lang="en-CA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 or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38">
                <a:tc>
                  <a:txBody>
                    <a:bodyPr/>
                    <a:lstStyle/>
                    <a:p>
                      <a:r>
                        <a:rPr lang="en-CA" dirty="0"/>
                        <a:t>Low 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38">
                <a:tc>
                  <a:txBody>
                    <a:bodyPr/>
                    <a:lstStyle/>
                    <a:p>
                      <a:r>
                        <a:rPr lang="en-CA" dirty="0"/>
                        <a:t>High 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38">
                <a:tc>
                  <a:txBody>
                    <a:bodyPr/>
                    <a:lstStyle/>
                    <a:p>
                      <a:r>
                        <a:rPr lang="en-CA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 or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6916" y="5329084"/>
            <a:ext cx="7698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5 risk factors associated with survival: age (≤60 vs &gt;60 years), tumor stage (stage I or II vs stage III or IV), the number of extranodal disease sites (≤1 vs &gt;1), performance status (0 or 1 vs </a:t>
            </a:r>
            <a:r>
              <a:rPr lang="en-CA" sz="1400" dirty="0">
                <a:latin typeface="Times New Roman"/>
                <a:cs typeface="Times New Roman"/>
              </a:rPr>
              <a:t>≥</a:t>
            </a:r>
            <a:r>
              <a:rPr lang="en-CA" sz="1400" dirty="0"/>
              <a:t>2), and serum LDH level (≤1 times normal versus &gt;1 times normal).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451" y="6514829"/>
            <a:ext cx="762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The International NHL Prognostic Factors Project, NEJM 1993 </a:t>
            </a:r>
          </a:p>
        </p:txBody>
      </p:sp>
    </p:spTree>
    <p:extLst>
      <p:ext uri="{BB962C8B-B14F-4D97-AF65-F5344CB8AC3E}">
        <p14:creationId xmlns:p14="http://schemas.microsoft.com/office/powerpoint/2010/main" val="1084442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6663" y="157163"/>
            <a:ext cx="6637337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M1-D3 </a:t>
            </a:r>
            <a:br>
              <a:rPr lang="en-GB" altLang="en-US" sz="3200" b="1" dirty="0"/>
            </a:br>
            <a:r>
              <a:rPr lang="en-GB" altLang="en-US" sz="3200" b="1" dirty="0"/>
              <a:t>Prognosis in NHL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948" y="1653968"/>
            <a:ext cx="8229600" cy="5108575"/>
          </a:xfrm>
        </p:spPr>
        <p:txBody>
          <a:bodyPr/>
          <a:lstStyle/>
          <a:p>
            <a:r>
              <a:rPr lang="en-GB" altLang="en-US" sz="2400" dirty="0"/>
              <a:t>Prognostic indices for lymphoma (cont’d)</a:t>
            </a:r>
          </a:p>
          <a:p>
            <a:pPr marL="628650" lvl="2" indent="-266700"/>
            <a:r>
              <a:rPr lang="en-GB" altLang="en-US" dirty="0"/>
              <a:t>Follicular Lymphoma International Prognostic Index (FLIPI, 2004)</a:t>
            </a:r>
          </a:p>
          <a:p>
            <a:pPr marL="895350" lvl="3" indent="-266700"/>
            <a:r>
              <a:rPr lang="en-GB" altLang="en-US" dirty="0"/>
              <a:t>Low-, Intermediate- and High risk categories</a:t>
            </a:r>
          </a:p>
          <a:p>
            <a:pPr marL="895350" lvl="3" indent="-266700"/>
            <a:r>
              <a:rPr lang="en-CA" altLang="en-US" dirty="0"/>
              <a:t>Includes risk factors: age, stage, Hb, the number of nodal site areas, and LDH</a:t>
            </a:r>
          </a:p>
          <a:p>
            <a:pPr marL="628650" lvl="2" indent="-266700"/>
            <a:r>
              <a:rPr lang="en-CA" altLang="en-US" dirty="0"/>
              <a:t>Revised FLIPI (2009)</a:t>
            </a:r>
          </a:p>
          <a:p>
            <a:pPr marL="895350" lvl="3" indent="-266700"/>
            <a:r>
              <a:rPr lang="en-CA" altLang="en-US" dirty="0"/>
              <a:t>Includes additional risk factors: 2-microglobulin &gt;ULN, longest diameter of the largest involved node &gt;6 cm, bone marrow involvement, Hb &lt;12 g/dL, and age &gt;60 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897" y="6533073"/>
            <a:ext cx="8288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Solal-Celigny et al, Blood 2004; Federico et al. J Clin Oncol 2009</a:t>
            </a:r>
          </a:p>
        </p:txBody>
      </p:sp>
    </p:spTree>
    <p:extLst>
      <p:ext uri="{BB962C8B-B14F-4D97-AF65-F5344CB8AC3E}">
        <p14:creationId xmlns:p14="http://schemas.microsoft.com/office/powerpoint/2010/main" val="3983655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M1-D3 </a:t>
            </a:r>
            <a:br>
              <a:rPr lang="en-GB" altLang="en-US" sz="3200" b="1" dirty="0"/>
            </a:br>
            <a:r>
              <a:rPr lang="en-GB" altLang="en-US" sz="3200" b="1" dirty="0"/>
              <a:t>Prognosis in NHL (3)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770" y="1646901"/>
            <a:ext cx="8091487" cy="51245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CA" altLang="en-US" sz="2400" dirty="0"/>
              <a:t>NHL: 1-, 5- and 10-year survival by gender</a:t>
            </a:r>
          </a:p>
          <a:p>
            <a:pPr marL="0" indent="0">
              <a:buNone/>
              <a:defRPr/>
            </a:pPr>
            <a:endParaRPr lang="en-CA" altLang="en-US" sz="2400" dirty="0"/>
          </a:p>
          <a:p>
            <a:pPr marL="0" indent="0">
              <a:buFont typeface="Arial" charset="0"/>
              <a:buNone/>
              <a:defRPr/>
            </a:pPr>
            <a:endParaRPr lang="en-CA" altLang="en-US" sz="2400" dirty="0"/>
          </a:p>
        </p:txBody>
      </p:sp>
      <p:pic>
        <p:nvPicPr>
          <p:cNvPr id="7" name="Picture 6" descr="cid:8ea154f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35" y="2144607"/>
            <a:ext cx="5553690" cy="393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6877" y="6536513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Cancer Research, UK, 1971-2009</a:t>
            </a:r>
          </a:p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http://www.cancerresearchuk.org/cancer-info/cancerstats/types/nhl/mortality/uk-nonhodgkin-lymphoma-mortality-statistics</a:t>
            </a:r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 (April 2014)</a:t>
            </a:r>
          </a:p>
        </p:txBody>
      </p:sp>
    </p:spTree>
    <p:extLst>
      <p:ext uri="{BB962C8B-B14F-4D97-AF65-F5344CB8AC3E}">
        <p14:creationId xmlns:p14="http://schemas.microsoft.com/office/powerpoint/2010/main" val="357349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M1-D3 </a:t>
            </a:r>
            <a:br>
              <a:rPr lang="en-GB" altLang="en-US" sz="3200" b="1" dirty="0"/>
            </a:br>
            <a:r>
              <a:rPr lang="en-GB" altLang="en-US" sz="3200" b="1" dirty="0"/>
              <a:t>Prognosis in NHL (4)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766" y="1646901"/>
            <a:ext cx="8091487" cy="51245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CA" altLang="en-US" sz="2400" dirty="0"/>
              <a:t>NHL: 5-year survival by stage at diagnosis</a:t>
            </a:r>
          </a:p>
          <a:p>
            <a:pPr marL="0" indent="0">
              <a:buNone/>
              <a:defRPr/>
            </a:pPr>
            <a:endParaRPr lang="en-CA" altLang="en-US" sz="2400" dirty="0"/>
          </a:p>
          <a:p>
            <a:pPr marL="0" indent="0">
              <a:buFont typeface="Arial" charset="0"/>
              <a:buNone/>
              <a:defRPr/>
            </a:pPr>
            <a:endParaRPr lang="en-CA" altLang="en-US" sz="2400" dirty="0"/>
          </a:p>
        </p:txBody>
      </p:sp>
      <p:sp>
        <p:nvSpPr>
          <p:cNvPr id="25631" name="TextBox 2"/>
          <p:cNvSpPr txBox="1">
            <a:spLocks noChangeArrowheads="1"/>
          </p:cNvSpPr>
          <p:nvPr/>
        </p:nvSpPr>
        <p:spPr bwMode="auto">
          <a:xfrm>
            <a:off x="326877" y="6517463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Cancer Research, UK, 1971-2009</a:t>
            </a:r>
          </a:p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http://www.cancerresearchuk.org/cancer-info/cancerstats/types/nhl/mortality/uk-nonhodgkin-lymphoma-mortality-statistics</a:t>
            </a:r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 (April 2014)</a:t>
            </a:r>
          </a:p>
        </p:txBody>
      </p:sp>
      <p:pic>
        <p:nvPicPr>
          <p:cNvPr id="8" name="Picture 7" descr="cid:8eaa4c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42" y="2054942"/>
            <a:ext cx="5752025" cy="383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54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1E: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Epidemiology, Natural History &amp; Prognosis for HL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57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M1-E1 </a:t>
            </a:r>
            <a:br>
              <a:rPr lang="en-GB" altLang="en-US" sz="3200" b="1" dirty="0"/>
            </a:br>
            <a:r>
              <a:rPr lang="en-GB" altLang="en-US" sz="3200" b="1" dirty="0"/>
              <a:t>Epidemiology of HL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487" y="1654033"/>
            <a:ext cx="8351838" cy="4830277"/>
          </a:xfrm>
        </p:spPr>
        <p:txBody>
          <a:bodyPr/>
          <a:lstStyle/>
          <a:p>
            <a:r>
              <a:rPr lang="en-GB" altLang="en-US" sz="2400" dirty="0">
                <a:solidFill>
                  <a:srgbClr val="C00000"/>
                </a:solidFill>
              </a:rPr>
              <a:t>HL Incidence </a:t>
            </a:r>
            <a:endParaRPr lang="en-CA" altLang="en-US" sz="2400" dirty="0">
              <a:solidFill>
                <a:srgbClr val="C00000"/>
              </a:solidFill>
            </a:endParaRPr>
          </a:p>
          <a:p>
            <a:pPr lvl="1"/>
            <a:r>
              <a:rPr lang="en-CA" altLang="en-US" sz="2200" dirty="0"/>
              <a:t>Uncommon malignancy </a:t>
            </a:r>
          </a:p>
          <a:p>
            <a:pPr lvl="1"/>
            <a:r>
              <a:rPr lang="en-CA" altLang="en-US" sz="2200" dirty="0"/>
              <a:t>Annual incidence is around 1.2 per 100,000 for males and 0.8 per 100,000 for females worldwide, and between 3 – 4 new cases per 100,000 persons in the Western world</a:t>
            </a:r>
          </a:p>
          <a:p>
            <a:pPr lvl="1"/>
            <a:r>
              <a:rPr lang="en-CA" altLang="en-US" sz="2200" dirty="0"/>
              <a:t>It accounts for less than 1% of all cancers worldwide and for 14% of lymphomas</a:t>
            </a:r>
          </a:p>
          <a:p>
            <a:pPr lvl="1"/>
            <a:r>
              <a:rPr lang="en-CA" altLang="en-US" sz="2200" dirty="0"/>
              <a:t>The highest rates are in Southern Europe and Northern America </a:t>
            </a:r>
          </a:p>
          <a:p>
            <a:pPr lvl="1"/>
            <a:r>
              <a:rPr lang="en-CA" altLang="en-US" sz="2200" dirty="0"/>
              <a:t>9,290 new cases and 1,180 deaths expected in US in 2013</a:t>
            </a:r>
          </a:p>
          <a:p>
            <a:pPr lvl="1"/>
            <a:r>
              <a:rPr lang="en-CA" altLang="en-US" sz="2200" dirty="0"/>
              <a:t>Bimodal peaks of incidence</a:t>
            </a:r>
          </a:p>
          <a:p>
            <a:pPr lvl="2"/>
            <a:r>
              <a:rPr lang="en-CA" altLang="en-US" sz="1800" dirty="0"/>
              <a:t>Peaks at 15-30 and &gt; 50 years of age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71487" y="6465023"/>
            <a:ext cx="8161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Cancer Research UK, Cancer Stats report –Hodgkin Lymphoma (2013); </a:t>
            </a:r>
            <a:r>
              <a:rPr lang="en-CA" altLang="en-US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DeVos</a:t>
            </a:r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, 2006; Siegel R, et al. 2013; Lu, 2005; </a:t>
            </a:r>
            <a:r>
              <a:rPr lang="en-CA" altLang="en-US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Rademaker</a:t>
            </a:r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, 2007; NCCN. Clinical practice guidelines in oncology: Hodgkin’s lymphoma. v.1.2013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M1-E1 </a:t>
            </a:r>
            <a:br>
              <a:rPr lang="en-GB" altLang="en-US" sz="3200" b="1" dirty="0"/>
            </a:br>
            <a:r>
              <a:rPr lang="en-GB" altLang="en-US" sz="3200" b="1" dirty="0"/>
              <a:t>Epidemiology of HL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71487" y="6585061"/>
            <a:ext cx="81613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8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Cancer Research UK, Cancer Stats report –Hodgkin Lymphoma (2013)</a:t>
            </a:r>
          </a:p>
          <a:p>
            <a:pPr eaLnBrk="1" hangingPunct="1"/>
            <a:r>
              <a:rPr lang="en-CA" altLang="en-US" sz="800" i="1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http://www.cancerresearchuk.org/cancer-info/cancerstats/types/nhl/mortality/uk-nonhodgkin-lymphoma-mortality-statistics</a:t>
            </a:r>
            <a:r>
              <a:rPr lang="en-CA" altLang="en-US" sz="800" i="1" dirty="0">
                <a:solidFill>
                  <a:schemeClr val="bg1"/>
                </a:solidFill>
                <a:latin typeface="Calibri" panose="020F0502020204030204" pitchFamily="34" charset="0"/>
              </a:rPr>
              <a:t> (April 2014)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1" y="1733108"/>
            <a:ext cx="6662000" cy="471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488" y="1701595"/>
            <a:ext cx="7862123" cy="470105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000" dirty="0"/>
              <a:t>European Age-Standardised Incidence, by EU-27 Country: HL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345645" y="3696630"/>
            <a:ext cx="25472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prstClr val="black"/>
                </a:solidFill>
              </a:rPr>
              <a:t>Hodgkin Lymphoma: European Age-Standardised Incidence Rates per 100,000 Population, by Gender, EU-27 Countries, 2008 Estimates</a:t>
            </a:r>
          </a:p>
        </p:txBody>
      </p:sp>
    </p:spTree>
    <p:extLst>
      <p:ext uri="{BB962C8B-B14F-4D97-AF65-F5344CB8AC3E}">
        <p14:creationId xmlns:p14="http://schemas.microsoft.com/office/powerpoint/2010/main" val="236579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6663" y="157163"/>
            <a:ext cx="6637337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M1-E1 </a:t>
            </a:r>
            <a:br>
              <a:rPr lang="en-GB" altLang="en-US" sz="3200" b="1" dirty="0"/>
            </a:br>
            <a:r>
              <a:rPr lang="en-GB" altLang="en-US" sz="3200" b="1" dirty="0"/>
              <a:t>HL-related Mortality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44445"/>
            <a:ext cx="7862123" cy="92668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Mortality rates from HL in Europe per 100,000 population </a:t>
            </a:r>
            <a:r>
              <a:rPr lang="en-CA" altLang="en-US" sz="2400" dirty="0"/>
              <a:t>between 2005 and 2009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28658"/>
              </p:ext>
            </p:extLst>
          </p:nvPr>
        </p:nvGraphicFramePr>
        <p:xfrm>
          <a:off x="574880" y="2724355"/>
          <a:ext cx="77351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/>
                        <a:t>Hodgkin Lymphoma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Overall age-adjusted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Average annual</a:t>
                      </a:r>
                      <a:r>
                        <a:rPr lang="en-CA" baseline="0" dirty="0"/>
                        <a:t> no. of deaths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1,237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78465" y="6524479"/>
            <a:ext cx="81990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Bosetti et al., 2013</a:t>
            </a:r>
          </a:p>
        </p:txBody>
      </p:sp>
    </p:spTree>
    <p:extLst>
      <p:ext uri="{BB962C8B-B14F-4D97-AF65-F5344CB8AC3E}">
        <p14:creationId xmlns:p14="http://schemas.microsoft.com/office/powerpoint/2010/main" val="2913211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M1-E1 </a:t>
            </a:r>
            <a:br>
              <a:rPr lang="en-GB" altLang="en-US" sz="3200" b="1" dirty="0"/>
            </a:br>
            <a:r>
              <a:rPr lang="en-GB" altLang="en-US" sz="3200" b="1" dirty="0"/>
              <a:t>HL-related Mortality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85062" y="6548512"/>
            <a:ext cx="8377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</a:rPr>
              <a:t>Source: Cancer Research UK, Cancer Stats report – Non-Hodgkin </a:t>
            </a:r>
            <a:r>
              <a:rPr lang="en-CA" altLang="en-US" sz="900" i="1" dirty="0">
                <a:solidFill>
                  <a:schemeClr val="bg1"/>
                </a:solidFill>
                <a:latin typeface="Calibri" panose="020F0502020204030204" pitchFamily="34" charset="0"/>
              </a:rPr>
              <a:t>Lymphoma</a:t>
            </a:r>
            <a:r>
              <a:rPr lang="en-CA" altLang="en-US" sz="900" i="1" dirty="0">
                <a:solidFill>
                  <a:schemeClr val="bg1"/>
                </a:solidFill>
              </a:rPr>
              <a:t> (2014) and Hodgkin Lymphoma (2013)</a:t>
            </a:r>
          </a:p>
          <a:p>
            <a:pPr eaLnBrk="1" hangingPunct="1"/>
            <a:r>
              <a:rPr lang="en-CA" altLang="en-US" sz="900" i="1" dirty="0">
                <a:solidFill>
                  <a:schemeClr val="bg1"/>
                </a:solidFill>
                <a:hlinkClick r:id="rId2"/>
              </a:rPr>
              <a:t>http://www.cancerresearchuk.org/cancer-info/cancerstats/types/nhl/mortality/uk-nonhodgkin-lymphoma-mortality-statistics</a:t>
            </a:r>
            <a:r>
              <a:rPr lang="en-CA" altLang="en-US" sz="900" i="1" dirty="0">
                <a:solidFill>
                  <a:schemeClr val="bg1"/>
                </a:solidFill>
              </a:rPr>
              <a:t> (April 2014)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448" y="1646901"/>
            <a:ext cx="794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European Age-standardized HL-related mortality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6" y="2186594"/>
            <a:ext cx="5874047" cy="40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581553" y="3646142"/>
            <a:ext cx="231019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prstClr val="black"/>
                </a:solidFill>
              </a:rPr>
              <a:t>Hodgkin Lymphoma: European Age-Standardised Mortality Rates per 100,000 Population, by Age, Persons, UK, 1971-2011</a:t>
            </a:r>
          </a:p>
        </p:txBody>
      </p:sp>
    </p:spTree>
    <p:extLst>
      <p:ext uri="{BB962C8B-B14F-4D97-AF65-F5344CB8AC3E}">
        <p14:creationId xmlns:p14="http://schemas.microsoft.com/office/powerpoint/2010/main" val="351419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6663" y="157163"/>
            <a:ext cx="6637337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M1-E1 </a:t>
            </a:r>
            <a:br>
              <a:rPr lang="en-GB" altLang="en-US" sz="3200" b="1" dirty="0"/>
            </a:br>
            <a:r>
              <a:rPr lang="en-GB" altLang="en-US" sz="3200" b="1" dirty="0"/>
              <a:t>Lymphoma-related Mortality (3)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013" y="1701595"/>
            <a:ext cx="7862123" cy="470105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000" dirty="0"/>
              <a:t>European Age-Standardised Mortality, by EU-27 Country: HL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990724"/>
            <a:ext cx="5232134" cy="441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143626" y="3781691"/>
            <a:ext cx="25472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400" dirty="0">
                <a:solidFill>
                  <a:prstClr val="black"/>
                </a:solidFill>
              </a:rPr>
              <a:t>Hodgkin Lymphoma: European Age-Standardised Mortality Rates per 100,000 Population, by Gender, EU-27 Countries, 2008 Estimates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85062" y="6548512"/>
            <a:ext cx="8377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800" i="1" dirty="0">
                <a:solidFill>
                  <a:schemeClr val="bg1"/>
                </a:solidFill>
                <a:latin typeface="Calibri" panose="020F0502020204030204" pitchFamily="34" charset="0"/>
              </a:rPr>
              <a:t>Cancer Research UK, Cancer Stats report – Hodgkin Lymphoma (2013)</a:t>
            </a:r>
          </a:p>
          <a:p>
            <a:pPr eaLnBrk="1" hangingPunct="1"/>
            <a:r>
              <a:rPr lang="en-CA" altLang="en-US" sz="800" i="1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http://www.cancerresearchuk.org/cancer-info/cancerstats/types/nhl/mortality/uk-nonhodgkin-lymphoma-mortality-statistics</a:t>
            </a:r>
            <a:r>
              <a:rPr lang="en-CA" altLang="en-US" sz="800" i="1" dirty="0">
                <a:solidFill>
                  <a:schemeClr val="bg1"/>
                </a:solidFill>
                <a:latin typeface="Calibri" panose="020F0502020204030204" pitchFamily="34" charset="0"/>
              </a:rPr>
              <a:t> (April 2014)</a:t>
            </a:r>
          </a:p>
        </p:txBody>
      </p:sp>
    </p:spTree>
    <p:extLst>
      <p:ext uri="{BB962C8B-B14F-4D97-AF65-F5344CB8AC3E}">
        <p14:creationId xmlns:p14="http://schemas.microsoft.com/office/powerpoint/2010/main" val="1194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marL="342900" indent="-342900" eaLnBrk="1" hangingPunct="1"/>
            <a:r>
              <a:rPr lang="en-GB" altLang="en-US" sz="3600" b="1"/>
              <a:t>Module 1 Overview</a:t>
            </a:r>
            <a:endParaRPr lang="en-US" altLang="de-DE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6898" y="1644445"/>
            <a:ext cx="7700839" cy="4405482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GB" sz="2400" b="1" dirty="0"/>
              <a:t>Definition of lymphomas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GB" sz="2400" b="1" dirty="0"/>
              <a:t>Classification of lymphomas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CA" sz="2400" b="1" dirty="0"/>
              <a:t>Pathophysiology of lymphomas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CA" sz="2400" b="1" dirty="0"/>
              <a:t>Epidemiology, natural history, and prognosis for Non-Hodgkin lymphomas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CA" sz="2400" b="1" dirty="0"/>
              <a:t>Epidemiology, natural history, and prognosis for Hodgkin lymphoma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en-CA" sz="2400" b="1" dirty="0"/>
              <a:t>Diagnosis and Staging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endParaRPr lang="en-US" altLang="de-DE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M1-E2 </a:t>
            </a:r>
            <a:br>
              <a:rPr lang="en-GB" altLang="en-US" sz="3200" b="1" dirty="0"/>
            </a:br>
            <a:r>
              <a:rPr lang="en-GB" altLang="en-US" sz="3200" b="1" dirty="0"/>
              <a:t>Natural History of HL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563" y="1651592"/>
            <a:ext cx="8229600" cy="4540102"/>
          </a:xfrm>
        </p:spPr>
        <p:txBody>
          <a:bodyPr/>
          <a:lstStyle/>
          <a:p>
            <a:r>
              <a:rPr lang="en-CA" altLang="en-US" sz="2400" dirty="0"/>
              <a:t>Natural history of HLs:</a:t>
            </a:r>
          </a:p>
          <a:p>
            <a:pPr lvl="1"/>
            <a:r>
              <a:rPr lang="en-CA" altLang="en-US" sz="2400" dirty="0"/>
              <a:t>Presenting clinical symptoms are variable and may create a diagnostic challenge</a:t>
            </a:r>
          </a:p>
          <a:p>
            <a:pPr lvl="1"/>
            <a:r>
              <a:rPr lang="en-CA" altLang="en-US" sz="2400" dirty="0"/>
              <a:t>The spread is usually predictable: lymph nodes → spleen→ liver → bone marrow and other extranodal sites</a:t>
            </a:r>
          </a:p>
          <a:p>
            <a:pPr lvl="1"/>
            <a:r>
              <a:rPr lang="en-CA" altLang="en-US" sz="2400" dirty="0"/>
              <a:t>Early and advanced disease are potentially curable with aggressive treatment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1487" y="6582137"/>
            <a:ext cx="81613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NCCN. Clinical practice guidelines in oncology: Hodgkin’s lymphoma. v.1.2013</a:t>
            </a:r>
          </a:p>
        </p:txBody>
      </p:sp>
    </p:spTree>
    <p:extLst>
      <p:ext uri="{BB962C8B-B14F-4D97-AF65-F5344CB8AC3E}">
        <p14:creationId xmlns:p14="http://schemas.microsoft.com/office/powerpoint/2010/main" val="2669686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M1-E3 </a:t>
            </a:r>
            <a:br>
              <a:rPr lang="en-GB" altLang="en-US" sz="3200" b="1" dirty="0"/>
            </a:br>
            <a:r>
              <a:rPr lang="en-GB" altLang="en-US" sz="3200" b="1" dirty="0"/>
              <a:t>Prognosis in HL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799" y="1644444"/>
            <a:ext cx="8091487" cy="5143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CA" altLang="en-US" sz="2400" dirty="0"/>
              <a:t>Hodgkin Lymphoma: 5-year survival by stage at diagnosis</a:t>
            </a:r>
          </a:p>
          <a:p>
            <a:pPr>
              <a:defRPr/>
            </a:pPr>
            <a:endParaRPr lang="en-CA" altLang="en-US" sz="2400" dirty="0"/>
          </a:p>
          <a:p>
            <a:pPr marL="0" indent="0">
              <a:buFont typeface="Arial" charset="0"/>
              <a:buNone/>
              <a:defRPr/>
            </a:pPr>
            <a:endParaRPr lang="en-CA" altLang="en-US" sz="2400" dirty="0"/>
          </a:p>
        </p:txBody>
      </p:sp>
      <p:sp>
        <p:nvSpPr>
          <p:cNvPr id="25631" name="TextBox 2"/>
          <p:cNvSpPr txBox="1">
            <a:spLocks noChangeArrowheads="1"/>
          </p:cNvSpPr>
          <p:nvPr/>
        </p:nvSpPr>
        <p:spPr bwMode="auto">
          <a:xfrm>
            <a:off x="294979" y="6522336"/>
            <a:ext cx="76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SEER Cancer Statistics Review, 1975-2009 (Vintage 2009 Populations). 2012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343950"/>
              </p:ext>
            </p:extLst>
          </p:nvPr>
        </p:nvGraphicFramePr>
        <p:xfrm>
          <a:off x="1769114" y="2175387"/>
          <a:ext cx="5614912" cy="355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588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1F: 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Lymphoma Diagnosis &amp; Staging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19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452596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>
                <a:solidFill>
                  <a:srgbClr val="C00000"/>
                </a:solidFill>
              </a:rPr>
              <a:t>Initial assessment and diagnosis</a:t>
            </a:r>
            <a:endParaRPr lang="en-CA" altLang="en-US" sz="24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No screening tests or prevention methods available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Usually not evident in the blood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Detailed medical history</a:t>
            </a:r>
            <a:endParaRPr lang="en-CA" alt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Review of signs and symptoms of lymphoma</a:t>
            </a:r>
            <a:endParaRPr lang="en-CA" altLang="en-US" sz="2400" dirty="0"/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</a:pPr>
            <a:r>
              <a:rPr lang="en-GB" altLang="en-US" dirty="0"/>
              <a:t>General symptoms (e.g. fatigue, generalized itchiness, local pain)</a:t>
            </a:r>
            <a:endParaRPr lang="en-CA" altLang="en-US" dirty="0"/>
          </a:p>
          <a:p>
            <a:pPr marL="1076325" lvl="2" indent="-266700">
              <a:spcBef>
                <a:spcPts val="600"/>
              </a:spcBef>
              <a:spcAft>
                <a:spcPts val="600"/>
              </a:spcAft>
            </a:pPr>
            <a:r>
              <a:rPr lang="en-GB" altLang="en-US" dirty="0"/>
              <a:t>B symptoms (weight loss, fever, night sweating)</a:t>
            </a:r>
            <a:endParaRPr lang="en-CA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1769"/>
            <a:ext cx="8229600" cy="4839929"/>
          </a:xfrm>
        </p:spPr>
        <p:txBody>
          <a:bodyPr/>
          <a:lstStyle/>
          <a:p>
            <a:pPr marL="447675" indent="-447675">
              <a:buFontTx/>
              <a:buAutoNum type="arabicPeriod"/>
            </a:pPr>
            <a:r>
              <a:rPr lang="en-GB" altLang="en-US" sz="2400" dirty="0">
                <a:solidFill>
                  <a:srgbClr val="C00000"/>
                </a:solidFill>
              </a:rPr>
              <a:t>Initial assessment and diagnosis (cont’d)</a:t>
            </a:r>
            <a:endParaRPr lang="en-CA" altLang="en-US" sz="2400" dirty="0">
              <a:solidFill>
                <a:srgbClr val="C00000"/>
              </a:solidFill>
            </a:endParaRPr>
          </a:p>
          <a:p>
            <a:pPr lvl="1"/>
            <a:r>
              <a:rPr lang="en-CA" altLang="en-US" sz="2400" dirty="0"/>
              <a:t>Important questions to ask a patient:</a:t>
            </a:r>
          </a:p>
          <a:p>
            <a:pPr lvl="2" indent="-333375"/>
            <a:r>
              <a:rPr lang="en-CA" altLang="en-US" sz="2000" dirty="0"/>
              <a:t>Have you noticed a lump in your neck, under your arms, in your groin, or elsewhere in your body?</a:t>
            </a:r>
          </a:p>
          <a:p>
            <a:pPr lvl="2" indent="-333375"/>
            <a:r>
              <a:rPr lang="en-GB" altLang="en-US" sz="2000" dirty="0"/>
              <a:t>Have you been losing weight without trying?</a:t>
            </a:r>
          </a:p>
          <a:p>
            <a:pPr lvl="2" indent="-333375"/>
            <a:r>
              <a:rPr lang="en-GB" altLang="en-US" sz="2000" dirty="0"/>
              <a:t>Have you been experiencing fevers?</a:t>
            </a:r>
          </a:p>
          <a:p>
            <a:pPr lvl="2" indent="-333375"/>
            <a:r>
              <a:rPr lang="en-GB" altLang="en-US" sz="2000" dirty="0"/>
              <a:t>Are you sweating at night / when sleeping?</a:t>
            </a:r>
          </a:p>
          <a:p>
            <a:pPr lvl="2" indent="-333375"/>
            <a:r>
              <a:rPr lang="en-GB" altLang="en-US" sz="2000" dirty="0"/>
              <a:t>Have you experienced any swelling in your legs (or other parts of your body), weakness in an arm or leg or back pain?</a:t>
            </a:r>
          </a:p>
          <a:p>
            <a:pPr lvl="2" indent="-333375"/>
            <a:r>
              <a:rPr lang="en-GB" altLang="en-US" sz="2000" dirty="0"/>
              <a:t>Do you have a cough, any pain in your chest, or feel any unusual shortness of breath or difficulty breathing?</a:t>
            </a:r>
          </a:p>
          <a:p>
            <a:pPr lvl="2" indent="-333375"/>
            <a:r>
              <a:rPr lang="en-GB" altLang="en-US" sz="2000" dirty="0"/>
              <a:t>Have you been experiencing headaches or vision problems?</a:t>
            </a:r>
          </a:p>
          <a:p>
            <a:pPr lvl="2" indent="-333375"/>
            <a:r>
              <a:rPr lang="en-GB" altLang="en-US" sz="2000" dirty="0"/>
              <a:t>Have you felt stomach pain, bloating, feeling full?</a:t>
            </a:r>
          </a:p>
        </p:txBody>
      </p:sp>
    </p:spTree>
    <p:extLst>
      <p:ext uri="{BB962C8B-B14F-4D97-AF65-F5344CB8AC3E}">
        <p14:creationId xmlns:p14="http://schemas.microsoft.com/office/powerpoint/2010/main" val="868053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(3)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4525963"/>
          </a:xfrm>
        </p:spPr>
        <p:txBody>
          <a:bodyPr/>
          <a:lstStyle/>
          <a:p>
            <a:pPr marL="447675" indent="-447675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altLang="en-US" sz="2400" dirty="0">
                <a:solidFill>
                  <a:srgbClr val="C00000"/>
                </a:solidFill>
              </a:rPr>
              <a:t>Initial assessment and diagnosis (cont’d)</a:t>
            </a:r>
            <a:endParaRPr lang="en-CA" altLang="en-US" sz="24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Complete physical exam</a:t>
            </a:r>
            <a:endParaRPr lang="en-CA" altLang="en-US" sz="2400" dirty="0"/>
          </a:p>
          <a:p>
            <a:pPr lvl="2" indent="-333375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/>
              <a:t>Lymph node involvement (fixed vs. mobile, enlarged, palpable nodes, lymphadenopathy, visible swelling)</a:t>
            </a:r>
          </a:p>
          <a:p>
            <a:pPr lvl="2" indent="-333375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/>
              <a:t>Finding of a palpable mass anywhere in the body, and/or enlarged abdominal organs (hepatomegaly, splenomegaly, </a:t>
            </a:r>
            <a:r>
              <a:rPr lang="en-GB" altLang="en-US" sz="2000" dirty="0" err="1"/>
              <a:t>hepatosplenomegaly</a:t>
            </a:r>
            <a:r>
              <a:rPr lang="en-GB" altLang="en-US" sz="2000" dirty="0"/>
              <a:t>/HSM)</a:t>
            </a:r>
          </a:p>
          <a:p>
            <a:pPr lvl="2" indent="-333375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/>
              <a:t>Pharyngeal examination for tonsil or oropharynx involvement, </a:t>
            </a:r>
            <a:r>
              <a:rPr lang="en-GB" altLang="en-US" sz="2000" dirty="0" err="1"/>
              <a:t>Waldeyer’s</a:t>
            </a:r>
            <a:r>
              <a:rPr lang="en-GB" altLang="en-US" sz="2000" dirty="0"/>
              <a:t> ring involvement (NHL)</a:t>
            </a:r>
          </a:p>
          <a:p>
            <a:pPr lvl="2" indent="-333375">
              <a:spcBef>
                <a:spcPts val="600"/>
              </a:spcBef>
              <a:spcAft>
                <a:spcPts val="600"/>
              </a:spcAft>
            </a:pPr>
            <a:r>
              <a:rPr lang="en-GB" altLang="en-US" sz="2000" dirty="0"/>
              <a:t>Neurologic examination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(4)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4603750"/>
          </a:xfrm>
        </p:spPr>
        <p:txBody>
          <a:bodyPr/>
          <a:lstStyle/>
          <a:p>
            <a:pPr marL="447675" indent="-447675">
              <a:buFontTx/>
              <a:buAutoNum type="arabicPeriod"/>
            </a:pPr>
            <a:r>
              <a:rPr lang="en-GB" altLang="en-US" sz="2400" dirty="0">
                <a:solidFill>
                  <a:srgbClr val="C00000"/>
                </a:solidFill>
              </a:rPr>
              <a:t>Initial assessment and diagnosis (cont’d)</a:t>
            </a:r>
            <a:endParaRPr lang="en-CA" altLang="en-US" sz="2400" dirty="0">
              <a:solidFill>
                <a:srgbClr val="C00000"/>
              </a:solidFill>
            </a:endParaRPr>
          </a:p>
          <a:p>
            <a:pPr lvl="1"/>
            <a:r>
              <a:rPr lang="en-GB" altLang="en-US" sz="2400" dirty="0"/>
              <a:t>Diagnostic tests and techniques</a:t>
            </a:r>
            <a:endParaRPr lang="en-CA" altLang="en-US" sz="2400" dirty="0"/>
          </a:p>
          <a:p>
            <a:pPr lvl="2" indent="-333375"/>
            <a:r>
              <a:rPr lang="en-GB" altLang="en-US" dirty="0"/>
              <a:t>Lymph node biopsy (needle- or surgical biopsy) </a:t>
            </a:r>
            <a:endParaRPr lang="en-CA" altLang="en-US" dirty="0"/>
          </a:p>
          <a:p>
            <a:pPr lvl="2" indent="-333375"/>
            <a:r>
              <a:rPr lang="en-GB" altLang="en-US" dirty="0"/>
              <a:t>Blood tests (CBC, ESR, LDH, UA, LFTs, RFTs)</a:t>
            </a:r>
            <a:endParaRPr lang="en-CA" altLang="en-US" dirty="0"/>
          </a:p>
          <a:p>
            <a:pPr lvl="2" indent="-333375"/>
            <a:r>
              <a:rPr lang="en-GB" altLang="en-US" dirty="0"/>
              <a:t>Imaging (CXR, CT scan, MRI, US, PET scan)</a:t>
            </a:r>
            <a:endParaRPr lang="en-CA" altLang="en-US" dirty="0"/>
          </a:p>
          <a:p>
            <a:pPr lvl="2" indent="-333375"/>
            <a:r>
              <a:rPr lang="en-GB" altLang="en-US" dirty="0"/>
              <a:t>Biopsy &amp; cytology (BM aspiration and/or biopsy, lumbar puncture [spinal tap], effusion)</a:t>
            </a:r>
            <a:endParaRPr lang="en-CA" altLang="en-US" dirty="0"/>
          </a:p>
          <a:p>
            <a:pPr lvl="2" indent="-333375"/>
            <a:r>
              <a:rPr lang="en-GB" altLang="en-US" dirty="0"/>
              <a:t>Molecular analysis </a:t>
            </a:r>
            <a:endParaRPr lang="en-CA" altLang="en-US" dirty="0"/>
          </a:p>
          <a:p>
            <a:pPr marL="1438275" lvl="3" indent="-276225"/>
            <a:r>
              <a:rPr lang="en-GB" altLang="en-US" dirty="0" err="1"/>
              <a:t>Immunophenotyping</a:t>
            </a:r>
            <a:endParaRPr lang="en-CA" altLang="en-US" dirty="0"/>
          </a:p>
          <a:p>
            <a:pPr marL="1438275" lvl="3" indent="-276225"/>
            <a:r>
              <a:rPr lang="en-GB" altLang="en-US" dirty="0"/>
              <a:t>Genotyping (Cytogenetic analysis, FISH, Southern blot hybridisation analysis, PCR)</a:t>
            </a:r>
            <a:endParaRPr lang="en-CA" altLang="en-US" dirty="0"/>
          </a:p>
          <a:p>
            <a:pPr lvl="2"/>
            <a:endParaRPr lang="en-CA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(5)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2450" y="1587294"/>
            <a:ext cx="8229600" cy="460581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PET-CT: Integrating FDG-PET and CT</a:t>
            </a:r>
            <a:endParaRPr lang="en-CA" altLang="en-US" sz="2400" dirty="0"/>
          </a:p>
        </p:txBody>
      </p:sp>
      <p:pic>
        <p:nvPicPr>
          <p:cNvPr id="1026" name="Picture 2" descr="FIGURE 1.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2" y="2114550"/>
            <a:ext cx="5056533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450" y="6553200"/>
            <a:ext cx="7258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i="1" dirty="0">
                <a:solidFill>
                  <a:schemeClr val="bg1"/>
                </a:solidFill>
              </a:rPr>
              <a:t>Source: </a:t>
            </a:r>
            <a:r>
              <a:rPr lang="en-CA" sz="1050" i="1" dirty="0" err="1">
                <a:solidFill>
                  <a:schemeClr val="bg1"/>
                </a:solidFill>
              </a:rPr>
              <a:t>Kasamon</a:t>
            </a:r>
            <a:r>
              <a:rPr lang="en-CA" sz="1050" i="1" dirty="0">
                <a:solidFill>
                  <a:schemeClr val="bg1"/>
                </a:solidFill>
              </a:rPr>
              <a:t> et al.,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3575" y="2819400"/>
            <a:ext cx="3152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PET/CT for staging of HL </a:t>
            </a:r>
          </a:p>
          <a:p>
            <a:r>
              <a:rPr lang="en-CA" sz="1400" dirty="0"/>
              <a:t>A: coronal views</a:t>
            </a:r>
          </a:p>
          <a:p>
            <a:r>
              <a:rPr lang="en-CA" sz="1400" dirty="0"/>
              <a:t>B: transverse views </a:t>
            </a:r>
          </a:p>
          <a:p>
            <a:r>
              <a:rPr lang="en-CA" sz="1400" dirty="0"/>
              <a:t>MIP = maximum-intensity projection</a:t>
            </a:r>
          </a:p>
          <a:p>
            <a:endParaRPr lang="en-CA" sz="1400" dirty="0"/>
          </a:p>
          <a:p>
            <a:r>
              <a:rPr lang="en-CA" sz="1400" i="1" dirty="0"/>
              <a:t>CT shows involvement only in right neck. PET/CT shows that normal-size upper </a:t>
            </a:r>
            <a:r>
              <a:rPr lang="en-CA" sz="1400" i="1" dirty="0" err="1"/>
              <a:t>mediastinal</a:t>
            </a:r>
            <a:r>
              <a:rPr lang="en-CA" sz="1400" i="1" dirty="0"/>
              <a:t> lymph node was clearly metabo</a:t>
            </a:r>
            <a:r>
              <a:rPr lang="en-CA" sz="1400" dirty="0"/>
              <a:t>lically</a:t>
            </a:r>
            <a:r>
              <a:rPr lang="en-CA" sz="1400" i="1" dirty="0"/>
              <a:t> active, changing stage from I to II. </a:t>
            </a:r>
          </a:p>
        </p:txBody>
      </p:sp>
    </p:spTree>
    <p:extLst>
      <p:ext uri="{BB962C8B-B14F-4D97-AF65-F5344CB8AC3E}">
        <p14:creationId xmlns:p14="http://schemas.microsoft.com/office/powerpoint/2010/main" val="2385770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(6)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774" y="1654890"/>
            <a:ext cx="8234517" cy="4525963"/>
          </a:xfrm>
        </p:spPr>
        <p:txBody>
          <a:bodyPr numCol="2"/>
          <a:lstStyle/>
          <a:p>
            <a:pPr marL="0" indent="0">
              <a:buNone/>
            </a:pPr>
            <a:r>
              <a:rPr lang="en-GB" altLang="en-US" sz="2400" dirty="0">
                <a:solidFill>
                  <a:srgbClr val="C00000"/>
                </a:solidFill>
              </a:rPr>
              <a:t>2. </a:t>
            </a:r>
            <a:r>
              <a:rPr lang="en-CA" altLang="en-US" sz="2400" dirty="0">
                <a:solidFill>
                  <a:srgbClr val="C00000"/>
                </a:solidFill>
              </a:rPr>
              <a:t>Indications for biopsy</a:t>
            </a:r>
          </a:p>
          <a:p>
            <a:r>
              <a:rPr lang="en-GB" altLang="en-US" sz="2200" dirty="0"/>
              <a:t>General:</a:t>
            </a:r>
          </a:p>
          <a:p>
            <a:pPr lvl="1"/>
            <a:r>
              <a:rPr lang="en-CA" altLang="en-US" sz="2200" dirty="0"/>
              <a:t>Age &gt;40 years</a:t>
            </a:r>
          </a:p>
          <a:p>
            <a:pPr lvl="1"/>
            <a:r>
              <a:rPr lang="en-CA" altLang="en-US" sz="2200" dirty="0"/>
              <a:t>Lymph node &gt;2 cm</a:t>
            </a:r>
          </a:p>
          <a:p>
            <a:pPr lvl="1"/>
            <a:r>
              <a:rPr lang="en-CA" altLang="en-US" sz="2200" dirty="0"/>
              <a:t>Supraclavicular location</a:t>
            </a:r>
          </a:p>
          <a:p>
            <a:pPr lvl="1"/>
            <a:r>
              <a:rPr lang="en-CA" altLang="en-US" sz="2200" dirty="0"/>
              <a:t>Firm, mobile, not tender</a:t>
            </a:r>
          </a:p>
          <a:p>
            <a:pPr lvl="1"/>
            <a:r>
              <a:rPr lang="en-CA" altLang="en-US" sz="2200" dirty="0"/>
              <a:t>Persists for several </a:t>
            </a:r>
            <a:r>
              <a:rPr lang="en-CA" altLang="en-US" sz="2200" dirty="0" err="1"/>
              <a:t>wks</a:t>
            </a:r>
            <a:endParaRPr lang="en-CA" altLang="en-US" sz="2200" dirty="0"/>
          </a:p>
          <a:p>
            <a:pPr lvl="1"/>
            <a:r>
              <a:rPr lang="en-CA" altLang="en-US" sz="2200" dirty="0"/>
              <a:t>Abnormal CXR or CT</a:t>
            </a:r>
          </a:p>
          <a:p>
            <a:pPr lvl="1"/>
            <a:r>
              <a:rPr lang="en-CA" altLang="en-US" sz="2200" dirty="0"/>
              <a:t>Systemic symptoms</a:t>
            </a:r>
          </a:p>
          <a:p>
            <a:pPr marL="457200" lvl="1" indent="0">
              <a:buNone/>
            </a:pPr>
            <a:endParaRPr lang="en-GB" altLang="en-US" sz="2200" dirty="0"/>
          </a:p>
          <a:p>
            <a:pPr marL="457200" lvl="1" indent="0">
              <a:buNone/>
            </a:pPr>
            <a:endParaRPr lang="en-GB" altLang="en-US" sz="2200" dirty="0"/>
          </a:p>
          <a:p>
            <a:pPr lvl="1"/>
            <a:endParaRPr lang="en-GB" altLang="en-US" sz="2200" dirty="0"/>
          </a:p>
          <a:p>
            <a:r>
              <a:rPr lang="en-GB" altLang="en-US" sz="2200" dirty="0"/>
              <a:t>Urgent excisional biopsy:</a:t>
            </a:r>
          </a:p>
          <a:p>
            <a:pPr lvl="1"/>
            <a:r>
              <a:rPr lang="en-CA" altLang="en-US" sz="2200" dirty="0"/>
              <a:t>Spinal cord compression</a:t>
            </a:r>
          </a:p>
          <a:p>
            <a:pPr lvl="1"/>
            <a:r>
              <a:rPr lang="en-CA" altLang="en-US" sz="2200" dirty="0"/>
              <a:t>Airway obstruction</a:t>
            </a:r>
          </a:p>
          <a:p>
            <a:pPr lvl="1"/>
            <a:r>
              <a:rPr lang="en-CA" altLang="en-US" sz="2200" dirty="0"/>
              <a:t>Pericardial </a:t>
            </a:r>
            <a:r>
              <a:rPr lang="en-CA" altLang="en-US" sz="2200" dirty="0" err="1"/>
              <a:t>tamponade</a:t>
            </a:r>
            <a:endParaRPr lang="en-CA" altLang="en-US" sz="2200" dirty="0"/>
          </a:p>
          <a:p>
            <a:pPr lvl="1"/>
            <a:r>
              <a:rPr lang="en-CA" altLang="en-US" sz="2200" dirty="0"/>
              <a:t>Obstruction of vena cava (superior/inferior)</a:t>
            </a:r>
          </a:p>
          <a:p>
            <a:pPr lvl="1"/>
            <a:r>
              <a:rPr lang="en-CA" altLang="en-US" sz="2200" dirty="0"/>
              <a:t>Suspected CNS mass</a:t>
            </a:r>
          </a:p>
          <a:p>
            <a:pPr lvl="1"/>
            <a:r>
              <a:rPr lang="en-CA" altLang="en-US" sz="2200" dirty="0"/>
              <a:t>Intestinal obstruction</a:t>
            </a:r>
          </a:p>
          <a:p>
            <a:pPr lvl="1"/>
            <a:r>
              <a:rPr lang="en-CA" altLang="en-US" sz="2200" dirty="0"/>
              <a:t>Ureteric obstruction</a:t>
            </a:r>
          </a:p>
          <a:p>
            <a:pPr lvl="1"/>
            <a:r>
              <a:rPr lang="en-CA" altLang="en-US" sz="2200" dirty="0"/>
              <a:t>Severe liver dysfunction</a:t>
            </a:r>
          </a:p>
        </p:txBody>
      </p:sp>
    </p:spTree>
    <p:extLst>
      <p:ext uri="{BB962C8B-B14F-4D97-AF65-F5344CB8AC3E}">
        <p14:creationId xmlns:p14="http://schemas.microsoft.com/office/powerpoint/2010/main" val="1538414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Diagnosis (7)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125" y="1526035"/>
            <a:ext cx="8334376" cy="4885904"/>
          </a:xfrm>
        </p:spPr>
        <p:txBody>
          <a:bodyPr numCol="1"/>
          <a:lstStyle/>
          <a:p>
            <a:pPr marL="0" indent="0">
              <a:buNone/>
            </a:pPr>
            <a:r>
              <a:rPr lang="en-GB" altLang="en-US" sz="2400" dirty="0">
                <a:solidFill>
                  <a:srgbClr val="C00000"/>
                </a:solidFill>
              </a:rPr>
              <a:t>3. </a:t>
            </a:r>
            <a:r>
              <a:rPr lang="en-CA" altLang="en-US" sz="2400" dirty="0">
                <a:solidFill>
                  <a:srgbClr val="C00000"/>
                </a:solidFill>
              </a:rPr>
              <a:t>Molecular diagnosis</a:t>
            </a:r>
          </a:p>
          <a:p>
            <a:r>
              <a:rPr lang="en-CA" altLang="en-US" sz="2000" dirty="0"/>
              <a:t>Permits more precise definition of lymphomas </a:t>
            </a:r>
          </a:p>
          <a:p>
            <a:r>
              <a:rPr lang="en-CA" altLang="en-US" sz="2000" dirty="0"/>
              <a:t>Important in predicting prognosis and response to treatment</a:t>
            </a:r>
          </a:p>
          <a:p>
            <a:r>
              <a:rPr lang="en-CA" altLang="en-US" sz="2000" dirty="0"/>
              <a:t>Most common molecular analysis techniques</a:t>
            </a:r>
          </a:p>
          <a:p>
            <a:pPr marL="714375" lvl="1" indent="-352425"/>
            <a:r>
              <a:rPr lang="en-CA" altLang="en-US" sz="2000" dirty="0" err="1"/>
              <a:t>Immunophenotyping</a:t>
            </a:r>
            <a:r>
              <a:rPr lang="en-CA" altLang="en-US" sz="2000" dirty="0"/>
              <a:t> </a:t>
            </a:r>
          </a:p>
          <a:p>
            <a:pPr marL="990600" lvl="2" indent="-276225"/>
            <a:r>
              <a:rPr lang="en-CA" altLang="en-US" sz="1800" dirty="0"/>
              <a:t>Flow </a:t>
            </a:r>
            <a:r>
              <a:rPr lang="en-CA" altLang="en-US" sz="1800" dirty="0" err="1"/>
              <a:t>cytometry</a:t>
            </a:r>
            <a:r>
              <a:rPr lang="en-CA" altLang="en-US" sz="1800" dirty="0"/>
              <a:t>, immunohistochemistry</a:t>
            </a:r>
          </a:p>
          <a:p>
            <a:pPr marL="714375" lvl="1" indent="-352425"/>
            <a:r>
              <a:rPr lang="en-CA" altLang="en-US" sz="2000" dirty="0"/>
              <a:t>Genotyping</a:t>
            </a:r>
            <a:r>
              <a:rPr lang="en-CA" altLang="en-US" sz="2200" dirty="0"/>
              <a:t> </a:t>
            </a:r>
          </a:p>
          <a:p>
            <a:pPr marL="990600" lvl="2" indent="-276225"/>
            <a:r>
              <a:rPr lang="en-CA" altLang="en-US" sz="1800" dirty="0"/>
              <a:t>Cytogenetic analysis, fluorescence in situ hybridization (FISH), Southern blot hybridisation, and polymerase chain reaction (PCR)</a:t>
            </a:r>
          </a:p>
          <a:p>
            <a:r>
              <a:rPr lang="en-CA" altLang="en-US" sz="2000" dirty="0"/>
              <a:t>DNA studies</a:t>
            </a:r>
          </a:p>
          <a:p>
            <a:pPr marL="714375" lvl="1" indent="-352425"/>
            <a:r>
              <a:rPr lang="en-CA" altLang="en-US" sz="2000" dirty="0"/>
              <a:t>Detect oncogenes expressed in lymphoid malignancies and chromosomal translocations</a:t>
            </a:r>
          </a:p>
          <a:p>
            <a:pPr marL="990600" lvl="2" indent="-276225"/>
            <a:r>
              <a:rPr lang="en-CA" altLang="en-US" sz="1800" dirty="0"/>
              <a:t>Examples: c-</a:t>
            </a:r>
            <a:r>
              <a:rPr lang="en-CA" altLang="en-US" sz="1800" dirty="0" err="1"/>
              <a:t>myc</a:t>
            </a:r>
            <a:r>
              <a:rPr lang="en-CA" altLang="en-US" sz="1800" dirty="0"/>
              <a:t> DNA amplification, bcl-2 oncogene analysis, beta-2 </a:t>
            </a:r>
            <a:r>
              <a:rPr lang="en-CA" altLang="en-US" sz="1800" dirty="0" err="1"/>
              <a:t>microglobulin</a:t>
            </a:r>
            <a:r>
              <a:rPr lang="en-CA" altLang="en-US" sz="1800" dirty="0"/>
              <a:t> (</a:t>
            </a:r>
            <a:r>
              <a:rPr lang="el-GR" altLang="en-US" sz="1800" dirty="0"/>
              <a:t>β2</a:t>
            </a:r>
            <a:r>
              <a:rPr lang="en-CA" altLang="en-US" sz="1800" dirty="0"/>
              <a:t>M)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3834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85963" y="2500313"/>
            <a:ext cx="5153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600" dirty="0">
                <a:solidFill>
                  <a:schemeClr val="bg1"/>
                </a:solidFill>
                <a:latin typeface="Calibri" pitchFamily="34" charset="0"/>
              </a:rPr>
              <a:t>Module 1A: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de-DE" sz="3100" dirty="0">
                <a:solidFill>
                  <a:schemeClr val="bg1"/>
                </a:solidFill>
                <a:latin typeface="Calibri" pitchFamily="34" charset="0"/>
              </a:rPr>
              <a:t>Definition of Lymphoma</a:t>
            </a:r>
            <a:endParaRPr lang="en-US" altLang="de-DE" sz="3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04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Staging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393825"/>
            <a:ext cx="8067675" cy="5032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sz="2400" dirty="0"/>
              <a:t>Ann </a:t>
            </a:r>
            <a:r>
              <a:rPr lang="en-GB" altLang="en-US" sz="2400" dirty="0" err="1"/>
              <a:t>Arbor</a:t>
            </a:r>
            <a:r>
              <a:rPr lang="en-GB" altLang="en-US" sz="2400" dirty="0"/>
              <a:t> Staging for Lymphomas (NHL and HL)</a:t>
            </a:r>
            <a:endParaRPr lang="en-CA" alt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90550" y="1874838"/>
          <a:ext cx="80518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6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Stage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Description of Involvement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I</a:t>
                      </a:r>
                    </a:p>
                    <a:p>
                      <a:r>
                        <a:rPr lang="en-CA" sz="1600" dirty="0"/>
                        <a:t>IE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Involvement of a single lymph node region</a:t>
                      </a:r>
                    </a:p>
                    <a:p>
                      <a:r>
                        <a:rPr lang="en-CA" sz="1600" dirty="0"/>
                        <a:t>Localized involvement of a single </a:t>
                      </a:r>
                      <a:r>
                        <a:rPr lang="en-CA" sz="1600" dirty="0" err="1"/>
                        <a:t>extralymphatic</a:t>
                      </a:r>
                      <a:r>
                        <a:rPr lang="en-CA" sz="1600" dirty="0"/>
                        <a:t> organ or site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II</a:t>
                      </a:r>
                    </a:p>
                    <a:p>
                      <a:r>
                        <a:rPr lang="en-CA" sz="1600" dirty="0"/>
                        <a:t>IIE</a:t>
                      </a:r>
                    </a:p>
                    <a:p>
                      <a:endParaRPr lang="en-CA" sz="1600" dirty="0"/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latin typeface="+mn-lt"/>
                        </a:rPr>
                        <a:t>Involvement of </a:t>
                      </a:r>
                      <a:r>
                        <a:rPr lang="en-CA" sz="1600" dirty="0">
                          <a:latin typeface="Times New Roman"/>
                          <a:cs typeface="Times New Roman"/>
                        </a:rPr>
                        <a:t>≥</a:t>
                      </a:r>
                      <a:r>
                        <a:rPr lang="en-CA" sz="1600" dirty="0">
                          <a:latin typeface="+mn-lt"/>
                        </a:rPr>
                        <a:t>2 lymph node regions on the same side of the diaphragm</a:t>
                      </a:r>
                    </a:p>
                    <a:p>
                      <a:r>
                        <a:rPr lang="en-CA" sz="1600" dirty="0">
                          <a:latin typeface="+mn-lt"/>
                        </a:rPr>
                        <a:t>Localized involvement of a single associated </a:t>
                      </a:r>
                      <a:r>
                        <a:rPr lang="en-CA" sz="1600" dirty="0" err="1">
                          <a:latin typeface="+mn-lt"/>
                        </a:rPr>
                        <a:t>extralymphatic</a:t>
                      </a:r>
                      <a:r>
                        <a:rPr lang="en-CA" sz="1600" dirty="0">
                          <a:latin typeface="+mn-lt"/>
                        </a:rPr>
                        <a:t> organ or site and its regional lymph nodes with or without other lymph node regions on the same side of the diaphragm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III</a:t>
                      </a:r>
                    </a:p>
                    <a:p>
                      <a:r>
                        <a:rPr lang="en-CA" sz="1600" dirty="0"/>
                        <a:t>IIIE</a:t>
                      </a:r>
                    </a:p>
                    <a:p>
                      <a:r>
                        <a:rPr lang="en-CA" sz="1600" dirty="0"/>
                        <a:t>IIIS</a:t>
                      </a:r>
                    </a:p>
                    <a:p>
                      <a:r>
                        <a:rPr lang="en-CA" sz="1600" dirty="0"/>
                        <a:t>IIIS+E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Involvement of lymph node regions on both sides of the diaphragm</a:t>
                      </a:r>
                    </a:p>
                    <a:p>
                      <a:r>
                        <a:rPr lang="en-CA" sz="1600" dirty="0"/>
                        <a:t>As above + localized involvement of an </a:t>
                      </a:r>
                      <a:r>
                        <a:rPr lang="en-CA" sz="1600" dirty="0" err="1"/>
                        <a:t>extralymphatic</a:t>
                      </a:r>
                      <a:r>
                        <a:rPr lang="en-CA" sz="1600" dirty="0"/>
                        <a:t> organ or site</a:t>
                      </a:r>
                    </a:p>
                    <a:p>
                      <a:r>
                        <a:rPr lang="en-CA" sz="1600" dirty="0"/>
                        <a:t>As above + involvement of the spleen.</a:t>
                      </a:r>
                    </a:p>
                    <a:p>
                      <a:r>
                        <a:rPr lang="en-CA" sz="1600" dirty="0"/>
                        <a:t>Both IIIS+IIIE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/>
                        <a:t>IV</a:t>
                      </a:r>
                    </a:p>
                    <a:p>
                      <a:endParaRPr lang="en-CA" sz="1600" dirty="0"/>
                    </a:p>
                    <a:p>
                      <a:endParaRPr lang="en-CA" sz="1600" dirty="0"/>
                    </a:p>
                    <a:p>
                      <a:r>
                        <a:rPr lang="en-CA" sz="1600" dirty="0"/>
                        <a:t>IVE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r>
                        <a:rPr lang="en-CA" sz="1600" dirty="0"/>
                        <a:t>Disseminated (multifocal) involvement of 1 or more </a:t>
                      </a:r>
                      <a:r>
                        <a:rPr lang="en-CA" sz="1600" dirty="0" err="1"/>
                        <a:t>extralymphatic</a:t>
                      </a:r>
                      <a:r>
                        <a:rPr lang="en-CA" sz="1600" dirty="0"/>
                        <a:t> sites with or without associated lymph node involvement or isolated </a:t>
                      </a:r>
                      <a:r>
                        <a:rPr lang="en-CA" sz="1600" dirty="0" err="1"/>
                        <a:t>extralymphatic</a:t>
                      </a:r>
                      <a:r>
                        <a:rPr lang="en-CA" sz="1600" dirty="0"/>
                        <a:t> organ involvement with distant (non-regional) nodal involvement.</a:t>
                      </a:r>
                    </a:p>
                    <a:p>
                      <a:r>
                        <a:rPr lang="en-CA" sz="1600" dirty="0"/>
                        <a:t>Extranodal lymphoid malignancies arise in tissues separate from, but near, the major lymphatic aggregates.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5610" y="6550025"/>
            <a:ext cx="7885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Carbone et al, 1971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Staging (2)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565" y="1421009"/>
            <a:ext cx="832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Lymphoma Stages according to Ann-Arbor Classification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80321"/>
            <a:ext cx="8407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75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Staging (3)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329626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altLang="en-US" sz="2400" dirty="0"/>
              <a:t>Ann </a:t>
            </a:r>
            <a:r>
              <a:rPr lang="en-GB" altLang="en-US" sz="2400" dirty="0" err="1"/>
              <a:t>Arbor</a:t>
            </a:r>
            <a:r>
              <a:rPr lang="en-GB" altLang="en-US" sz="2400" dirty="0"/>
              <a:t> Staging for Lymphomas (Cont’d)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Sub-classifications: 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/>
              <a:t>Without (A) or with (B) symptoms of fever, weight loss, night sweats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</a:pPr>
            <a:r>
              <a:rPr lang="en-GB" altLang="en-US" sz="2400" dirty="0" err="1"/>
              <a:t>Favorable</a:t>
            </a:r>
            <a:r>
              <a:rPr lang="en-GB" altLang="en-US" sz="2400" dirty="0"/>
              <a:t> or </a:t>
            </a:r>
            <a:r>
              <a:rPr lang="en-GB" altLang="en-US" sz="2400" dirty="0" err="1"/>
              <a:t>unfavorable</a:t>
            </a:r>
            <a:r>
              <a:rPr lang="en-GB" altLang="en-US" sz="2400" dirty="0"/>
              <a:t> (risk factors: low albumin, low </a:t>
            </a:r>
            <a:r>
              <a:rPr lang="en-GB" altLang="en-US" sz="2400" dirty="0" err="1"/>
              <a:t>hemoglobin</a:t>
            </a:r>
            <a:r>
              <a:rPr lang="en-GB" altLang="en-US" sz="2400" dirty="0"/>
              <a:t>, male, older age, </a:t>
            </a:r>
            <a:r>
              <a:rPr lang="en-GB" altLang="en-US" sz="2400" dirty="0" err="1"/>
              <a:t>leukocytosis</a:t>
            </a:r>
            <a:r>
              <a:rPr lang="en-GB" altLang="en-US" sz="2400" dirty="0"/>
              <a:t>, lymphocytosis, </a:t>
            </a:r>
            <a:r>
              <a:rPr lang="en-GB" altLang="en-US" sz="2400" dirty="0" err="1"/>
              <a:t>mediastinal</a:t>
            </a:r>
            <a:r>
              <a:rPr lang="en-GB" altLang="en-US" sz="2400" dirty="0"/>
              <a:t> mass)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5610" y="6550025"/>
            <a:ext cx="7885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Edge SB, et al. 2010</a:t>
            </a:r>
          </a:p>
        </p:txBody>
      </p:sp>
    </p:spTree>
    <p:extLst>
      <p:ext uri="{BB962C8B-B14F-4D97-AF65-F5344CB8AC3E}">
        <p14:creationId xmlns:p14="http://schemas.microsoft.com/office/powerpoint/2010/main" val="3658970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M1-F </a:t>
            </a:r>
            <a:br>
              <a:rPr lang="en-GB" altLang="en-US" sz="3200" b="1" dirty="0"/>
            </a:br>
            <a:r>
              <a:rPr lang="en-GB" altLang="en-US" sz="3200" b="1" dirty="0"/>
              <a:t>Lymphoma Staging (4)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25610" y="6521120"/>
            <a:ext cx="7885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Kaplan and Rosenberg, 1966</a:t>
            </a:r>
          </a:p>
        </p:txBody>
      </p:sp>
      <p:pic>
        <p:nvPicPr>
          <p:cNvPr id="1026" name="Picture 2" descr="http://www.uptomed.ir/Digimed.ir/cecil/Cecil/HTML/f4-u1.0-B978-1-4160-2805-5..50202-0..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79" y="1421009"/>
            <a:ext cx="4242244" cy="49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565" y="3104707"/>
            <a:ext cx="328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Anatomic definition of lymph node regions for staging of HL</a:t>
            </a:r>
          </a:p>
        </p:txBody>
      </p:sp>
    </p:spTree>
    <p:extLst>
      <p:ext uri="{BB962C8B-B14F-4D97-AF65-F5344CB8AC3E}">
        <p14:creationId xmlns:p14="http://schemas.microsoft.com/office/powerpoint/2010/main" val="1888596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</a:t>
            </a:r>
            <a:br>
              <a:rPr lang="en-GB" altLang="en-US" sz="3200" b="1" dirty="0"/>
            </a:br>
            <a:r>
              <a:rPr lang="en-GB" altLang="en-US" sz="3200" b="1" dirty="0"/>
              <a:t>Summary of Module 1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CA" altLang="en-US" sz="2400" dirty="0"/>
              <a:t>What have we learned in Module 1?</a:t>
            </a:r>
          </a:p>
          <a:p>
            <a:pPr marL="447675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Lymphoma is the most common blood cancer. </a:t>
            </a:r>
          </a:p>
          <a:p>
            <a:pPr marL="447675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Lymphoma occurs when lymphocytes grow abnormally. </a:t>
            </a:r>
          </a:p>
          <a:p>
            <a:pPr marL="447675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The two main forms of lymphoma are HL (10-15% of all lymphomas) and NHL (85-90% of all lymphomas). </a:t>
            </a:r>
          </a:p>
          <a:p>
            <a:pPr marL="447675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The causes of NHL remain unknown, however, several risk factors are known that predict the clinical outcome.</a:t>
            </a:r>
          </a:p>
          <a:p>
            <a:pPr marL="447675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Lymphomas are divided into four stages based on how far the disease has spread.</a:t>
            </a:r>
          </a:p>
          <a:p>
            <a:pPr marL="447675" lvl="1" indent="-361950">
              <a:spcBef>
                <a:spcPts val="0"/>
              </a:spcBef>
              <a:spcAft>
                <a:spcPts val="600"/>
              </a:spcAft>
            </a:pPr>
            <a:r>
              <a:rPr lang="en-CA" altLang="en-US" sz="2000" dirty="0"/>
              <a:t>Long-term survival greatly depends on the type of lymphoma; however, it is generally longer in patients with Stage I-II </a:t>
            </a:r>
            <a:r>
              <a:rPr lang="en-CA" altLang="en-US" sz="2000" dirty="0" err="1"/>
              <a:t>vs</a:t>
            </a:r>
            <a:r>
              <a:rPr lang="en-CA" altLang="en-US" sz="2000" dirty="0"/>
              <a:t> Stage III-IV disease at the time of diagnosis.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5716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</a:t>
            </a:r>
            <a:br>
              <a:rPr lang="en-GB" altLang="en-US" sz="3200" b="1" dirty="0"/>
            </a:br>
            <a:r>
              <a:rPr lang="en-GB" altLang="en-US" sz="3200" b="1" dirty="0"/>
              <a:t>REFERENCES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6699" y="1403499"/>
            <a:ext cx="8306427" cy="493350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altLang="en-US" sz="1400" dirty="0"/>
              <a:t>Bierman PJ and Armitage JO. Non-Hodgkin’s Lymphomas. In: Goldman’s Cecil Medicine, 24th Edition, Philadelphia, PA; Saunders Elsevier; 2012: Chapter 191.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altLang="en-US" sz="1400" dirty="0"/>
              <a:t>Bosetti et al. </a:t>
            </a:r>
            <a:r>
              <a:rPr lang="en-CA" altLang="en-US" sz="1400" i="1" dirty="0"/>
              <a:t>Ann Oncol</a:t>
            </a:r>
            <a:r>
              <a:rPr lang="en-CA" altLang="en-US" sz="1400" dirty="0"/>
              <a:t>. 2013 Oct;24(10):2657-71.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Cancer Research UK, Cancer Stats report – Hodgkin Lymphoma (2013)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Cancer Research UK, Cancer Stats report – Non-Hodgkin Lymphoma (2014)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DeVos</a:t>
            </a:r>
            <a:r>
              <a:rPr lang="en-CA" altLang="en-US" sz="1400" dirty="0"/>
              <a:t> S. </a:t>
            </a:r>
            <a:r>
              <a:rPr lang="en-CA" altLang="en-US" sz="1400" i="1" dirty="0"/>
              <a:t>PET Clinics</a:t>
            </a:r>
            <a:r>
              <a:rPr lang="en-CA" altLang="en-US" sz="1400" dirty="0"/>
              <a:t> 2006;1(3):203–17.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Edge SB et al. AJCC Cancer Staging Manual, 7th edition. 2010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Federico et al. </a:t>
            </a:r>
            <a:r>
              <a:rPr lang="en-CA" altLang="en-US" sz="1400" i="1" dirty="0"/>
              <a:t>J Clin Oncol</a:t>
            </a:r>
            <a:r>
              <a:rPr lang="en-CA" altLang="en-US" sz="1400" dirty="0"/>
              <a:t>. 2009 Sep 20;27(27):4555-62.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Kaplan and Rosenberg. </a:t>
            </a:r>
            <a:r>
              <a:rPr lang="en-CA" altLang="en-US" sz="1400" i="1" dirty="0"/>
              <a:t>Med Clin North Am</a:t>
            </a:r>
            <a:r>
              <a:rPr lang="en-CA" altLang="en-US" sz="1400" dirty="0"/>
              <a:t>. 1966;50:1591-1610.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Lu. </a:t>
            </a:r>
            <a:r>
              <a:rPr lang="en-CA" altLang="en-US" sz="1400" i="1" dirty="0" err="1"/>
              <a:t>Semin</a:t>
            </a:r>
            <a:r>
              <a:rPr lang="en-CA" altLang="en-US" sz="1400" i="1" dirty="0"/>
              <a:t> </a:t>
            </a:r>
            <a:r>
              <a:rPr lang="en-CA" altLang="en-US" sz="1400" i="1" dirty="0" err="1"/>
              <a:t>Nucl</a:t>
            </a:r>
            <a:r>
              <a:rPr lang="en-CA" altLang="en-US" sz="1400" i="1" dirty="0"/>
              <a:t> Med</a:t>
            </a:r>
            <a:r>
              <a:rPr lang="en-CA" altLang="en-US" sz="1400" dirty="0"/>
              <a:t>. 2005 Jul;35(3):160-4.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altLang="en-US" sz="1400" dirty="0"/>
              <a:t>Mueller et al. </a:t>
            </a:r>
            <a:r>
              <a:rPr lang="nb-NO" altLang="en-US" sz="1400" i="1" dirty="0"/>
              <a:t>Ann Hematol</a:t>
            </a:r>
            <a:r>
              <a:rPr lang="nb-NO" altLang="en-US" sz="1400" dirty="0"/>
              <a:t>. 2005 Jan;84(1):1-12.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NCCN. Clinical practice guidelines in oncology: Hodgkin’s lymphoma. v.1.2013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/>
              <a:t>Rice University/</a:t>
            </a:r>
            <a:r>
              <a:rPr lang="en-CA" altLang="en-US" sz="1400" dirty="0" err="1"/>
              <a:t>OpenStax</a:t>
            </a:r>
            <a:r>
              <a:rPr lang="en-CA" altLang="en-US" sz="1400" dirty="0"/>
              <a:t> College: Anatomy and Physiology – Anatomy of the Lymphatic and Immune System; Accessed at: </a:t>
            </a:r>
            <a:r>
              <a:rPr lang="en-CA" altLang="en-US" sz="1400" dirty="0">
                <a:hlinkClick r:id="rId2"/>
              </a:rPr>
              <a:t>http://cnx.org/content/m46563/1.3</a:t>
            </a:r>
            <a:r>
              <a:rPr lang="en-CA" altLang="en-US" sz="1400" dirty="0"/>
              <a:t>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b-NO" altLang="en-US" sz="1400" dirty="0"/>
              <a:t>Siegel R, et al. </a:t>
            </a:r>
            <a:r>
              <a:rPr lang="nb-NO" altLang="en-US" sz="1400" i="1" dirty="0"/>
              <a:t>CA Cancer J Clin</a:t>
            </a:r>
            <a:r>
              <a:rPr lang="nb-NO" altLang="en-US" sz="1400" dirty="0"/>
              <a:t>. 2013;63:11-30.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altLang="en-US" sz="1400" dirty="0"/>
              <a:t>Solal-Celigny et al, </a:t>
            </a:r>
            <a:r>
              <a:rPr lang="it-IT" altLang="en-US" sz="1400" i="1" dirty="0"/>
              <a:t>Blood</a:t>
            </a:r>
            <a:r>
              <a:rPr lang="it-IT" altLang="en-US" sz="1400" dirty="0"/>
              <a:t> 2004 Sep 1;104(5):1258-65. </a:t>
            </a:r>
            <a:endParaRPr lang="nb-NO" altLang="en-US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altLang="en-US" sz="1400" dirty="0" err="1"/>
              <a:t>Swerdlow</a:t>
            </a:r>
            <a:r>
              <a:rPr lang="en-CA" altLang="en-US" sz="1400" dirty="0"/>
              <a:t> SH et al. WHO Classification of Tumors of Haematopoietic and Lymphoid Tissues, Fourth Edition. IARC Press: Lyon 2008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CA" altLang="en-US" sz="175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altLang="en-US" sz="175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altLang="en-US" sz="1750" dirty="0"/>
          </a:p>
        </p:txBody>
      </p:sp>
    </p:spTree>
    <p:extLst>
      <p:ext uri="{BB962C8B-B14F-4D97-AF65-F5344CB8AC3E}">
        <p14:creationId xmlns:p14="http://schemas.microsoft.com/office/powerpoint/2010/main" val="341659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</a:t>
            </a:r>
            <a:br>
              <a:rPr lang="en-GB" altLang="en-US" sz="3200" b="1" dirty="0"/>
            </a:br>
            <a:r>
              <a:rPr lang="en-GB" altLang="en-US" sz="3200" b="1" dirty="0"/>
              <a:t>Questions &amp; Answers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altLang="en-US" sz="2400" dirty="0"/>
          </a:p>
          <a:p>
            <a:pPr marL="457200" lvl="1" indent="0">
              <a:buNone/>
            </a:pPr>
            <a:endParaRPr lang="en-GB" altLang="en-US" sz="2400" dirty="0"/>
          </a:p>
          <a:p>
            <a:pPr marL="457200" lvl="1" indent="0">
              <a:buNone/>
            </a:pPr>
            <a:endParaRPr lang="en-GB" altLang="en-US" sz="2400" dirty="0"/>
          </a:p>
          <a:p>
            <a:pPr marL="457200" lvl="1" indent="0" algn="ctr">
              <a:buNone/>
            </a:pPr>
            <a:r>
              <a:rPr lang="en-GB" altLang="en-US" sz="4400" dirty="0"/>
              <a:t>Questions from Training Participants?</a:t>
            </a:r>
          </a:p>
        </p:txBody>
      </p:sp>
    </p:spTree>
    <p:extLst>
      <p:ext uri="{BB962C8B-B14F-4D97-AF65-F5344CB8AC3E}">
        <p14:creationId xmlns:p14="http://schemas.microsoft.com/office/powerpoint/2010/main" val="196338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M1-A </a:t>
            </a:r>
            <a:br>
              <a:rPr lang="en-GB" altLang="en-US" sz="3200" b="1" dirty="0"/>
            </a:br>
            <a:r>
              <a:rPr lang="en-GB" altLang="en-US" sz="3200" b="1" dirty="0"/>
              <a:t>Definition of Lymphoma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44444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2400" dirty="0"/>
              <a:t>Overview of the lymphatic system, haematopoiesis, and lymphocyte development</a:t>
            </a:r>
            <a:endParaRPr lang="en-CA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2400" dirty="0"/>
              <a:t>What is a lymphoma?</a:t>
            </a:r>
            <a:endParaRPr lang="en-CA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2400" dirty="0"/>
              <a:t>Cells and organs involved in lymphoma development</a:t>
            </a:r>
            <a:endParaRPr lang="en-CA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altLang="en-US" sz="2400" dirty="0"/>
              <a:t>Molecular biology of a lymphoma &amp; therapeutic targets</a:t>
            </a:r>
            <a:endParaRPr lang="en-CA" altLang="en-US" sz="2400" dirty="0"/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None/>
            </a:pPr>
            <a:endParaRPr lang="en-US" altLang="de-DE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indent="-342900" eaLnBrk="1" hangingPunct="1"/>
            <a:r>
              <a:rPr lang="en-GB" altLang="en-US" sz="3200" b="1" dirty="0"/>
              <a:t>M1-A </a:t>
            </a:r>
            <a:br>
              <a:rPr lang="en-GB" altLang="en-US" sz="3200" b="1" dirty="0"/>
            </a:br>
            <a:r>
              <a:rPr lang="en-GB" altLang="en-US" sz="3200" b="1" dirty="0"/>
              <a:t>The Lymphatic System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6582" y="1656686"/>
            <a:ext cx="3038475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CA" sz="2400" dirty="0">
                <a:latin typeface="Arial"/>
                <a:ea typeface="Calibri"/>
              </a:rPr>
              <a:t>Major components: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  <a:ea typeface="Calibri"/>
              </a:rPr>
              <a:t>Lymphatic vessels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  <a:ea typeface="Calibri"/>
              </a:rPr>
              <a:t>Lymph nodes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  <a:ea typeface="Calibri"/>
              </a:rPr>
              <a:t>Lymphatic organs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</a:rPr>
              <a:t>Tonsils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</a:rPr>
              <a:t>Thymus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</a:rPr>
              <a:t>Spleen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 err="1">
                <a:latin typeface="Arial"/>
                <a:ea typeface="Calibri"/>
              </a:rPr>
              <a:t>Peyer’s</a:t>
            </a:r>
            <a:r>
              <a:rPr lang="en-CA" sz="2400" dirty="0">
                <a:latin typeface="Arial"/>
                <a:ea typeface="Calibri"/>
              </a:rPr>
              <a:t> patch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</a:rPr>
              <a:t>Lymph fluid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latin typeface="Arial"/>
              </a:rPr>
              <a:t>Bone marrow</a:t>
            </a:r>
            <a:endParaRPr lang="en-C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2" y="1387509"/>
            <a:ext cx="4602626" cy="487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81012" y="6516614"/>
            <a:ext cx="80250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Rice University/</a:t>
            </a:r>
            <a:r>
              <a:rPr lang="en-CA" altLang="en-US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OpenStax</a:t>
            </a:r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College, Anatomy and Physiology – Chapter 21: The Lymphatic and Immune System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M1-A </a:t>
            </a:r>
            <a:br>
              <a:rPr lang="en-GB" altLang="en-US" sz="3200" b="1" dirty="0"/>
            </a:br>
            <a:r>
              <a:rPr lang="en-GB" altLang="en-US" sz="3200" b="1" dirty="0"/>
              <a:t>Haematopoiesis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363950" y="1299799"/>
            <a:ext cx="840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altLang="en-US" sz="2000" dirty="0"/>
              <a:t>Development of blood cells from pluripotent hematopoietic stem cells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8" y="1687855"/>
            <a:ext cx="6218355" cy="47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81012" y="6516614"/>
            <a:ext cx="80250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Source: Rice University/</a:t>
            </a:r>
            <a:r>
              <a:rPr lang="en-CA" altLang="en-US" sz="12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OpenStax</a:t>
            </a:r>
            <a:r>
              <a:rPr lang="en-CA" altLang="en-US" sz="1200" i="1" dirty="0">
                <a:solidFill>
                  <a:schemeClr val="bg1"/>
                </a:solidFill>
                <a:latin typeface="Calibri" panose="020F0502020204030204" pitchFamily="34" charset="0"/>
              </a:rPr>
              <a:t> College, Anatomy and Physiology – Chapter 21: The Lymphatic and Immune System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7300" y="157163"/>
            <a:ext cx="6616700" cy="909637"/>
          </a:xfrm>
        </p:spPr>
        <p:txBody>
          <a:bodyPr/>
          <a:lstStyle/>
          <a:p>
            <a:pPr eaLnBrk="1" hangingPunct="1"/>
            <a:r>
              <a:rPr lang="en-GB" altLang="en-US" sz="3200" b="1" dirty="0"/>
              <a:t>M1-A </a:t>
            </a:r>
            <a:br>
              <a:rPr lang="en-GB" altLang="en-US" sz="3200" b="1" dirty="0"/>
            </a:br>
            <a:r>
              <a:rPr lang="en-GB" altLang="en-US" sz="3200" b="1" dirty="0" err="1"/>
              <a:t>Lymphopoiesis</a:t>
            </a:r>
            <a:r>
              <a:rPr lang="en-GB" altLang="en-US" sz="3200" b="1" dirty="0"/>
              <a:t> (1)</a:t>
            </a:r>
            <a:endParaRPr lang="en-US" altLang="de-DE" sz="3200" dirty="0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1919" y="1671892"/>
            <a:ext cx="8229600" cy="48291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Lymphocytes develop and mature from stem cells into B or T cells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The initial generation of B and T lymphocytes occurs in the primary lymphoid tissues: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Bone marrow (B lymphocytes) 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Thymus (T lymphocytes)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altLang="en-US" sz="2400" dirty="0"/>
              <a:t>Secondary lymphoid tissues (e.g. lymph nodes, spleen, tonsils, and the lymphoid tissue located in the gastrointestinal and respiratory tracts) are also involved in the development and differentiation of lymphocytes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EBMT Templa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EBMT 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3449</Words>
  <Application>Microsoft Office PowerPoint</Application>
  <PresentationFormat>Bildschirmpräsentation (4:3)</PresentationFormat>
  <Paragraphs>457</Paragraphs>
  <Slides>56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1_EBMT Template</vt:lpstr>
      <vt:lpstr>PowerPoint-Präsentation</vt:lpstr>
      <vt:lpstr>PowerPoint-Präsentation</vt:lpstr>
      <vt:lpstr>Module 1 Objectives</vt:lpstr>
      <vt:lpstr>Module 1 Overview</vt:lpstr>
      <vt:lpstr>PowerPoint-Präsentation</vt:lpstr>
      <vt:lpstr>M1-A  Definition of Lymphoma</vt:lpstr>
      <vt:lpstr>M1-A  The Lymphatic System</vt:lpstr>
      <vt:lpstr>M1-A  Haematopoiesis</vt:lpstr>
      <vt:lpstr>M1-A  Lymphopoiesis (1)</vt:lpstr>
      <vt:lpstr>M1-A  Lymphopoiesis (2)  </vt:lpstr>
      <vt:lpstr>M1-A  What is a Lymphoma?</vt:lpstr>
      <vt:lpstr>PowerPoint-Präsentation</vt:lpstr>
      <vt:lpstr>M1-B  Classification of Lymphomas</vt:lpstr>
      <vt:lpstr>M1-B  Classification of Lymphomas</vt:lpstr>
      <vt:lpstr>M1-B  WHO Classification, 2008</vt:lpstr>
      <vt:lpstr>M1-B  Classification of NHL (1)</vt:lpstr>
      <vt:lpstr>M1-B  Classification of NHL (2)</vt:lpstr>
      <vt:lpstr>M1-B  Classification of NHL (3)</vt:lpstr>
      <vt:lpstr>M1-B  Distribution of Lymphoma Types</vt:lpstr>
      <vt:lpstr>PowerPoint-Präsentation</vt:lpstr>
      <vt:lpstr>M1-C  Pathophysiology of Lymphoma </vt:lpstr>
      <vt:lpstr>PowerPoint-Präsentation</vt:lpstr>
      <vt:lpstr>M1-D1  Epidemiology of NHL (1)</vt:lpstr>
      <vt:lpstr>M1-D1  Epidemiology of NHL (2)</vt:lpstr>
      <vt:lpstr>M1-D1  Epidemiology of NHL (3)</vt:lpstr>
      <vt:lpstr>M1-D1  Epidemiology of NHL (4)</vt:lpstr>
      <vt:lpstr>M1-D1  NHL-related Mortality (1)</vt:lpstr>
      <vt:lpstr>M1-D1  NHL-related Mortality (2)</vt:lpstr>
      <vt:lpstr>M1-D2  Natural History of NHL</vt:lpstr>
      <vt:lpstr>M1-D3  Prognosis in NHL (1)</vt:lpstr>
      <vt:lpstr>M1-D3  Prognosis in NHL (2)</vt:lpstr>
      <vt:lpstr>M1-D3  Prognosis in NHL (3)</vt:lpstr>
      <vt:lpstr>M1-D3  Prognosis in NHL (4)</vt:lpstr>
      <vt:lpstr>PowerPoint-Präsentation</vt:lpstr>
      <vt:lpstr>M1-E1  Epidemiology of HL (1)</vt:lpstr>
      <vt:lpstr>M1-E1  Epidemiology of HL (2)</vt:lpstr>
      <vt:lpstr>M1-E1  HL-related Mortality (1)</vt:lpstr>
      <vt:lpstr>M1-E1  HL-related Mortality (2)</vt:lpstr>
      <vt:lpstr>M1-E1  Lymphoma-related Mortality (3)</vt:lpstr>
      <vt:lpstr>M1-E2  Natural History of HL</vt:lpstr>
      <vt:lpstr>M1-E3  Prognosis in HL</vt:lpstr>
      <vt:lpstr>PowerPoint-Präsentation</vt:lpstr>
      <vt:lpstr>M1-F  Lymphoma Diagnosis (1)</vt:lpstr>
      <vt:lpstr>M1-F  Lymphoma Diagnosis (2)</vt:lpstr>
      <vt:lpstr>M1-F  Lymphoma Diagnosis (3)</vt:lpstr>
      <vt:lpstr>M1-F  Lymphoma Diagnosis (4)</vt:lpstr>
      <vt:lpstr>M1-F  Lymphoma Diagnosis (5)</vt:lpstr>
      <vt:lpstr>M1-F  Lymphoma Diagnosis (6)</vt:lpstr>
      <vt:lpstr>M1-F  Lymphoma Diagnosis (7)</vt:lpstr>
      <vt:lpstr>M1-F  Lymphoma Staging (1)</vt:lpstr>
      <vt:lpstr>M1-F  Lymphoma Staging (2)</vt:lpstr>
      <vt:lpstr>M1-F  Lymphoma Staging (3)</vt:lpstr>
      <vt:lpstr>M1-F  Lymphoma Staging (4)</vt:lpstr>
      <vt:lpstr>M1 Summary of Module 1</vt:lpstr>
      <vt:lpstr>M1 REFERENCES</vt:lpstr>
      <vt:lpstr>M1 Questions &amp; Answers</vt:lpstr>
    </vt:vector>
  </TitlesOfParts>
  <Company>EBMT.Swiss.Nurses.Working.Group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Lymphoma.Learning.Programme.Module 1</dc:title>
  <dc:creator>EBMT; Swiss Nurses Working Group</dc:creator>
  <cp:lastModifiedBy>Sibel Chet</cp:lastModifiedBy>
  <cp:revision>2</cp:revision>
  <cp:lastPrinted>2013-11-18T19:08:41Z</cp:lastPrinted>
  <dcterms:created xsi:type="dcterms:W3CDTF">2012-02-11T15:36:13Z</dcterms:created>
  <dcterms:modified xsi:type="dcterms:W3CDTF">2020-07-21T13:27:18Z</dcterms:modified>
  <cp:version>1</cp:version>
</cp:coreProperties>
</file>